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tags/tag8.xml" ContentType="application/vnd.openxmlformats-officedocument.presentationml.tags+xml"/>
  <Override PartName="/ppt/tags/tag104.xml" ContentType="application/vnd.openxmlformats-officedocument.presentationml.tags+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tags/tag49.xml" ContentType="application/vnd.openxmlformats-officedocument.presentationml.tags+xml"/>
  <Override PartName="/ppt/tags/tag96.xml" ContentType="application/vnd.openxmlformats-officedocument.presentationml.tags+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ags/tag38.xml" ContentType="application/vnd.openxmlformats-officedocument.presentationml.tags+xml"/>
  <Override PartName="/ppt/tags/tag85.xml" ContentType="application/vnd.openxmlformats-officedocument.presentationml.tags+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52.xml" ContentType="application/vnd.openxmlformats-officedocument.presentationml.tags+xml"/>
  <Override PartName="/ppt/slides/slide99.xml" ContentType="application/vnd.openxmlformats-officedocument.presentationml.slide+xml"/>
  <Override PartName="/ppt/slides/slide136.xml" ContentType="application/vnd.openxmlformats-officedocument.presentationml.slide+xml"/>
  <Override PartName="/ppt/tags/tag41.xml" ContentType="application/vnd.openxmlformats-officedocument.presentationml.tags+xml"/>
  <Default Extension="xlsx" ContentType="application/vnd.openxmlformats-officedocument.spreadsheetml.sheet"/>
  <Override PartName="/ppt/notesSlides/notesSlide7.xml" ContentType="application/vnd.openxmlformats-officedocument.presentationml.notesSlide+xml"/>
  <Override PartName="/ppt/charts/chart3.xml" ContentType="application/vnd.openxmlformats-officedocument.drawingml.chart+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theme/theme2.xml" ContentType="application/vnd.openxmlformats-officedocument.theme+xml"/>
  <Override PartName="/ppt/tags/tag5.xml" ContentType="application/vnd.openxmlformats-officedocument.presentationml.tags+xml"/>
  <Override PartName="/ppt/tags/tag79.xml" ContentType="application/vnd.openxmlformats-officedocument.presentationml.tags+xml"/>
  <Override PartName="/ppt/tags/tag101.xml" ContentType="application/vnd.openxmlformats-officedocument.presentationml.tags+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tags/tag68.xml" ContentType="application/vnd.openxmlformats-officedocument.presentationml.tags+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tags/tag5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tags/tag35.xml" ContentType="application/vnd.openxmlformats-officedocument.presentationml.tags+xml"/>
  <Override PartName="/ppt/tags/tag46.xml" ContentType="application/vnd.openxmlformats-officedocument.presentationml.tags+xml"/>
  <Override PartName="/ppt/tags/tag82.xml" ContentType="application/vnd.openxmlformats-officedocument.presentationml.tags+xml"/>
  <Override PartName="/ppt/tags/tag93.xml" ContentType="application/vnd.openxmlformats-officedocument.presentationml.tags+xml"/>
  <Override PartName="/ppt/slides/slide119.xml" ContentType="application/vnd.openxmlformats-officedocument.presentationml.slide+xml"/>
  <Override PartName="/ppt/slideLayouts/slideLayout10.xml" ContentType="application/vnd.openxmlformats-officedocument.presentationml.slideLayout+xml"/>
  <Override PartName="/ppt/tags/tag24.xml" ContentType="application/vnd.openxmlformats-officedocument.presentationml.tags+xml"/>
  <Override PartName="/ppt/tags/tag71.xml" ContentType="application/vnd.openxmlformats-officedocument.presentationml.tags+xml"/>
  <Override PartName="/ppt/slides/slide108.xml" ContentType="application/vnd.openxmlformats-officedocument.presentationml.slide+xml"/>
  <Override PartName="/ppt/tags/tag13.xml" ContentType="application/vnd.openxmlformats-officedocument.presentationml.tags+xml"/>
  <Override PartName="/ppt/tags/tag60.xml" ContentType="application/vnd.openxmlformats-officedocument.presentationml.tags+xml"/>
  <Override PartName="/ppt/slides/slide49.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ags/tag98.xml" ContentType="application/vnd.openxmlformats-officedocument.presentationml.tags+xml"/>
  <Override PartName="/ppt/tags/tag102.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Override PartName="/ppt/tags/tag58.xml" ContentType="application/vnd.openxmlformats-officedocument.presentationml.tags+xml"/>
  <Override PartName="/ppt/tags/tag69.xml" ContentType="application/vnd.openxmlformats-officedocument.presentationml.tags+xml"/>
  <Override PartName="/ppt/tags/tag87.xml" ContentType="application/vnd.openxmlformats-officedocument.presentationml.tags+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tags/tag94.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83.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90.xml" ContentType="application/vnd.openxmlformats-officedocument.presentationml.tags+xml"/>
  <Override PartName="/ppt/notesSlides/notesSlide9.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tags/tag32.xml" ContentType="application/vnd.openxmlformats-officedocument.presentationml.tags+xml"/>
  <Override PartName="/ppt/tags/tag50.xml" ContentType="application/vnd.openxmlformats-officedocument.presentationml.tags+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charts/chart1.xml" ContentType="application/vnd.openxmlformats-officedocument.drawingml.char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tags/tag7.xml" ContentType="application/vnd.openxmlformats-officedocument.presentationml.tags+xml"/>
  <Override PartName="/ppt/tags/tag103.xml" ContentType="application/vnd.openxmlformats-officedocument.presentationml.tags+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tags/tag99.xml" ContentType="application/vnd.openxmlformats-officedocument.presentationml.tag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tags/tag3.xml" ContentType="application/vnd.openxmlformats-officedocument.presentationml.tags+xml"/>
  <Default Extension="jpeg" ContentType="image/jpeg"/>
  <Override PartName="/ppt/tags/tag59.xml" ContentType="application/vnd.openxmlformats-officedocument.presentationml.tags+xml"/>
  <Override PartName="/ppt/tags/tag77.xml" ContentType="application/vnd.openxmlformats-officedocument.presentationml.tags+xml"/>
  <Override PartName="/ppt/tags/tag88.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66.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tags/tag26.xml" ContentType="application/vnd.openxmlformats-officedocument.presentationml.tags+xml"/>
  <Override PartName="/ppt/tags/tag55.xml" ContentType="application/vnd.openxmlformats-officedocument.presentationml.tags+xml"/>
  <Override PartName="/ppt/tags/tag73.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tags/tag80.xml" ContentType="application/vnd.openxmlformats-officedocument.presentationml.tags+xml"/>
  <Override PartName="/ppt/tags/tag91.xml" ContentType="application/vnd.openxmlformats-officedocument.presentationml.tags+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tags/tag11.xml" ContentType="application/vnd.openxmlformats-officedocument.presentationml.tags+xml"/>
  <Override PartName="/ppt/charts/chart2.xml" ContentType="application/vnd.openxmlformats-officedocument.drawingml.chart+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tags/tag78.xml" ContentType="application/vnd.openxmlformats-officedocument.presentationml.tags+xml"/>
  <Override PartName="/ppt/tags/tag100.xml" ContentType="application/vnd.openxmlformats-officedocument.presentationml.tags+xml"/>
  <Override PartName="/ppt/slides/slide32.xml" ContentType="application/vnd.openxmlformats-officedocument.presentationml.slide+xml"/>
  <Override PartName="/ppt/tags/tag56.xml" ContentType="application/vnd.openxmlformats-officedocument.presentationml.tags+xml"/>
  <Override PartName="/ppt/tags/tag67.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gs/tag45.xml" ContentType="application/vnd.openxmlformats-officedocument.presentationml.tags+xml"/>
  <Override PartName="/ppt/tags/tag92.xml" ContentType="application/vnd.openxmlformats-officedocument.presentationml.tags+xml"/>
  <Override PartName="/ppt/slides/slide129.xml" ContentType="application/vnd.openxmlformats-officedocument.presentationml.slide+xml"/>
  <Override PartName="/ppt/tags/tag34.xml" ContentType="application/vnd.openxmlformats-officedocument.presentationml.tags+xml"/>
  <Override PartName="/ppt/tags/tag81.xml" ContentType="application/vnd.openxmlformats-officedocument.presentationml.tags+xml"/>
  <Override PartName="/ppt/slides/slide118.xml" ContentType="application/vnd.openxmlformats-officedocument.presentationml.slide+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Override PartName="/ppt/slides/slide51.xml" ContentType="application/vnd.openxmlformats-officedocument.presentationml.slide+xml"/>
  <Override PartName="/ppt/slideLayouts/slideLayout14.xml" ContentType="application/vnd.openxmlformats-officedocument.presentationml.slideLayout+xml"/>
  <Override PartName="/ppt/tags/tag1.xml" ContentType="application/vnd.openxmlformats-officedocument.presentationml.tags+xml"/>
  <Override PartName="/ppt/tags/tag28.xml" ContentType="application/vnd.openxmlformats-officedocument.presentationml.tags+xml"/>
  <Override PartName="/ppt/tags/tag75.xml" ContentType="application/vnd.openxmlformats-officedocument.presentationml.tags+xml"/>
  <Override PartName="/ppt/slides/slide40.xml" ContentType="application/vnd.openxmlformats-officedocument.presentationml.slide+xml"/>
  <Override PartName="/ppt/tags/tag17.xml" ContentType="application/vnd.openxmlformats-officedocument.presentationml.tags+xml"/>
  <Override PartName="/ppt/tags/tag64.xml" ContentType="application/vnd.openxmlformats-officedocument.presentationml.tags+xml"/>
  <Override PartName="/ppt/tags/tag53.xml" ContentType="application/vnd.openxmlformats-officedocument.presentationml.tags+xml"/>
  <Default Extension="vml" ContentType="application/vnd.openxmlformats-officedocument.vmlDrawing"/>
  <Override PartName="/ppt/notesSlides/notesSlide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tags/tag31.xml" ContentType="application/vnd.openxmlformats-officedocument.presentationml.tags+xml"/>
  <Override PartName="/ppt/tags/tag42.xml" ContentType="application/vnd.openxmlformats-officedocument.presentationml.tags+xml"/>
  <Override PartName="/ppt/slides/slide78.xml" ContentType="application/vnd.openxmlformats-officedocument.presentationml.slide+xml"/>
  <Override PartName="/ppt/slides/slide115.xml" ContentType="application/vnd.openxmlformats-officedocument.presentationml.slide+xml"/>
  <Override PartName="/ppt/tags/tag20.xml" ContentType="application/vnd.openxmlformats-officedocument.presentationml.tag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8"/>
  </p:notesMasterIdLst>
  <p:sldIdLst>
    <p:sldId id="256" r:id="rId2"/>
    <p:sldId id="257" r:id="rId3"/>
    <p:sldId id="377" r:id="rId4"/>
    <p:sldId id="378" r:id="rId5"/>
    <p:sldId id="258" r:id="rId6"/>
    <p:sldId id="314" r:id="rId7"/>
    <p:sldId id="260" r:id="rId8"/>
    <p:sldId id="263" r:id="rId9"/>
    <p:sldId id="265" r:id="rId10"/>
    <p:sldId id="266" r:id="rId11"/>
    <p:sldId id="346" r:id="rId12"/>
    <p:sldId id="320" r:id="rId13"/>
    <p:sldId id="322" r:id="rId14"/>
    <p:sldId id="272" r:id="rId15"/>
    <p:sldId id="312" r:id="rId16"/>
    <p:sldId id="323" r:id="rId17"/>
    <p:sldId id="347" r:id="rId18"/>
    <p:sldId id="315" r:id="rId19"/>
    <p:sldId id="313" r:id="rId20"/>
    <p:sldId id="319" r:id="rId21"/>
    <p:sldId id="267" r:id="rId22"/>
    <p:sldId id="398" r:id="rId23"/>
    <p:sldId id="306" r:id="rId24"/>
    <p:sldId id="307" r:id="rId25"/>
    <p:sldId id="308" r:id="rId26"/>
    <p:sldId id="309" r:id="rId27"/>
    <p:sldId id="324" r:id="rId28"/>
    <p:sldId id="353" r:id="rId29"/>
    <p:sldId id="325" r:id="rId30"/>
    <p:sldId id="326" r:id="rId31"/>
    <p:sldId id="354" r:id="rId32"/>
    <p:sldId id="327" r:id="rId33"/>
    <p:sldId id="328" r:id="rId34"/>
    <p:sldId id="330" r:id="rId35"/>
    <p:sldId id="329" r:id="rId36"/>
    <p:sldId id="275" r:id="rId37"/>
    <p:sldId id="331" r:id="rId38"/>
    <p:sldId id="399" r:id="rId39"/>
    <p:sldId id="400" r:id="rId40"/>
    <p:sldId id="401" r:id="rId41"/>
    <p:sldId id="402" r:id="rId42"/>
    <p:sldId id="355" r:id="rId43"/>
    <p:sldId id="414" r:id="rId44"/>
    <p:sldId id="356" r:id="rId45"/>
    <p:sldId id="357" r:id="rId46"/>
    <p:sldId id="359" r:id="rId47"/>
    <p:sldId id="358" r:id="rId48"/>
    <p:sldId id="363" r:id="rId49"/>
    <p:sldId id="360" r:id="rId50"/>
    <p:sldId id="361" r:id="rId51"/>
    <p:sldId id="362" r:id="rId52"/>
    <p:sldId id="364" r:id="rId53"/>
    <p:sldId id="365" r:id="rId54"/>
    <p:sldId id="372" r:id="rId55"/>
    <p:sldId id="393" r:id="rId56"/>
    <p:sldId id="367" r:id="rId57"/>
    <p:sldId id="371" r:id="rId58"/>
    <p:sldId id="370" r:id="rId59"/>
    <p:sldId id="391" r:id="rId60"/>
    <p:sldId id="409" r:id="rId61"/>
    <p:sldId id="464" r:id="rId62"/>
    <p:sldId id="368" r:id="rId63"/>
    <p:sldId id="374" r:id="rId64"/>
    <p:sldId id="502" r:id="rId65"/>
    <p:sldId id="369" r:id="rId66"/>
    <p:sldId id="382" r:id="rId67"/>
    <p:sldId id="392" r:id="rId68"/>
    <p:sldId id="436" r:id="rId69"/>
    <p:sldId id="381" r:id="rId70"/>
    <p:sldId id="390" r:id="rId71"/>
    <p:sldId id="501" r:id="rId72"/>
    <p:sldId id="483" r:id="rId73"/>
    <p:sldId id="397" r:id="rId74"/>
    <p:sldId id="440" r:id="rId75"/>
    <p:sldId id="443" r:id="rId76"/>
    <p:sldId id="458" r:id="rId77"/>
    <p:sldId id="446" r:id="rId78"/>
    <p:sldId id="447" r:id="rId79"/>
    <p:sldId id="503" r:id="rId80"/>
    <p:sldId id="507" r:id="rId81"/>
    <p:sldId id="508" r:id="rId82"/>
    <p:sldId id="448" r:id="rId83"/>
    <p:sldId id="505" r:id="rId84"/>
    <p:sldId id="449" r:id="rId85"/>
    <p:sldId id="453" r:id="rId86"/>
    <p:sldId id="433" r:id="rId87"/>
    <p:sldId id="512" r:id="rId88"/>
    <p:sldId id="459" r:id="rId89"/>
    <p:sldId id="410" r:id="rId90"/>
    <p:sldId id="411" r:id="rId91"/>
    <p:sldId id="509" r:id="rId92"/>
    <p:sldId id="510" r:id="rId93"/>
    <p:sldId id="511" r:id="rId94"/>
    <p:sldId id="529" r:id="rId95"/>
    <p:sldId id="531" r:id="rId96"/>
    <p:sldId id="470" r:id="rId97"/>
    <p:sldId id="380" r:id="rId98"/>
    <p:sldId id="523" r:id="rId99"/>
    <p:sldId id="532" r:id="rId100"/>
    <p:sldId id="534" r:id="rId101"/>
    <p:sldId id="482" r:id="rId102"/>
    <p:sldId id="386" r:id="rId103"/>
    <p:sldId id="460" r:id="rId104"/>
    <p:sldId id="461" r:id="rId105"/>
    <p:sldId id="415" r:id="rId106"/>
    <p:sldId id="466" r:id="rId107"/>
    <p:sldId id="387" r:id="rId108"/>
    <p:sldId id="430" r:id="rId109"/>
    <p:sldId id="485" r:id="rId110"/>
    <p:sldId id="431" r:id="rId111"/>
    <p:sldId id="484" r:id="rId112"/>
    <p:sldId id="513" r:id="rId113"/>
    <p:sldId id="515" r:id="rId114"/>
    <p:sldId id="516" r:id="rId115"/>
    <p:sldId id="514" r:id="rId116"/>
    <p:sldId id="385" r:id="rId117"/>
    <p:sldId id="428" r:id="rId118"/>
    <p:sldId id="422" r:id="rId119"/>
    <p:sldId id="423" r:id="rId120"/>
    <p:sldId id="424" r:id="rId121"/>
    <p:sldId id="486" r:id="rId122"/>
    <p:sldId id="497" r:id="rId123"/>
    <p:sldId id="479" r:id="rId124"/>
    <p:sldId id="480" r:id="rId125"/>
    <p:sldId id="498" r:id="rId126"/>
    <p:sldId id="518" r:id="rId127"/>
    <p:sldId id="462" r:id="rId128"/>
    <p:sldId id="383" r:id="rId129"/>
    <p:sldId id="384" r:id="rId130"/>
    <p:sldId id="520" r:id="rId131"/>
    <p:sldId id="519" r:id="rId132"/>
    <p:sldId id="499" r:id="rId133"/>
    <p:sldId id="524" r:id="rId134"/>
    <p:sldId id="526" r:id="rId135"/>
    <p:sldId id="528" r:id="rId136"/>
    <p:sldId id="535" r:id="rId13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C2A"/>
    <a:srgbClr val="B9178B"/>
    <a:srgbClr val="00642D"/>
    <a:srgbClr val="FF0066"/>
    <a:srgbClr val="CC3300"/>
    <a:srgbClr val="CC6600"/>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charts/_rels/chart1.xml.rels><?xml version="1.0" encoding="UTF-8" standalone="yes"?>
<Relationships xmlns="http://schemas.openxmlformats.org/package/2006/relationships"><Relationship Id="rId1" Type="http://schemas.openxmlformats.org/officeDocument/2006/relationships/package" Target="../embeddings/Feuille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Feuille_Microsoft_Office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Feuille_Microsoft_Office_Excel3.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FR"/>
  <c:style val="18"/>
  <c:chart>
    <c:autoTitleDeleted val="1"/>
    <c:plotArea>
      <c:layout>
        <c:manualLayout>
          <c:layoutTarget val="inner"/>
          <c:xMode val="edge"/>
          <c:yMode val="edge"/>
          <c:x val="0.22626725482279564"/>
          <c:y val="3.6800495944345556E-2"/>
          <c:w val="0.760372602779252"/>
          <c:h val="0.72887850882972705"/>
        </c:manualLayout>
      </c:layout>
      <c:barChart>
        <c:barDir val="col"/>
        <c:grouping val="clustered"/>
        <c:ser>
          <c:idx val="0"/>
          <c:order val="0"/>
          <c:tx>
            <c:strRef>
              <c:f>Feuil1!$B$1</c:f>
              <c:strCache>
                <c:ptCount val="1"/>
                <c:pt idx="0">
                  <c:v>Série 1</c:v>
                </c:pt>
              </c:strCache>
            </c:strRef>
          </c:tx>
          <c:spPr>
            <a:solidFill>
              <a:srgbClr val="FF0076"/>
            </a:solidFill>
            <a:effectLst/>
          </c:spPr>
          <c:cat>
            <c:numRef>
              <c:f>Feuil1!$A$2:$A$12</c:f>
              <c:numCache>
                <c:formatCode>0</c:formatCode>
                <c:ptCount val="11"/>
                <c:pt idx="0">
                  <c:v>0</c:v>
                </c:pt>
                <c:pt idx="1">
                  <c:v>1</c:v>
                </c:pt>
                <c:pt idx="2">
                  <c:v>2</c:v>
                </c:pt>
                <c:pt idx="3">
                  <c:v>3</c:v>
                </c:pt>
                <c:pt idx="4">
                  <c:v>4</c:v>
                </c:pt>
                <c:pt idx="5">
                  <c:v>5</c:v>
                </c:pt>
                <c:pt idx="6">
                  <c:v>6</c:v>
                </c:pt>
                <c:pt idx="7">
                  <c:v>7</c:v>
                </c:pt>
                <c:pt idx="8">
                  <c:v>8</c:v>
                </c:pt>
                <c:pt idx="9">
                  <c:v>9</c:v>
                </c:pt>
                <c:pt idx="10">
                  <c:v>10</c:v>
                </c:pt>
              </c:numCache>
            </c:numRef>
          </c:cat>
          <c:val>
            <c:numRef>
              <c:f>Feuil1!$B$2:$B$12</c:f>
              <c:numCache>
                <c:formatCode>General</c:formatCode>
                <c:ptCount val="11"/>
                <c:pt idx="6">
                  <c:v>0</c:v>
                </c:pt>
              </c:numCache>
            </c:numRef>
          </c:val>
        </c:ser>
        <c:axId val="42787968"/>
        <c:axId val="42789888"/>
      </c:barChart>
      <c:catAx>
        <c:axId val="42787968"/>
        <c:scaling>
          <c:orientation val="minMax"/>
        </c:scaling>
        <c:axPos val="b"/>
        <c:title>
          <c:tx>
            <c:rich>
              <a:bodyPr/>
              <a:lstStyle/>
              <a:p>
                <a:pPr>
                  <a:defRPr sz="1400"/>
                </a:pPr>
                <a:r>
                  <a:rPr lang="fr-FR" sz="1400" dirty="0" smtClean="0"/>
                  <a:t>Années</a:t>
                </a:r>
                <a:endParaRPr lang="fr-FR" sz="1400" dirty="0"/>
              </a:p>
            </c:rich>
          </c:tx>
        </c:title>
        <c:numFmt formatCode="0" sourceLinked="1"/>
        <c:tickLblPos val="nextTo"/>
        <c:spPr>
          <a:ln w="3165">
            <a:solidFill>
              <a:srgbClr val="808080"/>
            </a:solidFill>
            <a:prstDash val="solid"/>
          </a:ln>
        </c:spPr>
        <c:txPr>
          <a:bodyPr/>
          <a:lstStyle/>
          <a:p>
            <a:pPr>
              <a:defRPr sz="1400"/>
            </a:pPr>
            <a:endParaRPr lang="fr-FR"/>
          </a:p>
        </c:txPr>
        <c:crossAx val="42789888"/>
        <c:crosses val="autoZero"/>
        <c:auto val="1"/>
        <c:lblAlgn val="ctr"/>
        <c:lblOffset val="100"/>
        <c:tickLblSkip val="1"/>
        <c:tickMarkSkip val="1"/>
      </c:catAx>
      <c:valAx>
        <c:axId val="42789888"/>
        <c:scaling>
          <c:orientation val="minMax"/>
          <c:max val="40"/>
          <c:min val="0"/>
        </c:scaling>
        <c:axPos val="l"/>
        <c:title>
          <c:tx>
            <c:rich>
              <a:bodyPr/>
              <a:lstStyle/>
              <a:p>
                <a:pPr>
                  <a:defRPr sz="1400"/>
                </a:pPr>
                <a:r>
                  <a:rPr lang="fr-FR" sz="1400" dirty="0" smtClean="0"/>
                  <a:t>Mortalité globale (%)</a:t>
                </a:r>
                <a:endParaRPr lang="fr-FR" sz="1400" dirty="0"/>
              </a:p>
            </c:rich>
          </c:tx>
          <c:layout>
            <c:manualLayout>
              <c:xMode val="edge"/>
              <c:yMode val="edge"/>
              <c:x val="6.9182643167044158E-2"/>
              <c:y val="9.6774812962194257E-2"/>
            </c:manualLayout>
          </c:layout>
        </c:title>
        <c:numFmt formatCode="0" sourceLinked="0"/>
        <c:tickLblPos val="nextTo"/>
        <c:spPr>
          <a:ln w="3165">
            <a:solidFill>
              <a:srgbClr val="808080"/>
            </a:solidFill>
            <a:prstDash val="solid"/>
          </a:ln>
        </c:spPr>
        <c:txPr>
          <a:bodyPr/>
          <a:lstStyle/>
          <a:p>
            <a:pPr>
              <a:defRPr sz="1400"/>
            </a:pPr>
            <a:endParaRPr lang="fr-FR"/>
          </a:p>
        </c:txPr>
        <c:crossAx val="42787968"/>
        <c:crosses val="autoZero"/>
        <c:crossBetween val="midCat"/>
        <c:majorUnit val="10"/>
      </c:valAx>
      <c:spPr>
        <a:noFill/>
        <a:ln w="25319">
          <a:noFill/>
        </a:ln>
      </c:spPr>
    </c:plotArea>
    <c:plotVisOnly val="1"/>
    <c:dispBlanksAs val="gap"/>
  </c:chart>
  <c:spPr>
    <a:noFill/>
    <a:ln w="3165">
      <a:noFill/>
      <a:prstDash val="solid"/>
    </a:ln>
  </c:spPr>
  <c:txPr>
    <a:bodyPr/>
    <a:lstStyle/>
    <a:p>
      <a:pPr>
        <a:defRPr sz="1400">
          <a:solidFill>
            <a:schemeClr val="tx1"/>
          </a:solidFill>
          <a:latin typeface="Arial"/>
          <a:cs typeface="Arial"/>
        </a:defRPr>
      </a:pPr>
      <a:endParaRPr lang="fr-F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fr-FR"/>
  <c:style val="18"/>
  <c:chart>
    <c:autoTitleDeleted val="1"/>
    <c:plotArea>
      <c:layout>
        <c:manualLayout>
          <c:layoutTarget val="inner"/>
          <c:xMode val="edge"/>
          <c:yMode val="edge"/>
          <c:x val="0.17666038336744652"/>
          <c:y val="0.297621926850336"/>
          <c:w val="0.79234480659792805"/>
          <c:h val="0.49382159939149523"/>
        </c:manualLayout>
      </c:layout>
      <c:barChart>
        <c:barDir val="col"/>
        <c:grouping val="clustered"/>
        <c:ser>
          <c:idx val="0"/>
          <c:order val="0"/>
          <c:tx>
            <c:strRef>
              <c:f>Feuil1!$B$1</c:f>
              <c:strCache>
                <c:ptCount val="1"/>
                <c:pt idx="0">
                  <c:v>Série 1</c:v>
                </c:pt>
              </c:strCache>
            </c:strRef>
          </c:tx>
          <c:spPr>
            <a:solidFill>
              <a:srgbClr val="08538D"/>
            </a:solidFill>
            <a:effectLst/>
          </c:spPr>
          <c:dLbls>
            <c:dLbl>
              <c:idx val="2"/>
              <c:layout>
                <c:manualLayout>
                  <c:x val="-1.0536279135454183E-16"/>
                  <c:y val="-3.5112359550561814E-2"/>
                </c:manualLayout>
              </c:layout>
              <c:showVal val="1"/>
            </c:dLbl>
            <c:dLbl>
              <c:idx val="3"/>
              <c:layout>
                <c:manualLayout>
                  <c:x val="-1.0536279135454183E-16"/>
                  <c:y val="-4.9157303370786505E-2"/>
                </c:manualLayout>
              </c:layout>
              <c:showVal val="1"/>
            </c:dLbl>
            <c:showVal val="1"/>
          </c:dLbls>
          <c:cat>
            <c:numRef>
              <c:f>Feuil1!$A$2:$A$7</c:f>
              <c:numCache>
                <c:formatCode>General</c:formatCode>
                <c:ptCount val="6"/>
                <c:pt idx="0">
                  <c:v>0</c:v>
                </c:pt>
                <c:pt idx="1">
                  <c:v>1</c:v>
                </c:pt>
                <c:pt idx="2">
                  <c:v>2</c:v>
                </c:pt>
                <c:pt idx="3">
                  <c:v>3</c:v>
                </c:pt>
                <c:pt idx="4" formatCode="0">
                  <c:v>4</c:v>
                </c:pt>
                <c:pt idx="5" formatCode="0.0">
                  <c:v>5</c:v>
                </c:pt>
              </c:numCache>
            </c:numRef>
          </c:cat>
          <c:val>
            <c:numRef>
              <c:f>Feuil1!$B$2:$B$7</c:f>
              <c:numCache>
                <c:formatCode>General</c:formatCode>
                <c:ptCount val="6"/>
              </c:numCache>
            </c:numRef>
          </c:val>
        </c:ser>
        <c:dLbls>
          <c:showVal val="1"/>
        </c:dLbls>
        <c:overlap val="-20"/>
        <c:axId val="75354112"/>
        <c:axId val="75356032"/>
      </c:barChart>
      <c:catAx>
        <c:axId val="75354112"/>
        <c:scaling>
          <c:orientation val="minMax"/>
        </c:scaling>
        <c:axPos val="b"/>
        <c:title>
          <c:tx>
            <c:rich>
              <a:bodyPr/>
              <a:lstStyle/>
              <a:p>
                <a:pPr>
                  <a:defRPr/>
                </a:pPr>
                <a:r>
                  <a:rPr lang="fr-FR" sz="1400" b="1" i="0" baseline="0" dirty="0" smtClean="0"/>
                  <a:t>Années de traitement</a:t>
                </a:r>
                <a:endParaRPr lang="fr-FR" sz="1400" b="1" i="0" baseline="0" dirty="0"/>
              </a:p>
            </c:rich>
          </c:tx>
        </c:title>
        <c:numFmt formatCode="0" sourceLinked="0"/>
        <c:tickLblPos val="nextTo"/>
        <c:spPr>
          <a:ln w="12700" cap="flat" cmpd="sng" algn="ctr">
            <a:solidFill>
              <a:srgbClr val="808080"/>
            </a:solidFill>
            <a:prstDash val="solid"/>
            <a:round/>
            <a:headEnd type="none" w="med" len="med"/>
            <a:tailEnd type="none" w="med" len="med"/>
          </a:ln>
        </c:spPr>
        <c:txPr>
          <a:bodyPr rot="0"/>
          <a:lstStyle/>
          <a:p>
            <a:pPr>
              <a:defRPr sz="1200"/>
            </a:pPr>
            <a:endParaRPr lang="fr-FR"/>
          </a:p>
        </c:txPr>
        <c:crossAx val="75356032"/>
        <c:crosses val="autoZero"/>
        <c:auto val="1"/>
        <c:lblAlgn val="ctr"/>
        <c:lblOffset val="100"/>
        <c:tickLblSkip val="1"/>
        <c:tickMarkSkip val="1"/>
      </c:catAx>
      <c:valAx>
        <c:axId val="75356032"/>
        <c:scaling>
          <c:orientation val="minMax"/>
          <c:max val="40"/>
          <c:min val="0"/>
        </c:scaling>
        <c:axPos val="l"/>
        <c:title>
          <c:tx>
            <c:rich>
              <a:bodyPr/>
              <a:lstStyle/>
              <a:p>
                <a:pPr>
                  <a:defRPr/>
                </a:pPr>
                <a:r>
                  <a:rPr lang="fr-FR" sz="1200" b="1" dirty="0" smtClean="0"/>
                  <a:t>Incidence cumulative CHC (%)</a:t>
                </a:r>
                <a:endParaRPr lang="fr-FR" sz="1200" b="1" dirty="0"/>
              </a:p>
            </c:rich>
          </c:tx>
          <c:layout>
            <c:manualLayout>
              <c:xMode val="edge"/>
              <c:yMode val="edge"/>
              <c:x val="1.7006015656752811E-2"/>
              <c:y val="0.27142521948766962"/>
            </c:manualLayout>
          </c:layout>
        </c:title>
        <c:numFmt formatCode="0" sourceLinked="0"/>
        <c:tickLblPos val="nextTo"/>
        <c:spPr>
          <a:ln w="12700" cap="flat" cmpd="sng" algn="ctr">
            <a:solidFill>
              <a:srgbClr val="808080"/>
            </a:solidFill>
            <a:prstDash val="solid"/>
            <a:round/>
            <a:headEnd type="none" w="med" len="med"/>
            <a:tailEnd type="none" w="med" len="med"/>
          </a:ln>
        </c:spPr>
        <c:crossAx val="75354112"/>
        <c:crosses val="autoZero"/>
        <c:crossBetween val="midCat"/>
        <c:majorUnit val="10"/>
      </c:valAx>
      <c:spPr>
        <a:noFill/>
        <a:ln w="25319">
          <a:noFill/>
        </a:ln>
      </c:spPr>
    </c:plotArea>
    <c:plotVisOnly val="1"/>
    <c:dispBlanksAs val="gap"/>
  </c:chart>
  <c:spPr>
    <a:noFill/>
    <a:ln w="3165">
      <a:noFill/>
      <a:prstDash val="solid"/>
    </a:ln>
  </c:spPr>
  <c:txPr>
    <a:bodyPr/>
    <a:lstStyle/>
    <a:p>
      <a:pPr>
        <a:defRPr sz="1300">
          <a:solidFill>
            <a:schemeClr val="tx1"/>
          </a:solidFill>
          <a:latin typeface="Arial"/>
          <a:cs typeface="Arial"/>
        </a:defRPr>
      </a:pPr>
      <a:endParaRPr lang="fr-FR"/>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fr-FR"/>
  <c:style val="18"/>
  <c:chart>
    <c:autoTitleDeleted val="1"/>
    <c:plotArea>
      <c:layout>
        <c:manualLayout>
          <c:layoutTarget val="inner"/>
          <c:xMode val="edge"/>
          <c:yMode val="edge"/>
          <c:x val="0.17666038336744663"/>
          <c:y val="0.297621926850336"/>
          <c:w val="0.79234480659792805"/>
          <c:h val="0.4938215993914955"/>
        </c:manualLayout>
      </c:layout>
      <c:barChart>
        <c:barDir val="col"/>
        <c:grouping val="clustered"/>
        <c:ser>
          <c:idx val="0"/>
          <c:order val="0"/>
          <c:tx>
            <c:strRef>
              <c:f>Feuil1!$B$1</c:f>
              <c:strCache>
                <c:ptCount val="1"/>
                <c:pt idx="0">
                  <c:v>Série 1</c:v>
                </c:pt>
              </c:strCache>
            </c:strRef>
          </c:tx>
          <c:spPr>
            <a:solidFill>
              <a:srgbClr val="08538D"/>
            </a:solidFill>
            <a:effectLst/>
          </c:spPr>
          <c:dLbls>
            <c:dLbl>
              <c:idx val="2"/>
              <c:layout>
                <c:manualLayout>
                  <c:x val="-1.0536279135454199E-16"/>
                  <c:y val="-3.5112359550561814E-2"/>
                </c:manualLayout>
              </c:layout>
              <c:showVal val="1"/>
            </c:dLbl>
            <c:dLbl>
              <c:idx val="3"/>
              <c:layout>
                <c:manualLayout>
                  <c:x val="-1.0536279135454199E-16"/>
                  <c:y val="-4.9157303370786505E-2"/>
                </c:manualLayout>
              </c:layout>
              <c:showVal val="1"/>
            </c:dLbl>
            <c:showVal val="1"/>
          </c:dLbls>
          <c:cat>
            <c:numRef>
              <c:f>Feuil1!$A$2:$A$7</c:f>
              <c:numCache>
                <c:formatCode>General</c:formatCode>
                <c:ptCount val="6"/>
                <c:pt idx="0">
                  <c:v>0</c:v>
                </c:pt>
                <c:pt idx="1">
                  <c:v>1</c:v>
                </c:pt>
                <c:pt idx="2">
                  <c:v>2</c:v>
                </c:pt>
                <c:pt idx="3">
                  <c:v>3</c:v>
                </c:pt>
                <c:pt idx="4" formatCode="0">
                  <c:v>4</c:v>
                </c:pt>
                <c:pt idx="5" formatCode="0.0">
                  <c:v>5</c:v>
                </c:pt>
              </c:numCache>
            </c:numRef>
          </c:cat>
          <c:val>
            <c:numRef>
              <c:f>Feuil1!$B$2:$B$7</c:f>
              <c:numCache>
                <c:formatCode>General</c:formatCode>
                <c:ptCount val="6"/>
              </c:numCache>
            </c:numRef>
          </c:val>
        </c:ser>
        <c:dLbls>
          <c:showVal val="1"/>
        </c:dLbls>
        <c:overlap val="-20"/>
        <c:axId val="75625600"/>
        <c:axId val="75429376"/>
      </c:barChart>
      <c:catAx>
        <c:axId val="75625600"/>
        <c:scaling>
          <c:orientation val="minMax"/>
        </c:scaling>
        <c:axPos val="b"/>
        <c:title>
          <c:tx>
            <c:rich>
              <a:bodyPr/>
              <a:lstStyle/>
              <a:p>
                <a:pPr>
                  <a:defRPr/>
                </a:pPr>
                <a:r>
                  <a:rPr lang="fr-FR" sz="1400" b="1" i="0" baseline="0" dirty="0" smtClean="0"/>
                  <a:t>Années de traitement</a:t>
                </a:r>
                <a:endParaRPr lang="fr-FR" sz="1400" b="1" i="0" baseline="0" dirty="0"/>
              </a:p>
            </c:rich>
          </c:tx>
        </c:title>
        <c:numFmt formatCode="0" sourceLinked="0"/>
        <c:tickLblPos val="nextTo"/>
        <c:spPr>
          <a:ln w="12700" cap="flat" cmpd="sng" algn="ctr">
            <a:solidFill>
              <a:srgbClr val="808080"/>
            </a:solidFill>
            <a:prstDash val="solid"/>
            <a:round/>
            <a:headEnd type="none" w="med" len="med"/>
            <a:tailEnd type="none" w="med" len="med"/>
          </a:ln>
        </c:spPr>
        <c:txPr>
          <a:bodyPr rot="0"/>
          <a:lstStyle/>
          <a:p>
            <a:pPr>
              <a:defRPr sz="1200"/>
            </a:pPr>
            <a:endParaRPr lang="fr-FR"/>
          </a:p>
        </c:txPr>
        <c:crossAx val="75429376"/>
        <c:crosses val="autoZero"/>
        <c:auto val="1"/>
        <c:lblAlgn val="ctr"/>
        <c:lblOffset val="100"/>
        <c:tickLblSkip val="1"/>
        <c:tickMarkSkip val="1"/>
      </c:catAx>
      <c:valAx>
        <c:axId val="75429376"/>
        <c:scaling>
          <c:orientation val="minMax"/>
          <c:max val="40"/>
          <c:min val="0"/>
        </c:scaling>
        <c:axPos val="l"/>
        <c:title>
          <c:tx>
            <c:rich>
              <a:bodyPr/>
              <a:lstStyle/>
              <a:p>
                <a:pPr>
                  <a:defRPr/>
                </a:pPr>
                <a:r>
                  <a:rPr lang="fr-FR" sz="1200" b="1" dirty="0" smtClean="0"/>
                  <a:t>Incidence cumulative CHC (%)</a:t>
                </a:r>
                <a:endParaRPr lang="fr-FR" sz="1200" b="1" dirty="0"/>
              </a:p>
            </c:rich>
          </c:tx>
          <c:layout>
            <c:manualLayout>
              <c:xMode val="edge"/>
              <c:yMode val="edge"/>
              <c:x val="1.7006015656752811E-2"/>
              <c:y val="0.27142521948766973"/>
            </c:manualLayout>
          </c:layout>
        </c:title>
        <c:numFmt formatCode="0" sourceLinked="0"/>
        <c:tickLblPos val="nextTo"/>
        <c:spPr>
          <a:ln w="12700" cap="flat" cmpd="sng" algn="ctr">
            <a:solidFill>
              <a:srgbClr val="808080"/>
            </a:solidFill>
            <a:prstDash val="solid"/>
            <a:round/>
            <a:headEnd type="none" w="med" len="med"/>
            <a:tailEnd type="none" w="med" len="med"/>
          </a:ln>
        </c:spPr>
        <c:crossAx val="75625600"/>
        <c:crosses val="autoZero"/>
        <c:crossBetween val="midCat"/>
        <c:majorUnit val="10"/>
      </c:valAx>
      <c:spPr>
        <a:noFill/>
        <a:ln w="25319">
          <a:noFill/>
        </a:ln>
      </c:spPr>
    </c:plotArea>
    <c:plotVisOnly val="1"/>
    <c:dispBlanksAs val="gap"/>
  </c:chart>
  <c:spPr>
    <a:noFill/>
    <a:ln w="3165">
      <a:noFill/>
      <a:prstDash val="solid"/>
    </a:ln>
  </c:spPr>
  <c:txPr>
    <a:bodyPr/>
    <a:lstStyle/>
    <a:p>
      <a:pPr>
        <a:defRPr sz="1300">
          <a:solidFill>
            <a:schemeClr val="tx1"/>
          </a:solidFill>
          <a:latin typeface="Arial"/>
          <a:cs typeface="Arial"/>
        </a:defRPr>
      </a:pPr>
      <a:endParaRPr lang="fr-FR"/>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3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7628A9-696E-4B12-B395-932018CB284B}" type="datetimeFigureOut">
              <a:rPr lang="fr-FR" smtClean="0"/>
              <a:pPr/>
              <a:t>24/02/2014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50FF5D-A47E-46F7-9B04-23F0830C4BA9}"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7587" name="Rectangle 3"/>
          <p:cNvSpPr>
            <a:spLocks noGrp="1" noChangeArrowheads="1"/>
          </p:cNvSpPr>
          <p:nvPr>
            <p:ph type="body" idx="1"/>
          </p:nvPr>
        </p:nvSpPr>
        <p:spPr bwMode="auto">
          <a:noFill/>
        </p:spPr>
        <p:txBody>
          <a:bodyPr/>
          <a:lstStyle/>
          <a:p>
            <a:pPr eaLnBrk="1" hangingPunct="1">
              <a:spcBef>
                <a:spcPct val="0"/>
              </a:spcBef>
            </a:pPr>
            <a:endParaRPr 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pPr algn="just"/>
            <a:r>
              <a:rPr lang="fr-FR" dirty="0" smtClean="0"/>
              <a:t>La réponse virologique et le critère principal de jugement des études évaluant l’efficacité du traitement de l’hépatite chronique C, il reste à démontrer que cette efficacité virologique se traduit par une amélioration de la survie.</a:t>
            </a:r>
            <a:endParaRPr lang="en-GB" dirty="0" smtClean="0"/>
          </a:p>
          <a:p>
            <a:pPr algn="just"/>
            <a:r>
              <a:rPr lang="fr-FR" dirty="0" smtClean="0"/>
              <a:t>Cette étude a évalué la survie d’une population de 454 malades avec hépatite C ayant eu un traitement à base d’interféron entre 1990 et 2003. Les protocoles de traitement n’ont pas été précisés et il n’a pas non plus été signalé si ces malades avaient eu un seul ou plusieurs traitements. On ne sait pas par ailleurs si certains malades ont été traités après 2003 (il serait étonnant qu’ils ne l’aient pas été et il est vraisemblable que la période précisée correspond à celle du premier traitement). Le point sur la survie a été fait en 2010. Vingt-huit pour cent des malades (113/454) sont décédés. Cette survie a été comparée à celle d’une population générale de même origine géographique appariée en âge et en sexe.</a:t>
            </a:r>
            <a:endParaRPr lang="en-GB" dirty="0" smtClean="0"/>
          </a:p>
          <a:p>
            <a:pPr algn="just"/>
            <a:r>
              <a:rPr lang="fr-FR" dirty="0" smtClean="0"/>
              <a:t> </a:t>
            </a:r>
            <a:endParaRPr lang="en-GB" dirty="0" smtClean="0"/>
          </a:p>
          <a:p>
            <a:pPr algn="just"/>
            <a:r>
              <a:rPr lang="fr-FR" dirty="0" smtClean="0"/>
              <a:t>Il apparait que les malades ayant eu une réponse virologique prolongée avaient une survie supérieure à celle des malades qui n’avaient pas eu de réponse. Les malades avec réponse avaient une survie comparable à celle de la population générale alors que les malades en échec avaient une survie inférieure.</a:t>
            </a:r>
            <a:endParaRPr lang="en-GB" dirty="0" smtClean="0"/>
          </a:p>
          <a:p>
            <a:pPr algn="just"/>
            <a:r>
              <a:rPr lang="fr-FR" dirty="0" smtClean="0"/>
              <a:t> </a:t>
            </a:r>
            <a:endParaRPr lang="en-GB" dirty="0" smtClean="0"/>
          </a:p>
          <a:p>
            <a:pPr algn="just"/>
            <a:endParaRPr lang="fr-FR" dirty="0"/>
          </a:p>
        </p:txBody>
      </p:sp>
      <p:sp>
        <p:nvSpPr>
          <p:cNvPr id="4" name="Espace réservé du numéro de diapositive 3"/>
          <p:cNvSpPr>
            <a:spLocks noGrp="1"/>
          </p:cNvSpPr>
          <p:nvPr>
            <p:ph type="sldNum" sz="quarter" idx="10"/>
          </p:nvPr>
        </p:nvSpPr>
        <p:spPr/>
        <p:txBody>
          <a:bodyPr/>
          <a:lstStyle/>
          <a:p>
            <a:pPr>
              <a:defRPr/>
            </a:pPr>
            <a:fld id="{6A61B38A-2332-AE40-B2DB-3C7A34EA6EDE}" type="slidenum">
              <a:rPr lang="fr-FR" smtClean="0">
                <a:solidFill>
                  <a:prstClr val="black"/>
                </a:solidFill>
              </a:rPr>
              <a:pPr>
                <a:defRPr/>
              </a:pPr>
              <a:t>71</a:t>
            </a:fld>
            <a:endParaRPr lang="fr-FR">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EDED6A34-2B7E-4891-ACCC-7A4D39AFD04C}" type="slidenum">
              <a:rPr lang="fr-FR"/>
              <a:pPr/>
              <a:t>80</a:t>
            </a:fld>
            <a:endParaRPr lang="fr-F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w="9525"/>
        </p:spPr>
        <p:txBody>
          <a:bodyPr/>
          <a:lstStyle/>
          <a:p>
            <a:pPr eaLnBrk="1" hangingPunct="1"/>
            <a:endParaRPr lang="fr-F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4523985-B544-4AB2-B726-3B91B9911E64}" type="slidenum">
              <a:rPr lang="fr-FR" smtClean="0"/>
              <a:pPr/>
              <a:t>88</a:t>
            </a:fld>
            <a:endParaRPr lang="fr-FR" smtClean="0"/>
          </a:p>
        </p:txBody>
      </p:sp>
      <p:sp>
        <p:nvSpPr>
          <p:cNvPr id="38915"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8916" name="Espace réservé des commentaires 2"/>
          <p:cNvSpPr>
            <a:spLocks noGrp="1"/>
          </p:cNvSpPr>
          <p:nvPr>
            <p:ph type="body" idx="1"/>
          </p:nvPr>
        </p:nvSpPr>
        <p:spPr bwMode="auto">
          <a:xfrm>
            <a:off x="912813" y="4341813"/>
            <a:ext cx="5032375" cy="4116387"/>
          </a:xfrm>
          <a:noFill/>
        </p:spPr>
        <p:txBody>
          <a:bodyPr wrap="square" lIns="93109" tIns="46555" rIns="93109" bIns="46555" numCol="1" anchor="t" anchorCtr="0" compatLnSpc="1">
            <a:prstTxWarp prst="textNoShape">
              <a:avLst/>
            </a:prstTxWarp>
          </a:bodyPr>
          <a:lstStyle/>
          <a:p>
            <a:pPr eaLnBrk="1" hangingPunct="1">
              <a:spcBef>
                <a:spcPct val="0"/>
              </a:spcBef>
            </a:pPr>
            <a:endParaRPr lang="en-GB" smtClean="0"/>
          </a:p>
        </p:txBody>
      </p:sp>
      <p:sp>
        <p:nvSpPr>
          <p:cNvPr id="38917" name="Espace réservé du numéro de diapositive 3"/>
          <p:cNvSpPr txBox="1">
            <a:spLocks noGrp="1"/>
          </p:cNvSpPr>
          <p:nvPr/>
        </p:nvSpPr>
        <p:spPr bwMode="auto">
          <a:xfrm>
            <a:off x="3886200" y="8686800"/>
            <a:ext cx="2971800" cy="457200"/>
          </a:xfrm>
          <a:prstGeom prst="rect">
            <a:avLst/>
          </a:prstGeom>
          <a:noFill/>
          <a:ln w="9525">
            <a:noFill/>
            <a:miter lim="800000"/>
            <a:headEnd/>
            <a:tailEnd/>
          </a:ln>
        </p:spPr>
        <p:txBody>
          <a:bodyPr lIns="93109" tIns="46555" rIns="93109" bIns="46555" anchor="b"/>
          <a:lstStyle/>
          <a:p>
            <a:pPr algn="r" defTabSz="931863" eaLnBrk="0" hangingPunct="0"/>
            <a:r>
              <a:rPr lang="fr-FR" sz="1200">
                <a:latin typeface="Times New Roman" pitchFamily="18" charset="0"/>
                <a:ea typeface="ＭＳ Ｐゴシック" charset="-128"/>
              </a:rPr>
              <a:t>5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7F476D-A72A-4C48-910B-E0D0D0056199}" type="slidenum">
              <a:rPr lang="fr-FR"/>
              <a:pPr/>
              <a:t>94</a:t>
            </a:fld>
            <a:endParaRPr lang="fr-FR"/>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xfrm>
            <a:off x="914400" y="4343400"/>
            <a:ext cx="5029200" cy="4114800"/>
          </a:xfrm>
        </p:spPr>
        <p:txBody>
          <a:bodyPr/>
          <a:lstStyle/>
          <a:p>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024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FR" dirty="0" smtClean="0"/>
              <a:t>Cette étude multicentrique évaluait l’incidence et les déterminants de développement du CHC chez des patients très majoritairement caucasiens (98 %) infectés par le VHB et traités par ETV ou TDF. Mille deux cents trente-et-un patients ont été inclus : 530 (43 %) étaient à base d’ETV,  676 étaient traités à base de TDF et 25 (2 %) traités par l’association ETV-TDF. Une cirrhose compensée était présente dans 30 % des cas et décompensée dans 4 % des cas. Avec une durée de suivi de 39 mois, 52 cas de CHC étaient déclarés (4,2 %) survenus en moyenne 17 mois après le début du  traitement par ETV ou TDF. Les taux d’incidence cumulée à 1, 3 et 5 ans étaient plus élevés chez les patients porteurs d’une cirrhose décompensée (respectivement 11,6 % ; 23,8 % et 29,7 %) en comparaison aux cirrhoses compensées (2,5 % ; 5,8 % ; 20,9 %) et aux patients non cirrhotiques (0,8 % ; 1,2 % ; 2,5 %). </a:t>
            </a:r>
            <a:endParaRPr lang="fr-FR" dirty="0" smtClean="0">
              <a:latin typeface="Arial" charset="0"/>
              <a:ea typeface="ＭＳ Ｐゴシック"/>
              <a:cs typeface="Arial" charset="0"/>
            </a:endParaRPr>
          </a:p>
        </p:txBody>
      </p:sp>
      <p:sp>
        <p:nvSpPr>
          <p:cNvPr id="4" name="Espace réservé du numéro de diapositive 3"/>
          <p:cNvSpPr>
            <a:spLocks noGrp="1"/>
          </p:cNvSpPr>
          <p:nvPr>
            <p:ph type="sldNum" sz="quarter" idx="5"/>
          </p:nvPr>
        </p:nvSpPr>
        <p:spPr/>
        <p:txBody>
          <a:bodyPr/>
          <a:lstStyle/>
          <a:p>
            <a:pPr>
              <a:defRPr/>
            </a:pPr>
            <a:fld id="{D8B1CA05-B8C2-44BA-ABEE-A34DEFAB160E}" type="slidenum">
              <a:rPr lang="fr-FR"/>
              <a:pPr>
                <a:defRPr/>
              </a:pPr>
              <a:t>98</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024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FR" dirty="0" smtClean="0"/>
              <a:t>Cette étude multicentrique évaluait l’incidence et les déterminants de développement du CHC chez des patients très majoritairement caucasiens (98 %) infectés par le VHB et traités par ETV ou TDF. Mille deux cents trente-et-un patients ont été inclus : 530 (43 %) étaient à base d’ETV,  676 étaient traités à base de TDF et 25 (2 %) traités par l’association ETV-TDF. Une cirrhose compensée était présente dans 30 % des cas et décompensée dans 4 % des cas. Avec une durée de suivi de 39 mois, 52 cas de CHC étaient déclarés (4,2 %) survenus en moyenne 17 mois après le début du  traitement par ETV ou TDF. Les taux d’incidence cumulée à 1, 3 et 5 ans étaient plus élevés chez les patients porteurs d’une cirrhose décompensée (respectivement 11,6 % ; 23,8 % et 29,7 %) en comparaison aux cirrhoses compensées (2,5 % ; 5,8 % ; 20,9 %) et aux patients non cirrhotiques (0,8 % ; 1,2 % ; 2,5 %). </a:t>
            </a:r>
            <a:endParaRPr lang="fr-FR" dirty="0" smtClean="0">
              <a:latin typeface="Arial" charset="0"/>
              <a:ea typeface="ＭＳ Ｐゴシック"/>
              <a:cs typeface="Arial" charset="0"/>
            </a:endParaRPr>
          </a:p>
        </p:txBody>
      </p:sp>
      <p:sp>
        <p:nvSpPr>
          <p:cNvPr id="4" name="Espace réservé du numéro de diapositive 3"/>
          <p:cNvSpPr>
            <a:spLocks noGrp="1"/>
          </p:cNvSpPr>
          <p:nvPr>
            <p:ph type="sldNum" sz="quarter" idx="5"/>
          </p:nvPr>
        </p:nvSpPr>
        <p:spPr/>
        <p:txBody>
          <a:bodyPr/>
          <a:lstStyle/>
          <a:p>
            <a:pPr>
              <a:defRPr/>
            </a:pPr>
            <a:fld id="{D8B1CA05-B8C2-44BA-ABEE-A34DEFAB160E}" type="slidenum">
              <a:rPr lang="fr-FR"/>
              <a:pPr>
                <a:defRPr/>
              </a:pPr>
              <a:t>99</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Espace réservé de l'image des diapositives 1"/>
          <p:cNvSpPr>
            <a:spLocks noGrp="1" noRot="1" noChangeAspect="1" noTextEdit="1"/>
          </p:cNvSpPr>
          <p:nvPr>
            <p:ph type="sldImg"/>
          </p:nvPr>
        </p:nvSpPr>
        <p:spPr>
          <a:ln/>
        </p:spPr>
      </p:sp>
      <p:sp>
        <p:nvSpPr>
          <p:cNvPr id="58371" name="Espace réservé des commentaires 2"/>
          <p:cNvSpPr>
            <a:spLocks noGrp="1"/>
          </p:cNvSpPr>
          <p:nvPr>
            <p:ph type="body" idx="1"/>
          </p:nvPr>
        </p:nvSpPr>
        <p:spPr>
          <a:noFill/>
          <a:ln/>
        </p:spPr>
        <p:txBody>
          <a:bodyPr/>
          <a:lstStyle/>
          <a:p>
            <a:endParaRPr lang="fr-FR" smtClean="0">
              <a:latin typeface="Arial" pitchFamily="34" charset="0"/>
            </a:endParaRPr>
          </a:p>
        </p:txBody>
      </p:sp>
      <p:sp>
        <p:nvSpPr>
          <p:cNvPr id="58372" name="Espace réservé du numéro de diapositive 3"/>
          <p:cNvSpPr>
            <a:spLocks noGrp="1"/>
          </p:cNvSpPr>
          <p:nvPr>
            <p:ph type="sldNum" sz="quarter" idx="5"/>
          </p:nvPr>
        </p:nvSpPr>
        <p:spPr>
          <a:noFill/>
        </p:spPr>
        <p:txBody>
          <a:bodyPr/>
          <a:lstStyle/>
          <a:p>
            <a:fld id="{A0857649-1435-4D20-82CA-99D8238C2C2B}" type="slidenum">
              <a:rPr lang="fr-FR" smtClean="0">
                <a:latin typeface="Arial" pitchFamily="34" charset="0"/>
              </a:rPr>
              <a:pPr/>
              <a:t>108</a:t>
            </a:fld>
            <a:endParaRPr lang="fr-FR"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Espace réservé de l'image des diapositives 1"/>
          <p:cNvSpPr>
            <a:spLocks noGrp="1" noRot="1" noChangeAspect="1" noTextEdit="1"/>
          </p:cNvSpPr>
          <p:nvPr>
            <p:ph type="sldImg"/>
          </p:nvPr>
        </p:nvSpPr>
        <p:spPr>
          <a:ln/>
        </p:spPr>
      </p:sp>
      <p:sp>
        <p:nvSpPr>
          <p:cNvPr id="59395" name="Espace réservé des commentaires 2"/>
          <p:cNvSpPr>
            <a:spLocks noGrp="1"/>
          </p:cNvSpPr>
          <p:nvPr>
            <p:ph type="body" idx="1"/>
          </p:nvPr>
        </p:nvSpPr>
        <p:spPr>
          <a:noFill/>
          <a:ln/>
        </p:spPr>
        <p:txBody>
          <a:bodyPr/>
          <a:lstStyle/>
          <a:p>
            <a:endParaRPr lang="fr-FR" smtClean="0">
              <a:latin typeface="Arial" pitchFamily="34" charset="0"/>
            </a:endParaRPr>
          </a:p>
        </p:txBody>
      </p:sp>
      <p:sp>
        <p:nvSpPr>
          <p:cNvPr id="59396" name="Espace réservé du numéro de diapositive 3"/>
          <p:cNvSpPr>
            <a:spLocks noGrp="1"/>
          </p:cNvSpPr>
          <p:nvPr>
            <p:ph type="sldNum" sz="quarter" idx="5"/>
          </p:nvPr>
        </p:nvSpPr>
        <p:spPr>
          <a:noFill/>
        </p:spPr>
        <p:txBody>
          <a:bodyPr/>
          <a:lstStyle/>
          <a:p>
            <a:fld id="{C073EBED-DC24-440B-BACB-D3D91B763591}" type="slidenum">
              <a:rPr lang="fr-FR" smtClean="0">
                <a:latin typeface="Arial" pitchFamily="34" charset="0"/>
              </a:rPr>
              <a:pPr/>
              <a:t>110</a:t>
            </a:fld>
            <a:endParaRPr lang="fr-FR"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24/02/2014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24/02/2014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24/02/2014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24/02/2014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24/02/2014</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24/02/2014</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24/02/2014</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24/02/2014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24/02/2014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24/02/2014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24/02/2014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685800" y="381000"/>
            <a:ext cx="7772400" cy="1143000"/>
          </a:xfrm>
        </p:spPr>
        <p:txBody>
          <a:bodyPr/>
          <a:lstStyle/>
          <a:p>
            <a:r>
              <a:rPr lang="fr-FR" smtClean="0"/>
              <a:t>Cliquez pour modifier le style du titre</a:t>
            </a:r>
            <a:endParaRPr lang="fr-FR"/>
          </a:p>
        </p:txBody>
      </p:sp>
      <p:sp>
        <p:nvSpPr>
          <p:cNvPr id="3" name="Espace réservé du tableau 2"/>
          <p:cNvSpPr>
            <a:spLocks noGrp="1"/>
          </p:cNvSpPr>
          <p:nvPr>
            <p:ph type="tbl" idx="1"/>
          </p:nvPr>
        </p:nvSpPr>
        <p:spPr>
          <a:xfrm>
            <a:off x="685800" y="2057400"/>
            <a:ext cx="7772400" cy="4114800"/>
          </a:xfrm>
        </p:spPr>
        <p:txBody>
          <a:bodyPr/>
          <a:lstStyle/>
          <a:p>
            <a:endParaRPr lang="fr-FR"/>
          </a:p>
        </p:txBody>
      </p:sp>
      <p:sp>
        <p:nvSpPr>
          <p:cNvPr id="4" name="Espace réservé de la date 3"/>
          <p:cNvSpPr>
            <a:spLocks noGrp="1"/>
          </p:cNvSpPr>
          <p:nvPr>
            <p:ph type="dt" sz="half" idx="10"/>
          </p:nvPr>
        </p:nvSpPr>
        <p:spPr>
          <a:xfrm>
            <a:off x="685800" y="6324600"/>
            <a:ext cx="1905000" cy="457200"/>
          </a:xfrm>
        </p:spPr>
        <p:txBody>
          <a:bodyPr/>
          <a:lstStyle>
            <a:lvl1pPr>
              <a:defRPr/>
            </a:lvl1pPr>
          </a:lstStyle>
          <a:p>
            <a:endParaRPr lang="fr-FR"/>
          </a:p>
        </p:txBody>
      </p:sp>
      <p:sp>
        <p:nvSpPr>
          <p:cNvPr id="5" name="Espace réservé du pied de page 4"/>
          <p:cNvSpPr>
            <a:spLocks noGrp="1"/>
          </p:cNvSpPr>
          <p:nvPr>
            <p:ph type="ftr" sz="quarter" idx="11"/>
          </p:nvPr>
        </p:nvSpPr>
        <p:spPr>
          <a:xfrm>
            <a:off x="3124200" y="6324600"/>
            <a:ext cx="2895600" cy="457200"/>
          </a:xfrm>
        </p:spPr>
        <p:txBody>
          <a:bodyPr/>
          <a:lstStyle>
            <a:lvl1pPr>
              <a:defRPr/>
            </a:lvl1pPr>
          </a:lstStyle>
          <a:p>
            <a:endParaRPr lang="fr-FR"/>
          </a:p>
        </p:txBody>
      </p:sp>
      <p:sp>
        <p:nvSpPr>
          <p:cNvPr id="6" name="Espace réservé du numéro de diapositive 5"/>
          <p:cNvSpPr>
            <a:spLocks noGrp="1"/>
          </p:cNvSpPr>
          <p:nvPr>
            <p:ph type="sldNum" sz="quarter" idx="12"/>
          </p:nvPr>
        </p:nvSpPr>
        <p:spPr>
          <a:xfrm>
            <a:off x="6553200" y="6324600"/>
            <a:ext cx="1905000" cy="457200"/>
          </a:xfrm>
        </p:spPr>
        <p:txBody>
          <a:bodyPr/>
          <a:lstStyle>
            <a:lvl1pPr>
              <a:defRPr/>
            </a:lvl1pPr>
          </a:lstStyle>
          <a:p>
            <a:fld id="{05FDBB2F-073E-4ACE-8B1A-A762D228BE96}" type="slidenum">
              <a:rPr lang="fr-FR"/>
              <a:pPr/>
              <a:t>‹N°›</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2103435" y="110067"/>
            <a:ext cx="6312432" cy="603123"/>
          </a:xfrm>
        </p:spPr>
        <p:txBody>
          <a:bodyPr/>
          <a:lstStyle/>
          <a:p>
            <a:r>
              <a:rPr lang="fr-FR" dirty="0" smtClean="0"/>
              <a:t>TITRE</a:t>
            </a:r>
            <a:endParaRPr lang="fr-FR" dirty="0"/>
          </a:p>
        </p:txBody>
      </p:sp>
      <p:sp>
        <p:nvSpPr>
          <p:cNvPr id="3" name="Espace réservé du contenu 2"/>
          <p:cNvSpPr>
            <a:spLocks noGrp="1"/>
          </p:cNvSpPr>
          <p:nvPr>
            <p:ph idx="1"/>
          </p:nvPr>
        </p:nvSpPr>
        <p:spPr>
          <a:xfrm>
            <a:off x="457200" y="1676400"/>
            <a:ext cx="8229599" cy="3911600"/>
          </a:xfrm>
        </p:spPr>
        <p:txBody>
          <a:bodyPr/>
          <a:lstStyle>
            <a:lvl2pPr>
              <a:spcBef>
                <a:spcPts val="400"/>
              </a:spcBef>
              <a:defRPr/>
            </a:lvl2pPr>
            <a:lvl3pPr>
              <a:spcBef>
                <a:spcPts val="400"/>
              </a:spcBef>
              <a:defRPr/>
            </a:lvl3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numéro de diapositive 5"/>
          <p:cNvSpPr>
            <a:spLocks noGrp="1"/>
          </p:cNvSpPr>
          <p:nvPr>
            <p:ph type="sldNum" sz="quarter" idx="12"/>
          </p:nvPr>
        </p:nvSpPr>
        <p:spPr/>
        <p:txBody>
          <a:bodyPr/>
          <a:lstStyle>
            <a:lvl1pPr>
              <a:defRPr/>
            </a:lvl1pPr>
          </a:lstStyle>
          <a:p>
            <a:pPr>
              <a:defRPr/>
            </a:pPr>
            <a:fld id="{5ED84D82-9190-3B46-9C0D-BB576BED3340}" type="slidenum">
              <a:rPr lang="fr-FR"/>
              <a:pPr>
                <a:defRPr/>
              </a:pPr>
              <a:t>‹N°›</a:t>
            </a:fld>
            <a:endParaRPr lang="fr-FR" dirty="0"/>
          </a:p>
        </p:txBody>
      </p:sp>
      <p:sp>
        <p:nvSpPr>
          <p:cNvPr id="9" name="Espace réservé du texte 8"/>
          <p:cNvSpPr>
            <a:spLocks noGrp="1"/>
          </p:cNvSpPr>
          <p:nvPr>
            <p:ph type="body" sz="quarter" idx="13"/>
          </p:nvPr>
        </p:nvSpPr>
        <p:spPr>
          <a:xfrm>
            <a:off x="457200" y="1143001"/>
            <a:ext cx="8229599" cy="533399"/>
          </a:xfrm>
        </p:spPr>
        <p:txBody>
          <a:bodyPr/>
          <a:lstStyle>
            <a:lvl1pPr marL="0" indent="0">
              <a:buNone/>
              <a:defRPr sz="2000" b="1">
                <a:solidFill>
                  <a:srgbClr val="008E6C"/>
                </a:solidFill>
              </a:defRPr>
            </a:lvl1pPr>
          </a:lstStyle>
          <a:p>
            <a:pPr lvl="0"/>
            <a:r>
              <a:rPr lang="fr-FR" dirty="0" smtClean="0"/>
              <a:t>Cliquez pour modifier les styles du texte du masque</a:t>
            </a:r>
          </a:p>
        </p:txBody>
      </p:sp>
      <p:sp>
        <p:nvSpPr>
          <p:cNvPr id="11" name="Espace réservé du texte 10"/>
          <p:cNvSpPr>
            <a:spLocks noGrp="1"/>
          </p:cNvSpPr>
          <p:nvPr>
            <p:ph type="body" sz="quarter" idx="14"/>
          </p:nvPr>
        </p:nvSpPr>
        <p:spPr>
          <a:xfrm>
            <a:off x="457200" y="5588000"/>
            <a:ext cx="8229600" cy="531813"/>
          </a:xfrm>
        </p:spPr>
        <p:txBody>
          <a:bodyPr/>
          <a:lstStyle>
            <a:lvl1pPr marL="304800" indent="-304800">
              <a:buFont typeface="Lucida Grande"/>
              <a:buChar char="➜"/>
              <a:defRPr sz="2000" b="1"/>
            </a:lvl1pPr>
          </a:lstStyle>
          <a:p>
            <a:pPr lvl="0"/>
            <a:r>
              <a:rPr lang="fr-FR" dirty="0" smtClean="0"/>
              <a:t>Cliquez pour modifier les styles du texte du masque</a:t>
            </a:r>
            <a:endParaRPr lang="fr-FR" dirty="0"/>
          </a:p>
        </p:txBody>
      </p:sp>
      <p:sp>
        <p:nvSpPr>
          <p:cNvPr id="13" name="Espace réservé du texte 12"/>
          <p:cNvSpPr>
            <a:spLocks noGrp="1"/>
          </p:cNvSpPr>
          <p:nvPr>
            <p:ph type="body" sz="quarter" idx="15"/>
          </p:nvPr>
        </p:nvSpPr>
        <p:spPr>
          <a:xfrm>
            <a:off x="3694545" y="6324599"/>
            <a:ext cx="5219268" cy="533401"/>
          </a:xfrm>
        </p:spPr>
        <p:txBody>
          <a:bodyPr anchor="ctr"/>
          <a:lstStyle>
            <a:lvl1pPr marL="0" indent="0" algn="r">
              <a:buNone/>
              <a:defRPr sz="1100" i="1">
                <a:solidFill>
                  <a:schemeClr val="tx1">
                    <a:lumMod val="85000"/>
                    <a:lumOff val="15000"/>
                  </a:schemeClr>
                </a:solidFill>
              </a:defRPr>
            </a:lvl1pPr>
          </a:lstStyle>
          <a:p>
            <a:pPr lvl="0"/>
            <a:r>
              <a:rPr lang="fr-FR" dirty="0" smtClean="0"/>
              <a:t>Cliquez pour modifier les styles du texte du masque</a:t>
            </a:r>
            <a:endParaRPr lang="fr-F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9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2103435" y="110067"/>
            <a:ext cx="6312432" cy="603123"/>
          </a:xfrm>
        </p:spPr>
        <p:txBody>
          <a:bodyPr/>
          <a:lstStyle/>
          <a:p>
            <a:r>
              <a:rPr lang="fr-FR" dirty="0" smtClean="0"/>
              <a:t>TITRE</a:t>
            </a:r>
            <a:endParaRPr lang="fr-FR" dirty="0"/>
          </a:p>
        </p:txBody>
      </p:sp>
      <p:sp>
        <p:nvSpPr>
          <p:cNvPr id="3" name="Espace réservé du contenu 2"/>
          <p:cNvSpPr>
            <a:spLocks noGrp="1"/>
          </p:cNvSpPr>
          <p:nvPr>
            <p:ph idx="1"/>
          </p:nvPr>
        </p:nvSpPr>
        <p:spPr>
          <a:xfrm>
            <a:off x="457200" y="1676400"/>
            <a:ext cx="8229599" cy="3911600"/>
          </a:xfrm>
        </p:spPr>
        <p:txBody>
          <a:bodyPr/>
          <a:lstStyle>
            <a:lvl2pPr>
              <a:spcBef>
                <a:spcPts val="400"/>
              </a:spcBef>
              <a:defRPr/>
            </a:lvl2pPr>
            <a:lvl3pPr>
              <a:spcBef>
                <a:spcPts val="400"/>
              </a:spcBef>
              <a:defRPr/>
            </a:lvl3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numéro de diapositive 5"/>
          <p:cNvSpPr>
            <a:spLocks noGrp="1"/>
          </p:cNvSpPr>
          <p:nvPr>
            <p:ph type="sldNum" sz="quarter" idx="12"/>
          </p:nvPr>
        </p:nvSpPr>
        <p:spPr/>
        <p:txBody>
          <a:bodyPr/>
          <a:lstStyle>
            <a:lvl1pPr>
              <a:defRPr/>
            </a:lvl1pPr>
          </a:lstStyle>
          <a:p>
            <a:pPr>
              <a:defRPr/>
            </a:pPr>
            <a:fld id="{5ED84D82-9190-3B46-9C0D-BB576BED3340}" type="slidenum">
              <a:rPr lang="fr-FR"/>
              <a:pPr>
                <a:defRPr/>
              </a:pPr>
              <a:t>‹N°›</a:t>
            </a:fld>
            <a:endParaRPr lang="fr-FR" dirty="0"/>
          </a:p>
        </p:txBody>
      </p:sp>
      <p:sp>
        <p:nvSpPr>
          <p:cNvPr id="9" name="Espace réservé du texte 8"/>
          <p:cNvSpPr>
            <a:spLocks noGrp="1"/>
          </p:cNvSpPr>
          <p:nvPr>
            <p:ph type="body" sz="quarter" idx="13"/>
          </p:nvPr>
        </p:nvSpPr>
        <p:spPr>
          <a:xfrm>
            <a:off x="457200" y="1143001"/>
            <a:ext cx="8229599" cy="533399"/>
          </a:xfrm>
        </p:spPr>
        <p:txBody>
          <a:bodyPr/>
          <a:lstStyle>
            <a:lvl1pPr marL="0" indent="0">
              <a:buNone/>
              <a:defRPr sz="2000" b="1">
                <a:solidFill>
                  <a:srgbClr val="008E6C"/>
                </a:solidFill>
              </a:defRPr>
            </a:lvl1pPr>
          </a:lstStyle>
          <a:p>
            <a:pPr lvl="0"/>
            <a:r>
              <a:rPr lang="fr-FR" dirty="0" smtClean="0"/>
              <a:t>Cliquez pour modifier les styles du texte du masque</a:t>
            </a:r>
          </a:p>
        </p:txBody>
      </p:sp>
      <p:sp>
        <p:nvSpPr>
          <p:cNvPr id="11" name="Espace réservé du texte 10"/>
          <p:cNvSpPr>
            <a:spLocks noGrp="1"/>
          </p:cNvSpPr>
          <p:nvPr>
            <p:ph type="body" sz="quarter" idx="14"/>
          </p:nvPr>
        </p:nvSpPr>
        <p:spPr>
          <a:xfrm>
            <a:off x="457200" y="5588000"/>
            <a:ext cx="8229600" cy="531813"/>
          </a:xfrm>
        </p:spPr>
        <p:txBody>
          <a:bodyPr/>
          <a:lstStyle>
            <a:lvl1pPr marL="304800" indent="-304800">
              <a:buFont typeface="Lucida Grande"/>
              <a:buChar char="➜"/>
              <a:defRPr sz="2000" b="1"/>
            </a:lvl1pPr>
          </a:lstStyle>
          <a:p>
            <a:pPr lvl="0"/>
            <a:r>
              <a:rPr lang="fr-FR" dirty="0" smtClean="0"/>
              <a:t>Cliquez pour modifier les styles du texte du masque</a:t>
            </a:r>
            <a:endParaRPr lang="fr-FR" dirty="0"/>
          </a:p>
        </p:txBody>
      </p:sp>
      <p:sp>
        <p:nvSpPr>
          <p:cNvPr id="13" name="Espace réservé du texte 12"/>
          <p:cNvSpPr>
            <a:spLocks noGrp="1"/>
          </p:cNvSpPr>
          <p:nvPr>
            <p:ph type="body" sz="quarter" idx="15"/>
          </p:nvPr>
        </p:nvSpPr>
        <p:spPr>
          <a:xfrm>
            <a:off x="3694545" y="6324599"/>
            <a:ext cx="5219268" cy="533401"/>
          </a:xfrm>
        </p:spPr>
        <p:txBody>
          <a:bodyPr anchor="ctr"/>
          <a:lstStyle>
            <a:lvl1pPr marL="0" indent="0" algn="r">
              <a:buNone/>
              <a:defRPr sz="1100" i="1">
                <a:solidFill>
                  <a:schemeClr val="tx1">
                    <a:lumMod val="85000"/>
                    <a:lumOff val="15000"/>
                  </a:schemeClr>
                </a:solidFill>
              </a:defRPr>
            </a:lvl1pPr>
          </a:lstStyle>
          <a:p>
            <a:pPr lvl="0"/>
            <a:r>
              <a:rPr lang="fr-FR" dirty="0" smtClean="0"/>
              <a:t>Cliquez pour modifier les styles du texte du masque</a:t>
            </a:r>
            <a:endParaRPr lang="fr-F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chart">
  <p:cSld name="Titre et diagramme">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smtClean="0"/>
              <a:t>Cliquez pour modifier le style du titre</a:t>
            </a:r>
            <a:endParaRPr lang="fr-FR"/>
          </a:p>
        </p:txBody>
      </p:sp>
      <p:sp>
        <p:nvSpPr>
          <p:cNvPr id="3" name="Espace réservé du graphique 2"/>
          <p:cNvSpPr>
            <a:spLocks noGrp="1"/>
          </p:cNvSpPr>
          <p:nvPr>
            <p:ph type="chart" idx="1"/>
          </p:nvPr>
        </p:nvSpPr>
        <p:spPr>
          <a:xfrm>
            <a:off x="457200" y="1600200"/>
            <a:ext cx="8229600" cy="4525963"/>
          </a:xfrm>
        </p:spPr>
        <p:txBody>
          <a:bodyPr/>
          <a:lstStyle/>
          <a:p>
            <a:endParaRPr lang="fr-FR"/>
          </a:p>
        </p:txBody>
      </p:sp>
      <p:sp>
        <p:nvSpPr>
          <p:cNvPr id="4" name="Espace réservé de la date 3"/>
          <p:cNvSpPr>
            <a:spLocks noGrp="1"/>
          </p:cNvSpPr>
          <p:nvPr>
            <p:ph type="dt" sz="half" idx="10"/>
          </p:nvPr>
        </p:nvSpPr>
        <p:spPr>
          <a:xfrm>
            <a:off x="457200" y="6245225"/>
            <a:ext cx="2133600" cy="476250"/>
          </a:xfrm>
        </p:spPr>
        <p:txBody>
          <a:bodyPr/>
          <a:lstStyle>
            <a:lvl1pPr>
              <a:defRPr/>
            </a:lvl1pPr>
          </a:lstStyle>
          <a:p>
            <a:endParaRPr lang="fr-FR"/>
          </a:p>
        </p:txBody>
      </p:sp>
      <p:sp>
        <p:nvSpPr>
          <p:cNvPr id="5" name="Espace réservé du pied de page 4"/>
          <p:cNvSpPr>
            <a:spLocks noGrp="1"/>
          </p:cNvSpPr>
          <p:nvPr>
            <p:ph type="ftr" sz="quarter" idx="11"/>
          </p:nvPr>
        </p:nvSpPr>
        <p:spPr>
          <a:xfrm>
            <a:off x="3124200" y="6245225"/>
            <a:ext cx="2895600" cy="476250"/>
          </a:xfrm>
        </p:spPr>
        <p:txBody>
          <a:bodyPr/>
          <a:lstStyle>
            <a:lvl1pPr>
              <a:defRPr/>
            </a:lvl1pPr>
          </a:lstStyle>
          <a:p>
            <a:endParaRPr lang="fr-FR"/>
          </a:p>
        </p:txBody>
      </p:sp>
      <p:sp>
        <p:nvSpPr>
          <p:cNvPr id="6" name="Espace réservé du numéro de diapositive 5"/>
          <p:cNvSpPr>
            <a:spLocks noGrp="1"/>
          </p:cNvSpPr>
          <p:nvPr>
            <p:ph type="sldNum" sz="quarter" idx="12"/>
          </p:nvPr>
        </p:nvSpPr>
        <p:spPr>
          <a:xfrm>
            <a:off x="6553200" y="6245225"/>
            <a:ext cx="2133600" cy="476250"/>
          </a:xfrm>
        </p:spPr>
        <p:txBody>
          <a:bodyPr/>
          <a:lstStyle>
            <a:lvl1pPr>
              <a:defRPr/>
            </a:lvl1pPr>
          </a:lstStyle>
          <a:p>
            <a:fld id="{6E4E8C56-927F-478B-A085-4393C0058BE9}" type="slidenum">
              <a:rPr lang="fr-F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24/02/2014</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1" r:id="rId13"/>
    <p:sldLayoutId id="2147483674" r:id="rId14"/>
    <p:sldLayoutId id="2147483675"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6"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7.xml"/><Relationship Id="rId1" Type="http://schemas.openxmlformats.org/officeDocument/2006/relationships/tags" Target="../tags/tag29.xml"/></Relationships>
</file>

<file path=ppt/slides/_rels/slide24.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tags" Target="../tags/tag42.xml"/><Relationship Id="rId18" Type="http://schemas.openxmlformats.org/officeDocument/2006/relationships/tags" Target="../tags/tag47.xml"/><Relationship Id="rId26" Type="http://schemas.openxmlformats.org/officeDocument/2006/relationships/tags" Target="../tags/tag55.xml"/><Relationship Id="rId39" Type="http://schemas.openxmlformats.org/officeDocument/2006/relationships/slideLayout" Target="../slideLayouts/slideLayout2.xml"/><Relationship Id="rId3" Type="http://schemas.openxmlformats.org/officeDocument/2006/relationships/tags" Target="../tags/tag32.xml"/><Relationship Id="rId21" Type="http://schemas.openxmlformats.org/officeDocument/2006/relationships/tags" Target="../tags/tag50.xml"/><Relationship Id="rId34" Type="http://schemas.openxmlformats.org/officeDocument/2006/relationships/tags" Target="../tags/tag63.xml"/><Relationship Id="rId7" Type="http://schemas.openxmlformats.org/officeDocument/2006/relationships/tags" Target="../tags/tag36.xml"/><Relationship Id="rId12" Type="http://schemas.openxmlformats.org/officeDocument/2006/relationships/tags" Target="../tags/tag41.xml"/><Relationship Id="rId17" Type="http://schemas.openxmlformats.org/officeDocument/2006/relationships/tags" Target="../tags/tag46.xml"/><Relationship Id="rId25" Type="http://schemas.openxmlformats.org/officeDocument/2006/relationships/tags" Target="../tags/tag54.xml"/><Relationship Id="rId33" Type="http://schemas.openxmlformats.org/officeDocument/2006/relationships/tags" Target="../tags/tag62.xml"/><Relationship Id="rId38" Type="http://schemas.openxmlformats.org/officeDocument/2006/relationships/tags" Target="../tags/tag67.xml"/><Relationship Id="rId2" Type="http://schemas.openxmlformats.org/officeDocument/2006/relationships/tags" Target="../tags/tag31.xml"/><Relationship Id="rId16" Type="http://schemas.openxmlformats.org/officeDocument/2006/relationships/tags" Target="../tags/tag45.xml"/><Relationship Id="rId20" Type="http://schemas.openxmlformats.org/officeDocument/2006/relationships/tags" Target="../tags/tag49.xml"/><Relationship Id="rId29" Type="http://schemas.openxmlformats.org/officeDocument/2006/relationships/tags" Target="../tags/tag58.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tags" Target="../tags/tag40.xml"/><Relationship Id="rId24" Type="http://schemas.openxmlformats.org/officeDocument/2006/relationships/tags" Target="../tags/tag53.xml"/><Relationship Id="rId32" Type="http://schemas.openxmlformats.org/officeDocument/2006/relationships/tags" Target="../tags/tag61.xml"/><Relationship Id="rId37" Type="http://schemas.openxmlformats.org/officeDocument/2006/relationships/tags" Target="../tags/tag66.xml"/><Relationship Id="rId5" Type="http://schemas.openxmlformats.org/officeDocument/2006/relationships/tags" Target="../tags/tag34.xml"/><Relationship Id="rId15" Type="http://schemas.openxmlformats.org/officeDocument/2006/relationships/tags" Target="../tags/tag44.xml"/><Relationship Id="rId23" Type="http://schemas.openxmlformats.org/officeDocument/2006/relationships/tags" Target="../tags/tag52.xml"/><Relationship Id="rId28" Type="http://schemas.openxmlformats.org/officeDocument/2006/relationships/tags" Target="../tags/tag57.xml"/><Relationship Id="rId36" Type="http://schemas.openxmlformats.org/officeDocument/2006/relationships/tags" Target="../tags/tag65.xml"/><Relationship Id="rId10" Type="http://schemas.openxmlformats.org/officeDocument/2006/relationships/tags" Target="../tags/tag39.xml"/><Relationship Id="rId19" Type="http://schemas.openxmlformats.org/officeDocument/2006/relationships/tags" Target="../tags/tag48.xml"/><Relationship Id="rId31" Type="http://schemas.openxmlformats.org/officeDocument/2006/relationships/tags" Target="../tags/tag60.xml"/><Relationship Id="rId4" Type="http://schemas.openxmlformats.org/officeDocument/2006/relationships/tags" Target="../tags/tag33.xml"/><Relationship Id="rId9" Type="http://schemas.openxmlformats.org/officeDocument/2006/relationships/tags" Target="../tags/tag38.xml"/><Relationship Id="rId14" Type="http://schemas.openxmlformats.org/officeDocument/2006/relationships/tags" Target="../tags/tag43.xml"/><Relationship Id="rId22" Type="http://schemas.openxmlformats.org/officeDocument/2006/relationships/tags" Target="../tags/tag51.xml"/><Relationship Id="rId27" Type="http://schemas.openxmlformats.org/officeDocument/2006/relationships/tags" Target="../tags/tag56.xml"/><Relationship Id="rId30" Type="http://schemas.openxmlformats.org/officeDocument/2006/relationships/tags" Target="../tags/tag59.xml"/><Relationship Id="rId35" Type="http://schemas.openxmlformats.org/officeDocument/2006/relationships/tags" Target="../tags/tag64.xml"/></Relationships>
</file>

<file path=ppt/slides/_rels/slide25.xml.rels><?xml version="1.0" encoding="UTF-8" standalone="yes"?>
<Relationships xmlns="http://schemas.openxmlformats.org/package/2006/relationships"><Relationship Id="rId8" Type="http://schemas.openxmlformats.org/officeDocument/2006/relationships/tags" Target="../tags/tag75.xml"/><Relationship Id="rId13" Type="http://schemas.openxmlformats.org/officeDocument/2006/relationships/tags" Target="../tags/tag80.xml"/><Relationship Id="rId18" Type="http://schemas.openxmlformats.org/officeDocument/2006/relationships/tags" Target="../tags/tag85.xml"/><Relationship Id="rId26" Type="http://schemas.openxmlformats.org/officeDocument/2006/relationships/tags" Target="../tags/tag93.xml"/><Relationship Id="rId3" Type="http://schemas.openxmlformats.org/officeDocument/2006/relationships/tags" Target="../tags/tag70.xml"/><Relationship Id="rId21" Type="http://schemas.openxmlformats.org/officeDocument/2006/relationships/tags" Target="../tags/tag88.xml"/><Relationship Id="rId34" Type="http://schemas.openxmlformats.org/officeDocument/2006/relationships/tags" Target="../tags/tag101.xml"/><Relationship Id="rId7" Type="http://schemas.openxmlformats.org/officeDocument/2006/relationships/tags" Target="../tags/tag74.xml"/><Relationship Id="rId12" Type="http://schemas.openxmlformats.org/officeDocument/2006/relationships/tags" Target="../tags/tag79.xml"/><Relationship Id="rId17" Type="http://schemas.openxmlformats.org/officeDocument/2006/relationships/tags" Target="../tags/tag84.xml"/><Relationship Id="rId25" Type="http://schemas.openxmlformats.org/officeDocument/2006/relationships/tags" Target="../tags/tag92.xml"/><Relationship Id="rId33" Type="http://schemas.openxmlformats.org/officeDocument/2006/relationships/tags" Target="../tags/tag100.xml"/><Relationship Id="rId2" Type="http://schemas.openxmlformats.org/officeDocument/2006/relationships/tags" Target="../tags/tag69.xml"/><Relationship Id="rId16" Type="http://schemas.openxmlformats.org/officeDocument/2006/relationships/tags" Target="../tags/tag83.xml"/><Relationship Id="rId20" Type="http://schemas.openxmlformats.org/officeDocument/2006/relationships/tags" Target="../tags/tag87.xml"/><Relationship Id="rId29" Type="http://schemas.openxmlformats.org/officeDocument/2006/relationships/tags" Target="../tags/tag96.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tags" Target="../tags/tag78.xml"/><Relationship Id="rId24" Type="http://schemas.openxmlformats.org/officeDocument/2006/relationships/tags" Target="../tags/tag91.xml"/><Relationship Id="rId32" Type="http://schemas.openxmlformats.org/officeDocument/2006/relationships/tags" Target="../tags/tag99.xml"/><Relationship Id="rId5" Type="http://schemas.openxmlformats.org/officeDocument/2006/relationships/tags" Target="../tags/tag72.xml"/><Relationship Id="rId15" Type="http://schemas.openxmlformats.org/officeDocument/2006/relationships/tags" Target="../tags/tag82.xml"/><Relationship Id="rId23" Type="http://schemas.openxmlformats.org/officeDocument/2006/relationships/tags" Target="../tags/tag90.xml"/><Relationship Id="rId28" Type="http://schemas.openxmlformats.org/officeDocument/2006/relationships/tags" Target="../tags/tag95.xml"/><Relationship Id="rId10" Type="http://schemas.openxmlformats.org/officeDocument/2006/relationships/tags" Target="../tags/tag77.xml"/><Relationship Id="rId19" Type="http://schemas.openxmlformats.org/officeDocument/2006/relationships/tags" Target="../tags/tag86.xml"/><Relationship Id="rId31" Type="http://schemas.openxmlformats.org/officeDocument/2006/relationships/tags" Target="../tags/tag98.xml"/><Relationship Id="rId4" Type="http://schemas.openxmlformats.org/officeDocument/2006/relationships/tags" Target="../tags/tag71.xml"/><Relationship Id="rId9" Type="http://schemas.openxmlformats.org/officeDocument/2006/relationships/tags" Target="../tags/tag76.xml"/><Relationship Id="rId14" Type="http://schemas.openxmlformats.org/officeDocument/2006/relationships/tags" Target="../tags/tag81.xml"/><Relationship Id="rId22" Type="http://schemas.openxmlformats.org/officeDocument/2006/relationships/tags" Target="../tags/tag89.xml"/><Relationship Id="rId27" Type="http://schemas.openxmlformats.org/officeDocument/2006/relationships/tags" Target="../tags/tag94.xml"/><Relationship Id="rId30" Type="http://schemas.openxmlformats.org/officeDocument/2006/relationships/tags" Target="../tags/tag97.xml"/><Relationship Id="rId35"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103.xml"/></Relationships>
</file>

<file path=ppt/slides/_rels/slide3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10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wmf"/><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5.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9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41.png"/></Relationships>
</file>

<file path=ppt/slides/_rels/slide9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41.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hyperlink" Target="http://www.hep-druginteractions.org/" TargetMode="Externa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42876" y="44624"/>
            <a:ext cx="8929718" cy="4071965"/>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a:lnSpc>
                <a:spcPct val="150000"/>
              </a:lnSpc>
            </a:pPr>
            <a:r>
              <a:rPr lang="fr-FR" sz="5400" dirty="0" smtClean="0">
                <a:solidFill>
                  <a:schemeClr val="tx2">
                    <a:lumMod val="75000"/>
                  </a:schemeClr>
                </a:solidFill>
                <a:latin typeface="Arial" pitchFamily="34" charset="0"/>
                <a:cs typeface="Arial" pitchFamily="34" charset="0"/>
              </a:rPr>
              <a:t>Les hépatites virales B et C .</a:t>
            </a:r>
            <a:br>
              <a:rPr lang="fr-FR" sz="5400" dirty="0" smtClean="0">
                <a:solidFill>
                  <a:schemeClr val="tx2">
                    <a:lumMod val="75000"/>
                  </a:schemeClr>
                </a:solidFill>
                <a:latin typeface="Arial" pitchFamily="34" charset="0"/>
                <a:cs typeface="Arial" pitchFamily="34" charset="0"/>
              </a:rPr>
            </a:br>
            <a:r>
              <a:rPr lang="fr-FR" sz="5400" dirty="0" smtClean="0">
                <a:solidFill>
                  <a:schemeClr val="tx2">
                    <a:lumMod val="75000"/>
                  </a:schemeClr>
                </a:solidFill>
                <a:latin typeface="Arial" pitchFamily="34" charset="0"/>
                <a:cs typeface="Arial" pitchFamily="34" charset="0"/>
              </a:rPr>
              <a:t>Manifestations cliniques et complications</a:t>
            </a:r>
            <a:endParaRPr lang="fr-FR" sz="5400" dirty="0">
              <a:solidFill>
                <a:schemeClr val="tx2">
                  <a:lumMod val="75000"/>
                </a:schemeClr>
              </a:solidFill>
              <a:latin typeface="Arial" pitchFamily="34" charset="0"/>
              <a:cs typeface="Arial" pitchFamily="34" charset="0"/>
            </a:endParaRPr>
          </a:p>
        </p:txBody>
      </p:sp>
      <p:sp>
        <p:nvSpPr>
          <p:cNvPr id="4" name="Sous-titre 2"/>
          <p:cNvSpPr>
            <a:spLocks noGrp="1"/>
          </p:cNvSpPr>
          <p:nvPr>
            <p:ph type="subTitle" idx="1"/>
          </p:nvPr>
        </p:nvSpPr>
        <p:spPr>
          <a:xfrm>
            <a:off x="214282" y="4221088"/>
            <a:ext cx="8929718" cy="2428868"/>
          </a:xfrm>
          <a:solidFill>
            <a:schemeClr val="tx2">
              <a:lumMod val="20000"/>
              <a:lumOff val="80000"/>
            </a:schemeClr>
          </a:solidFill>
          <a:ln w="3810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25000" lnSpcReduction="20000"/>
          </a:bodyPr>
          <a:lstStyle/>
          <a:p>
            <a:endParaRPr lang="fr-FR" sz="2800" dirty="0" smtClean="0">
              <a:solidFill>
                <a:schemeClr val="tx2"/>
              </a:solidFill>
              <a:latin typeface="Arial" pitchFamily="34" charset="0"/>
              <a:cs typeface="Arial" pitchFamily="34" charset="0"/>
            </a:endParaRPr>
          </a:p>
          <a:p>
            <a:r>
              <a:rPr lang="fr-FR" sz="8600" dirty="0" smtClean="0">
                <a:solidFill>
                  <a:schemeClr val="tx2">
                    <a:lumMod val="50000"/>
                  </a:schemeClr>
                </a:solidFill>
                <a:latin typeface="Arial" pitchFamily="34" charset="0"/>
                <a:cs typeface="Arial" pitchFamily="34" charset="0"/>
              </a:rPr>
              <a:t>Dr </a:t>
            </a:r>
            <a:r>
              <a:rPr lang="fr-FR" sz="8600" dirty="0" err="1" smtClean="0">
                <a:solidFill>
                  <a:schemeClr val="tx2">
                    <a:lumMod val="50000"/>
                  </a:schemeClr>
                </a:solidFill>
                <a:latin typeface="Arial" pitchFamily="34" charset="0"/>
                <a:cs typeface="Arial" pitchFamily="34" charset="0"/>
              </a:rPr>
              <a:t>Fekih</a:t>
            </a:r>
            <a:r>
              <a:rPr lang="fr-FR" sz="8600" dirty="0" smtClean="0">
                <a:solidFill>
                  <a:schemeClr val="tx2">
                    <a:lumMod val="50000"/>
                  </a:schemeClr>
                </a:solidFill>
                <a:latin typeface="Arial" pitchFamily="34" charset="0"/>
                <a:cs typeface="Arial" pitchFamily="34" charset="0"/>
              </a:rPr>
              <a:t> </a:t>
            </a:r>
            <a:r>
              <a:rPr lang="fr-FR" sz="8600" dirty="0" err="1" smtClean="0">
                <a:solidFill>
                  <a:schemeClr val="tx2">
                    <a:lumMod val="50000"/>
                  </a:schemeClr>
                </a:solidFill>
                <a:latin typeface="Arial" pitchFamily="34" charset="0"/>
                <a:cs typeface="Arial" pitchFamily="34" charset="0"/>
              </a:rPr>
              <a:t>Monia</a:t>
            </a:r>
            <a:endParaRPr lang="fr-FR" sz="8600" dirty="0" smtClean="0">
              <a:solidFill>
                <a:schemeClr val="tx2">
                  <a:lumMod val="50000"/>
                </a:schemeClr>
              </a:solidFill>
              <a:latin typeface="Arial" pitchFamily="34" charset="0"/>
              <a:cs typeface="Arial" pitchFamily="34" charset="0"/>
            </a:endParaRPr>
          </a:p>
          <a:p>
            <a:pPr>
              <a:lnSpc>
                <a:spcPct val="170000"/>
              </a:lnSpc>
            </a:pPr>
            <a:r>
              <a:rPr lang="fr-FR" sz="8600" dirty="0" smtClean="0">
                <a:solidFill>
                  <a:schemeClr val="tx2">
                    <a:lumMod val="50000"/>
                  </a:schemeClr>
                </a:solidFill>
                <a:latin typeface="Arial" pitchFamily="34" charset="0"/>
                <a:cs typeface="Arial" pitchFamily="34" charset="0"/>
              </a:rPr>
              <a:t>Service de </a:t>
            </a:r>
            <a:r>
              <a:rPr lang="fr-FR" sz="8600" dirty="0" err="1" smtClean="0">
                <a:solidFill>
                  <a:schemeClr val="tx2">
                    <a:lumMod val="50000"/>
                  </a:schemeClr>
                </a:solidFill>
                <a:latin typeface="Arial" pitchFamily="34" charset="0"/>
                <a:cs typeface="Arial" pitchFamily="34" charset="0"/>
              </a:rPr>
              <a:t>Gastro</a:t>
            </a:r>
            <a:r>
              <a:rPr lang="fr-FR" sz="8600" dirty="0" smtClean="0">
                <a:solidFill>
                  <a:schemeClr val="tx2">
                    <a:lumMod val="50000"/>
                  </a:schemeClr>
                </a:solidFill>
                <a:latin typeface="Arial" pitchFamily="34" charset="0"/>
                <a:cs typeface="Arial" pitchFamily="34" charset="0"/>
              </a:rPr>
              <a:t> entérologie « A »; Hôpital la </a:t>
            </a:r>
            <a:r>
              <a:rPr lang="fr-FR" sz="8600" dirty="0" err="1" smtClean="0">
                <a:solidFill>
                  <a:schemeClr val="tx2">
                    <a:lumMod val="50000"/>
                  </a:schemeClr>
                </a:solidFill>
                <a:latin typeface="Arial" pitchFamily="34" charset="0"/>
                <a:cs typeface="Arial" pitchFamily="34" charset="0"/>
              </a:rPr>
              <a:t>Rabta</a:t>
            </a:r>
            <a:endParaRPr lang="fr-FR" sz="8600" dirty="0" smtClean="0">
              <a:solidFill>
                <a:schemeClr val="tx2">
                  <a:lumMod val="50000"/>
                </a:schemeClr>
              </a:solidFill>
              <a:latin typeface="Arial" pitchFamily="34" charset="0"/>
              <a:cs typeface="Arial" pitchFamily="34" charset="0"/>
            </a:endParaRPr>
          </a:p>
          <a:p>
            <a:pPr>
              <a:lnSpc>
                <a:spcPct val="170000"/>
              </a:lnSpc>
            </a:pPr>
            <a:r>
              <a:rPr lang="fr-FR" sz="8600" i="1" dirty="0" smtClean="0">
                <a:solidFill>
                  <a:schemeClr val="tx2">
                    <a:lumMod val="50000"/>
                  </a:schemeClr>
                </a:solidFill>
                <a:latin typeface="Arial" pitchFamily="34" charset="0"/>
                <a:cs typeface="Arial" pitchFamily="34" charset="0"/>
              </a:rPr>
              <a:t>Journée de pharmacie</a:t>
            </a:r>
          </a:p>
          <a:p>
            <a:pPr>
              <a:lnSpc>
                <a:spcPct val="170000"/>
              </a:lnSpc>
            </a:pPr>
            <a:r>
              <a:rPr lang="fr-FR" sz="8600" i="1" dirty="0" smtClean="0">
                <a:solidFill>
                  <a:schemeClr val="tx2">
                    <a:lumMod val="50000"/>
                  </a:schemeClr>
                </a:solidFill>
                <a:latin typeface="Arial" pitchFamily="34" charset="0"/>
                <a:cs typeface="Arial" pitchFamily="34" charset="0"/>
              </a:rPr>
              <a:t> Le 14 février 2014</a:t>
            </a:r>
            <a:endParaRPr lang="fr-FR" sz="8600" i="1" dirty="0">
              <a:solidFill>
                <a:schemeClr val="tx2">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2876" y="1214422"/>
            <a:ext cx="8929718" cy="5429288"/>
          </a:xfrm>
        </p:spPr>
        <p:txBody>
          <a:bodyPr>
            <a:normAutofit/>
          </a:bodyPr>
          <a:lstStyle/>
          <a:p>
            <a:pPr>
              <a:lnSpc>
                <a:spcPct val="150000"/>
              </a:lnSpc>
            </a:pPr>
            <a:r>
              <a:rPr lang="fr-FR" dirty="0" smtClean="0">
                <a:latin typeface="Arial" pitchFamily="34" charset="0"/>
                <a:cs typeface="Arial" pitchFamily="34" charset="0"/>
              </a:rPr>
              <a:t>Les hépatites virales B et C : </a:t>
            </a:r>
            <a:r>
              <a:rPr lang="fr-FR" b="1" dirty="0" smtClean="0">
                <a:solidFill>
                  <a:srgbClr val="002060"/>
                </a:solidFill>
                <a:latin typeface="Arial" pitchFamily="34" charset="0"/>
                <a:cs typeface="Arial" pitchFamily="34" charset="0"/>
              </a:rPr>
              <a:t>problème de santé</a:t>
            </a:r>
            <a:r>
              <a:rPr lang="fr-FR" dirty="0" smtClean="0">
                <a:latin typeface="Arial" pitchFamily="34" charset="0"/>
                <a:cs typeface="Arial" pitchFamily="34" charset="0"/>
              </a:rPr>
              <a:t> publique </a:t>
            </a:r>
            <a:r>
              <a:rPr lang="fr-FR" b="1" dirty="0" smtClean="0">
                <a:solidFill>
                  <a:srgbClr val="002060"/>
                </a:solidFill>
                <a:latin typeface="Arial" pitchFamily="34" charset="0"/>
                <a:cs typeface="Arial" pitchFamily="34" charset="0"/>
              </a:rPr>
              <a:t>mondial </a:t>
            </a:r>
          </a:p>
          <a:p>
            <a:pPr>
              <a:lnSpc>
                <a:spcPct val="150000"/>
              </a:lnSpc>
            </a:pPr>
            <a:r>
              <a:rPr lang="fr-FR" dirty="0" smtClean="0">
                <a:latin typeface="Arial" pitchFamily="34" charset="0"/>
                <a:cs typeface="Arial" pitchFamily="34" charset="0"/>
              </a:rPr>
              <a:t>Gravité : </a:t>
            </a:r>
          </a:p>
          <a:p>
            <a:pPr>
              <a:lnSpc>
                <a:spcPct val="150000"/>
              </a:lnSpc>
              <a:buNone/>
            </a:pPr>
            <a:r>
              <a:rPr lang="fr-FR" dirty="0" smtClean="0">
                <a:latin typeface="Arial" pitchFamily="34" charset="0"/>
                <a:cs typeface="Arial" pitchFamily="34" charset="0"/>
              </a:rPr>
              <a:t>  </a:t>
            </a:r>
            <a:r>
              <a:rPr lang="fr-FR" dirty="0" smtClean="0">
                <a:solidFill>
                  <a:srgbClr val="FF0000"/>
                </a:solidFill>
                <a:latin typeface="Arial" pitchFamily="34" charset="0"/>
                <a:cs typeface="Arial" pitchFamily="34" charset="0"/>
              </a:rPr>
              <a:t>- Formes fulminantes </a:t>
            </a:r>
            <a:r>
              <a:rPr lang="fr-FR" sz="2800" i="1" dirty="0" smtClean="0">
                <a:solidFill>
                  <a:srgbClr val="FF0000"/>
                </a:solidFill>
                <a:latin typeface="Arial" pitchFamily="34" charset="0"/>
                <a:cs typeface="Arial" pitchFamily="34" charset="0"/>
              </a:rPr>
              <a:t>( mortelles : 90 % des cas)</a:t>
            </a:r>
          </a:p>
          <a:p>
            <a:pPr>
              <a:lnSpc>
                <a:spcPct val="150000"/>
              </a:lnSpc>
              <a:buNone/>
            </a:pPr>
            <a:r>
              <a:rPr lang="fr-FR" sz="2800" dirty="0" smtClean="0">
                <a:solidFill>
                  <a:srgbClr val="FF0000"/>
                </a:solidFill>
                <a:latin typeface="Arial" pitchFamily="34" charset="0"/>
                <a:cs typeface="Arial" pitchFamily="34" charset="0"/>
              </a:rPr>
              <a:t>  - </a:t>
            </a:r>
            <a:r>
              <a:rPr lang="fr-FR" dirty="0" smtClean="0">
                <a:solidFill>
                  <a:srgbClr val="FF0000"/>
                </a:solidFill>
                <a:latin typeface="Arial" pitchFamily="34" charset="0"/>
                <a:cs typeface="Arial" pitchFamily="34" charset="0"/>
              </a:rPr>
              <a:t>Complications:</a:t>
            </a:r>
            <a:r>
              <a:rPr lang="fr-FR" dirty="0" smtClean="0">
                <a:latin typeface="Arial" pitchFamily="34" charset="0"/>
                <a:cs typeface="Arial" pitchFamily="34" charset="0"/>
              </a:rPr>
              <a:t> la cirrhose, l’hypertension portale et le carcinome hépatocellulaire   </a:t>
            </a:r>
            <a:endParaRPr lang="fr-FR" dirty="0">
              <a:latin typeface="Arial" pitchFamily="34" charset="0"/>
              <a:cs typeface="Arial" pitchFamily="34" charset="0"/>
            </a:endParaRPr>
          </a:p>
        </p:txBody>
      </p:sp>
      <p:sp>
        <p:nvSpPr>
          <p:cNvPr id="4" name="Titre 1"/>
          <p:cNvSpPr>
            <a:spLocks noGrp="1"/>
          </p:cNvSpPr>
          <p:nvPr>
            <p:ph type="title"/>
          </p:nvPr>
        </p:nvSpPr>
        <p:spPr>
          <a:xfrm>
            <a:off x="2000232" y="71414"/>
            <a:ext cx="4929222" cy="868346"/>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fr-FR" dirty="0" smtClean="0">
                <a:solidFill>
                  <a:schemeClr val="tx2"/>
                </a:solidFill>
                <a:latin typeface="Arial" pitchFamily="34" charset="0"/>
                <a:cs typeface="Arial" pitchFamily="34" charset="0"/>
              </a:rPr>
              <a:t>Introduction</a:t>
            </a:r>
            <a:endParaRPr lang="fr-FR" dirty="0">
              <a:solidFill>
                <a:schemeClr val="tx2"/>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2844" y="1071546"/>
            <a:ext cx="8715436" cy="5643602"/>
          </a:xfrm>
        </p:spPr>
        <p:txBody>
          <a:bodyPr>
            <a:noAutofit/>
          </a:bodyPr>
          <a:lstStyle/>
          <a:p>
            <a:pPr>
              <a:lnSpc>
                <a:spcPct val="150000"/>
              </a:lnSpc>
            </a:pPr>
            <a:r>
              <a:rPr lang="fr-FR" i="1" dirty="0" smtClean="0">
                <a:latin typeface="Arial" pitchFamily="34" charset="0"/>
                <a:cs typeface="Arial" pitchFamily="34" charset="0"/>
              </a:rPr>
              <a:t>OMS :</a:t>
            </a:r>
            <a:r>
              <a:rPr lang="fr-FR" dirty="0" smtClean="0">
                <a:latin typeface="Arial" pitchFamily="34" charset="0"/>
                <a:cs typeface="Arial" pitchFamily="34" charset="0"/>
              </a:rPr>
              <a:t> l’hépatite virale B est l’une des 10 maladies infectieuses </a:t>
            </a:r>
            <a:r>
              <a:rPr lang="fr-FR" b="1" dirty="0" smtClean="0">
                <a:solidFill>
                  <a:srgbClr val="B9178B"/>
                </a:solidFill>
                <a:latin typeface="Arial" pitchFamily="34" charset="0"/>
                <a:cs typeface="Arial" pitchFamily="34" charset="0"/>
              </a:rPr>
              <a:t>les plus meurtrières</a:t>
            </a:r>
            <a:r>
              <a:rPr lang="fr-FR" dirty="0" smtClean="0">
                <a:latin typeface="Arial" pitchFamily="34" charset="0"/>
                <a:cs typeface="Arial" pitchFamily="34" charset="0"/>
              </a:rPr>
              <a:t>.</a:t>
            </a:r>
          </a:p>
          <a:p>
            <a:pPr>
              <a:lnSpc>
                <a:spcPct val="150000"/>
              </a:lnSpc>
            </a:pPr>
            <a:r>
              <a:rPr lang="fr-FR" dirty="0" smtClean="0">
                <a:latin typeface="Arial" pitchFamily="34" charset="0"/>
                <a:cs typeface="Arial" pitchFamily="34" charset="0"/>
              </a:rPr>
              <a:t>VHB: </a:t>
            </a:r>
            <a:r>
              <a:rPr lang="fr-FR" b="1" dirty="0" smtClean="0">
                <a:solidFill>
                  <a:srgbClr val="B9178B"/>
                </a:solidFill>
                <a:latin typeface="Arial" pitchFamily="34" charset="0"/>
                <a:cs typeface="Arial" pitchFamily="34" charset="0"/>
              </a:rPr>
              <a:t>100 fois plus contagieux que le HIV</a:t>
            </a:r>
          </a:p>
          <a:p>
            <a:pPr>
              <a:lnSpc>
                <a:spcPct val="150000"/>
              </a:lnSpc>
              <a:buNone/>
            </a:pPr>
            <a:r>
              <a:rPr lang="fr-FR" sz="2400" b="1" i="1" dirty="0" smtClean="0">
                <a:solidFill>
                  <a:srgbClr val="B9178B"/>
                </a:solidFill>
                <a:latin typeface="Arial" pitchFamily="34" charset="0"/>
                <a:cs typeface="Arial" pitchFamily="34" charset="0"/>
              </a:rPr>
              <a:t>   </a:t>
            </a:r>
            <a:r>
              <a:rPr lang="fr-FR" sz="2400" i="1" dirty="0" smtClean="0">
                <a:latin typeface="Arial" pitchFamily="34" charset="0"/>
                <a:cs typeface="Arial" pitchFamily="34" charset="0"/>
              </a:rPr>
              <a:t>(risque contamination après piqûre accidentelle : 30 à 60%)</a:t>
            </a:r>
            <a:endParaRPr lang="fr-FR" sz="2400" b="1" i="1" dirty="0" smtClean="0">
              <a:latin typeface="Arial" pitchFamily="34" charset="0"/>
              <a:cs typeface="Arial" pitchFamily="34" charset="0"/>
            </a:endParaRPr>
          </a:p>
          <a:p>
            <a:pPr>
              <a:lnSpc>
                <a:spcPct val="150000"/>
              </a:lnSpc>
            </a:pPr>
            <a:r>
              <a:rPr lang="fr-FR" dirty="0" smtClean="0">
                <a:latin typeface="Arial" pitchFamily="34" charset="0"/>
                <a:cs typeface="Arial" pitchFamily="34" charset="0"/>
              </a:rPr>
              <a:t>350 millions de porteurs chroniques dans le monde dont </a:t>
            </a:r>
            <a:r>
              <a:rPr lang="fr-FR" b="1" dirty="0" smtClean="0">
                <a:solidFill>
                  <a:srgbClr val="B9178B"/>
                </a:solidFill>
                <a:latin typeface="Arial" pitchFamily="34" charset="0"/>
                <a:cs typeface="Arial" pitchFamily="34" charset="0"/>
              </a:rPr>
              <a:t>200 millions asymptomatiques</a:t>
            </a:r>
          </a:p>
          <a:p>
            <a:pPr>
              <a:lnSpc>
                <a:spcPct val="150000"/>
              </a:lnSpc>
            </a:pPr>
            <a:r>
              <a:rPr lang="fr-FR" dirty="0" smtClean="0">
                <a:latin typeface="Arial" pitchFamily="34" charset="0"/>
                <a:cs typeface="Arial" pitchFamily="34" charset="0"/>
              </a:rPr>
              <a:t>Mortalité : </a:t>
            </a:r>
            <a:r>
              <a:rPr lang="fr-FR" b="1" dirty="0" smtClean="0">
                <a:solidFill>
                  <a:srgbClr val="B9178B"/>
                </a:solidFill>
                <a:latin typeface="Arial" pitchFamily="34" charset="0"/>
                <a:cs typeface="Arial" pitchFamily="34" charset="0"/>
              </a:rPr>
              <a:t>1 à 2 millions de morts / an</a:t>
            </a:r>
            <a:endParaRPr lang="fr-FR" b="1" dirty="0">
              <a:solidFill>
                <a:srgbClr val="B9178B"/>
              </a:solidFill>
              <a:latin typeface="Arial" pitchFamily="34" charset="0"/>
              <a:cs typeface="Arial" pitchFamily="34" charset="0"/>
            </a:endParaRPr>
          </a:p>
        </p:txBody>
      </p:sp>
      <p:sp>
        <p:nvSpPr>
          <p:cNvPr id="4" name="Titre 1"/>
          <p:cNvSpPr>
            <a:spLocks noGrp="1"/>
          </p:cNvSpPr>
          <p:nvPr>
            <p:ph type="title"/>
          </p:nvPr>
        </p:nvSpPr>
        <p:spPr>
          <a:xfrm>
            <a:off x="3000364" y="71414"/>
            <a:ext cx="3000396" cy="857256"/>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fr-FR" dirty="0" smtClean="0">
                <a:solidFill>
                  <a:schemeClr val="tx2"/>
                </a:solidFill>
                <a:latin typeface="Arial" pitchFamily="34" charset="0"/>
                <a:cs typeface="Arial" pitchFamily="34" charset="0"/>
              </a:rPr>
              <a:t>VHB</a:t>
            </a:r>
            <a:endParaRPr lang="fr-FR" dirty="0">
              <a:solidFill>
                <a:schemeClr val="tx2"/>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1341338"/>
            <a:ext cx="8715436" cy="5159496"/>
          </a:xfrm>
        </p:spPr>
        <p:txBody>
          <a:bodyPr>
            <a:noAutofit/>
          </a:bodyPr>
          <a:lstStyle/>
          <a:p>
            <a:pPr>
              <a:lnSpc>
                <a:spcPct val="150000"/>
              </a:lnSpc>
            </a:pPr>
            <a:r>
              <a:rPr lang="fr-FR" b="1" dirty="0" smtClean="0">
                <a:solidFill>
                  <a:schemeClr val="accent6">
                    <a:lumMod val="50000"/>
                  </a:schemeClr>
                </a:solidFill>
                <a:latin typeface="Arial" pitchFamily="34" charset="0"/>
                <a:cs typeface="Arial" pitchFamily="34" charset="0"/>
              </a:rPr>
              <a:t>120-180 millions personnes </a:t>
            </a:r>
            <a:r>
              <a:rPr lang="fr-FR" dirty="0" smtClean="0">
                <a:latin typeface="Arial" pitchFamily="34" charset="0"/>
                <a:cs typeface="Arial" pitchFamily="34" charset="0"/>
              </a:rPr>
              <a:t>ont une infection chronique par le VHC</a:t>
            </a:r>
          </a:p>
          <a:p>
            <a:pPr>
              <a:lnSpc>
                <a:spcPct val="150000"/>
              </a:lnSpc>
            </a:pPr>
            <a:r>
              <a:rPr lang="fr-FR" dirty="0" smtClean="0">
                <a:latin typeface="Arial" pitchFamily="34" charset="0"/>
                <a:cs typeface="Arial" pitchFamily="34" charset="0"/>
              </a:rPr>
              <a:t>Le VHC : </a:t>
            </a:r>
            <a:r>
              <a:rPr lang="fr-FR" b="1" dirty="0" smtClean="0">
                <a:solidFill>
                  <a:schemeClr val="accent6">
                    <a:lumMod val="50000"/>
                  </a:schemeClr>
                </a:solidFill>
                <a:latin typeface="Arial" pitchFamily="34" charset="0"/>
                <a:cs typeface="Arial" pitchFamily="34" charset="0"/>
              </a:rPr>
              <a:t>la cause la plus commune d‘hépatite chronique, cirrhose et de CHC </a:t>
            </a:r>
            <a:endParaRPr lang="fr-FR" b="1" dirty="0" smtClean="0">
              <a:solidFill>
                <a:schemeClr val="accent6">
                  <a:lumMod val="50000"/>
                </a:schemeClr>
              </a:solidFill>
            </a:endParaRPr>
          </a:p>
          <a:p>
            <a:pPr>
              <a:lnSpc>
                <a:spcPct val="150000"/>
              </a:lnSpc>
            </a:pPr>
            <a:r>
              <a:rPr lang="fr-FR" dirty="0" smtClean="0">
                <a:latin typeface="Arial" pitchFamily="34" charset="0"/>
                <a:cs typeface="Arial" pitchFamily="34" charset="0"/>
              </a:rPr>
              <a:t>Le VHC : </a:t>
            </a:r>
            <a:r>
              <a:rPr lang="fr-FR" b="1" dirty="0" smtClean="0">
                <a:solidFill>
                  <a:schemeClr val="accent6">
                    <a:lumMod val="50000"/>
                  </a:schemeClr>
                </a:solidFill>
                <a:latin typeface="Arial" pitchFamily="34" charset="0"/>
                <a:cs typeface="Arial" pitchFamily="34" charset="0"/>
              </a:rPr>
              <a:t>1</a:t>
            </a:r>
            <a:r>
              <a:rPr lang="fr-FR" b="1" baseline="30000" dirty="0" smtClean="0">
                <a:solidFill>
                  <a:schemeClr val="accent6">
                    <a:lumMod val="50000"/>
                  </a:schemeClr>
                </a:solidFill>
                <a:latin typeface="Arial" pitchFamily="34" charset="0"/>
                <a:cs typeface="Arial" pitchFamily="34" charset="0"/>
              </a:rPr>
              <a:t>ère </a:t>
            </a:r>
            <a:r>
              <a:rPr lang="fr-FR" b="1" dirty="0" smtClean="0">
                <a:solidFill>
                  <a:schemeClr val="accent6">
                    <a:lumMod val="50000"/>
                  </a:schemeClr>
                </a:solidFill>
                <a:latin typeface="Arial" pitchFamily="34" charset="0"/>
                <a:cs typeface="Arial" pitchFamily="34" charset="0"/>
              </a:rPr>
              <a:t>indication de transplantation hépatique </a:t>
            </a:r>
          </a:p>
          <a:p>
            <a:pPr>
              <a:lnSpc>
                <a:spcPct val="150000"/>
              </a:lnSpc>
            </a:pPr>
            <a:endParaRPr lang="fr-FR" dirty="0" smtClean="0">
              <a:latin typeface="Arial" pitchFamily="34" charset="0"/>
              <a:cs typeface="Arial" pitchFamily="34" charset="0"/>
            </a:endParaRPr>
          </a:p>
          <a:p>
            <a:endParaRPr lang="fr-FR" dirty="0" smtClean="0">
              <a:latin typeface="Arial" pitchFamily="34" charset="0"/>
              <a:cs typeface="Arial" pitchFamily="34" charset="0"/>
            </a:endParaRPr>
          </a:p>
        </p:txBody>
      </p:sp>
      <p:sp>
        <p:nvSpPr>
          <p:cNvPr id="4" name="Titre 1"/>
          <p:cNvSpPr>
            <a:spLocks noGrp="1"/>
          </p:cNvSpPr>
          <p:nvPr>
            <p:ph type="title"/>
          </p:nvPr>
        </p:nvSpPr>
        <p:spPr>
          <a:xfrm>
            <a:off x="3000364" y="71414"/>
            <a:ext cx="3000396" cy="837306"/>
          </a:xfrm>
          <a:solidFill>
            <a:schemeClr val="accent6">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fr-FR" dirty="0" smtClean="0">
                <a:solidFill>
                  <a:srgbClr val="CC6600"/>
                </a:solidFill>
                <a:latin typeface="Arial" pitchFamily="34" charset="0"/>
                <a:cs typeface="Arial" pitchFamily="34" charset="0"/>
              </a:rPr>
              <a:t>VHC</a:t>
            </a:r>
            <a:endParaRPr lang="fr-FR" dirty="0">
              <a:solidFill>
                <a:srgbClr val="CC66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6966" y="827592"/>
            <a:ext cx="9108504" cy="6173308"/>
          </a:xfrm>
        </p:spPr>
        <p:txBody>
          <a:bodyPr>
            <a:noAutofit/>
          </a:bodyPr>
          <a:lstStyle/>
          <a:p>
            <a:r>
              <a:rPr lang="fr-FR" dirty="0" smtClean="0">
                <a:solidFill>
                  <a:srgbClr val="B9178B"/>
                </a:solidFill>
                <a:latin typeface="Arial" pitchFamily="34" charset="0"/>
                <a:cs typeface="Arial" pitchFamily="34" charset="0"/>
              </a:rPr>
              <a:t>Manifestations cliniques et biologiques des hépatites virales B et C</a:t>
            </a:r>
          </a:p>
          <a:p>
            <a:pPr>
              <a:buNone/>
            </a:pPr>
            <a:r>
              <a:rPr lang="fr-FR" dirty="0" smtClean="0">
                <a:latin typeface="Arial" pitchFamily="34" charset="0"/>
                <a:cs typeface="Arial" pitchFamily="34" charset="0"/>
              </a:rPr>
              <a:t>    - les hépatites aigues </a:t>
            </a:r>
          </a:p>
          <a:p>
            <a:pPr>
              <a:buNone/>
            </a:pPr>
            <a:r>
              <a:rPr lang="fr-FR" dirty="0" smtClean="0">
                <a:latin typeface="Arial" pitchFamily="34" charset="0"/>
                <a:cs typeface="Arial" pitchFamily="34" charset="0"/>
              </a:rPr>
              <a:t>    - Evolution</a:t>
            </a:r>
          </a:p>
          <a:p>
            <a:r>
              <a:rPr lang="fr-FR" dirty="0" smtClean="0">
                <a:solidFill>
                  <a:srgbClr val="B9178B"/>
                </a:solidFill>
                <a:latin typeface="Arial" pitchFamily="34" charset="0"/>
                <a:cs typeface="Arial" pitchFamily="34" charset="0"/>
              </a:rPr>
              <a:t>Les complications :</a:t>
            </a:r>
          </a:p>
          <a:p>
            <a:pPr>
              <a:buNone/>
            </a:pPr>
            <a:r>
              <a:rPr lang="fr-FR" dirty="0" smtClean="0">
                <a:latin typeface="Arial" pitchFamily="34" charset="0"/>
                <a:cs typeface="Arial" pitchFamily="34" charset="0"/>
              </a:rPr>
              <a:t>    - la cirrhose </a:t>
            </a:r>
          </a:p>
          <a:p>
            <a:pPr>
              <a:buNone/>
            </a:pPr>
            <a:r>
              <a:rPr lang="fr-FR" dirty="0" smtClean="0">
                <a:latin typeface="Arial" pitchFamily="34" charset="0"/>
                <a:cs typeface="Arial" pitchFamily="34" charset="0"/>
              </a:rPr>
              <a:t>    - le carcinome hépato cellulaire (CHC)</a:t>
            </a:r>
          </a:p>
          <a:p>
            <a:r>
              <a:rPr lang="fr-FR" dirty="0" smtClean="0">
                <a:solidFill>
                  <a:srgbClr val="B9178B"/>
                </a:solidFill>
                <a:latin typeface="Arial" pitchFamily="34" charset="0"/>
                <a:cs typeface="Arial" pitchFamily="34" charset="0"/>
              </a:rPr>
              <a:t>Le traitement </a:t>
            </a:r>
            <a:r>
              <a:rPr lang="fr-FR" dirty="0" smtClean="0">
                <a:latin typeface="Arial" pitchFamily="34" charset="0"/>
                <a:cs typeface="Arial" pitchFamily="34" charset="0"/>
              </a:rPr>
              <a:t>: </a:t>
            </a:r>
          </a:p>
          <a:p>
            <a:pPr>
              <a:buNone/>
            </a:pPr>
            <a:r>
              <a:rPr lang="fr-FR" dirty="0" smtClean="0">
                <a:latin typeface="Arial" pitchFamily="34" charset="0"/>
                <a:cs typeface="Arial" pitchFamily="34" charset="0"/>
              </a:rPr>
              <a:t>    - Hépatites aigues </a:t>
            </a:r>
          </a:p>
          <a:p>
            <a:pPr>
              <a:buNone/>
            </a:pPr>
            <a:r>
              <a:rPr lang="fr-FR" dirty="0" smtClean="0">
                <a:latin typeface="Arial" pitchFamily="34" charset="0"/>
                <a:cs typeface="Arial" pitchFamily="34" charset="0"/>
              </a:rPr>
              <a:t>    - Hépatites chroniques </a:t>
            </a:r>
            <a:endParaRPr lang="fr-FR" dirty="0">
              <a:latin typeface="Arial" pitchFamily="34" charset="0"/>
              <a:cs typeface="Arial" pitchFamily="34" charset="0"/>
            </a:endParaRPr>
          </a:p>
        </p:txBody>
      </p:sp>
      <p:sp>
        <p:nvSpPr>
          <p:cNvPr id="4" name="Titre 1"/>
          <p:cNvSpPr>
            <a:spLocks noGrp="1"/>
          </p:cNvSpPr>
          <p:nvPr>
            <p:ph type="title"/>
          </p:nvPr>
        </p:nvSpPr>
        <p:spPr>
          <a:xfrm>
            <a:off x="2843808" y="44624"/>
            <a:ext cx="3024336" cy="621282"/>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fr-FR" dirty="0" smtClean="0">
                <a:solidFill>
                  <a:schemeClr val="tx2"/>
                </a:solidFill>
                <a:latin typeface="Arial" pitchFamily="34" charset="0"/>
                <a:cs typeface="Arial" pitchFamily="34" charset="0"/>
              </a:rPr>
              <a:t>Plan</a:t>
            </a:r>
            <a:endParaRPr lang="fr-FR" dirty="0">
              <a:solidFill>
                <a:schemeClr val="tx2"/>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504" y="811468"/>
            <a:ext cx="8929718" cy="5857892"/>
          </a:xfrm>
        </p:spPr>
        <p:txBody>
          <a:bodyPr>
            <a:noAutofit/>
          </a:bodyPr>
          <a:lstStyle/>
          <a:p>
            <a:r>
              <a:rPr lang="fr-FR" dirty="0" smtClean="0">
                <a:solidFill>
                  <a:srgbClr val="B9178B"/>
                </a:solidFill>
                <a:latin typeface="Arial" pitchFamily="34" charset="0"/>
                <a:cs typeface="Arial" pitchFamily="34" charset="0"/>
              </a:rPr>
              <a:t>Manifestations cliniques et biologiques des hépatites virales B et C</a:t>
            </a:r>
          </a:p>
          <a:p>
            <a:pPr>
              <a:buNone/>
            </a:pPr>
            <a:r>
              <a:rPr lang="fr-FR" dirty="0" smtClean="0">
                <a:latin typeface="Arial" pitchFamily="34" charset="0"/>
                <a:cs typeface="Arial" pitchFamily="34" charset="0"/>
              </a:rPr>
              <a:t>    - les hépatites aigues </a:t>
            </a:r>
          </a:p>
          <a:p>
            <a:pPr>
              <a:buNone/>
            </a:pPr>
            <a:r>
              <a:rPr lang="fr-FR" dirty="0" smtClean="0">
                <a:latin typeface="Arial" pitchFamily="34" charset="0"/>
                <a:cs typeface="Arial" pitchFamily="34" charset="0"/>
              </a:rPr>
              <a:t>    </a:t>
            </a:r>
            <a:r>
              <a:rPr lang="fr-FR" dirty="0" smtClean="0">
                <a:solidFill>
                  <a:schemeClr val="bg1">
                    <a:lumMod val="85000"/>
                  </a:schemeClr>
                </a:solidFill>
                <a:latin typeface="Arial" pitchFamily="34" charset="0"/>
                <a:cs typeface="Arial" pitchFamily="34" charset="0"/>
              </a:rPr>
              <a:t>- Evolution</a:t>
            </a:r>
          </a:p>
          <a:p>
            <a:r>
              <a:rPr lang="fr-FR" dirty="0" smtClean="0">
                <a:solidFill>
                  <a:schemeClr val="bg1">
                    <a:lumMod val="85000"/>
                  </a:schemeClr>
                </a:solidFill>
                <a:latin typeface="Arial" pitchFamily="34" charset="0"/>
                <a:cs typeface="Arial" pitchFamily="34" charset="0"/>
              </a:rPr>
              <a:t>Les complications :</a:t>
            </a:r>
          </a:p>
          <a:p>
            <a:pPr>
              <a:buNone/>
            </a:pPr>
            <a:r>
              <a:rPr lang="fr-FR" dirty="0" smtClean="0">
                <a:solidFill>
                  <a:schemeClr val="bg1">
                    <a:lumMod val="85000"/>
                  </a:schemeClr>
                </a:solidFill>
                <a:latin typeface="Arial" pitchFamily="34" charset="0"/>
                <a:cs typeface="Arial" pitchFamily="34" charset="0"/>
              </a:rPr>
              <a:t>    - la cirrhose </a:t>
            </a:r>
          </a:p>
          <a:p>
            <a:pPr>
              <a:buNone/>
            </a:pPr>
            <a:r>
              <a:rPr lang="fr-FR" dirty="0" smtClean="0">
                <a:solidFill>
                  <a:schemeClr val="bg1">
                    <a:lumMod val="85000"/>
                  </a:schemeClr>
                </a:solidFill>
                <a:latin typeface="Arial" pitchFamily="34" charset="0"/>
                <a:cs typeface="Arial" pitchFamily="34" charset="0"/>
              </a:rPr>
              <a:t>    - le carcinome hépato cellulaire (CHC)</a:t>
            </a:r>
          </a:p>
          <a:p>
            <a:r>
              <a:rPr lang="fr-FR" dirty="0" smtClean="0">
                <a:solidFill>
                  <a:schemeClr val="bg1">
                    <a:lumMod val="85000"/>
                  </a:schemeClr>
                </a:solidFill>
                <a:latin typeface="Arial" pitchFamily="34" charset="0"/>
                <a:cs typeface="Arial" pitchFamily="34" charset="0"/>
              </a:rPr>
              <a:t>Le traitement : </a:t>
            </a:r>
          </a:p>
          <a:p>
            <a:pPr>
              <a:buNone/>
            </a:pPr>
            <a:r>
              <a:rPr lang="fr-FR" dirty="0" smtClean="0">
                <a:solidFill>
                  <a:schemeClr val="bg1">
                    <a:lumMod val="85000"/>
                  </a:schemeClr>
                </a:solidFill>
                <a:latin typeface="Arial" pitchFamily="34" charset="0"/>
                <a:cs typeface="Arial" pitchFamily="34" charset="0"/>
              </a:rPr>
              <a:t>    - Hépatites aigues </a:t>
            </a:r>
          </a:p>
          <a:p>
            <a:pPr>
              <a:buNone/>
            </a:pPr>
            <a:r>
              <a:rPr lang="fr-FR" dirty="0" smtClean="0">
                <a:solidFill>
                  <a:schemeClr val="bg1">
                    <a:lumMod val="85000"/>
                  </a:schemeClr>
                </a:solidFill>
                <a:latin typeface="Arial" pitchFamily="34" charset="0"/>
                <a:cs typeface="Arial" pitchFamily="34" charset="0"/>
              </a:rPr>
              <a:t>    - Hépatites chroniques </a:t>
            </a:r>
          </a:p>
          <a:p>
            <a:pPr>
              <a:lnSpc>
                <a:spcPct val="150000"/>
              </a:lnSpc>
              <a:buNone/>
            </a:pPr>
            <a:endParaRPr lang="fr-FR" sz="2800" dirty="0">
              <a:solidFill>
                <a:schemeClr val="bg1">
                  <a:lumMod val="85000"/>
                </a:schemeClr>
              </a:solidFill>
              <a:latin typeface="Arial" pitchFamily="34" charset="0"/>
              <a:cs typeface="Arial" pitchFamily="34" charset="0"/>
            </a:endParaRPr>
          </a:p>
        </p:txBody>
      </p:sp>
      <p:sp>
        <p:nvSpPr>
          <p:cNvPr id="4" name="Titre 1"/>
          <p:cNvSpPr>
            <a:spLocks noGrp="1"/>
          </p:cNvSpPr>
          <p:nvPr>
            <p:ph type="title"/>
          </p:nvPr>
        </p:nvSpPr>
        <p:spPr>
          <a:xfrm>
            <a:off x="3491880" y="71414"/>
            <a:ext cx="2880320" cy="621282"/>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fr-FR" dirty="0" smtClean="0">
                <a:solidFill>
                  <a:schemeClr val="tx2"/>
                </a:solidFill>
                <a:latin typeface="Arial" pitchFamily="34" charset="0"/>
                <a:cs typeface="Arial" pitchFamily="34" charset="0"/>
              </a:rPr>
              <a:t>Plan</a:t>
            </a:r>
            <a:endParaRPr lang="fr-FR" dirty="0">
              <a:solidFill>
                <a:schemeClr val="tx2"/>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1406" y="2000240"/>
            <a:ext cx="9215502" cy="4786346"/>
          </a:xfrm>
        </p:spPr>
        <p:txBody>
          <a:bodyPr/>
          <a:lstStyle/>
          <a:p>
            <a:pPr>
              <a:lnSpc>
                <a:spcPct val="150000"/>
              </a:lnSpc>
            </a:pPr>
            <a:r>
              <a:rPr lang="fr-FR" dirty="0" smtClean="0">
                <a:latin typeface="Arial" pitchFamily="34" charset="0"/>
                <a:cs typeface="Arial" pitchFamily="34" charset="0"/>
              </a:rPr>
              <a:t>Les hépatites virales aigues: asymptomatiques dans </a:t>
            </a:r>
            <a:r>
              <a:rPr lang="fr-FR" b="1" dirty="0" smtClean="0">
                <a:solidFill>
                  <a:srgbClr val="7030A0"/>
                </a:solidFill>
                <a:latin typeface="Arial" pitchFamily="34" charset="0"/>
                <a:cs typeface="Arial" pitchFamily="34" charset="0"/>
              </a:rPr>
              <a:t>90 à 95 % des cas</a:t>
            </a:r>
            <a:r>
              <a:rPr lang="fr-FR" dirty="0" smtClean="0">
                <a:latin typeface="Arial" pitchFamily="34" charset="0"/>
                <a:cs typeface="Arial" pitchFamily="34" charset="0"/>
              </a:rPr>
              <a:t>      Pas de Dg</a:t>
            </a:r>
          </a:p>
          <a:p>
            <a:pPr>
              <a:lnSpc>
                <a:spcPct val="150000"/>
              </a:lnSpc>
            </a:pPr>
            <a:endParaRPr lang="fr-FR" dirty="0" smtClean="0">
              <a:latin typeface="Arial" pitchFamily="34" charset="0"/>
              <a:cs typeface="Arial" pitchFamily="34" charset="0"/>
            </a:endParaRPr>
          </a:p>
        </p:txBody>
      </p:sp>
      <p:sp>
        <p:nvSpPr>
          <p:cNvPr id="4" name="Titre 1"/>
          <p:cNvSpPr>
            <a:spLocks noGrp="1"/>
          </p:cNvSpPr>
          <p:nvPr>
            <p:ph type="title"/>
          </p:nvPr>
        </p:nvSpPr>
        <p:spPr>
          <a:xfrm>
            <a:off x="1928794" y="71414"/>
            <a:ext cx="5286412" cy="785818"/>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fr-FR" dirty="0" smtClean="0">
                <a:solidFill>
                  <a:schemeClr val="tx2"/>
                </a:solidFill>
                <a:latin typeface="Arial" pitchFamily="34" charset="0"/>
                <a:cs typeface="Arial" pitchFamily="34" charset="0"/>
              </a:rPr>
              <a:t>Hépatites aigues </a:t>
            </a:r>
            <a:endParaRPr lang="fr-FR" dirty="0">
              <a:solidFill>
                <a:schemeClr val="tx2"/>
              </a:solidFill>
              <a:latin typeface="Arial" pitchFamily="34" charset="0"/>
              <a:cs typeface="Arial" pitchFamily="34" charset="0"/>
            </a:endParaRPr>
          </a:p>
        </p:txBody>
      </p:sp>
      <p:sp>
        <p:nvSpPr>
          <p:cNvPr id="6" name="ZoneTexte 5"/>
          <p:cNvSpPr txBox="1"/>
          <p:nvPr/>
        </p:nvSpPr>
        <p:spPr>
          <a:xfrm>
            <a:off x="1835696" y="980728"/>
            <a:ext cx="6192688" cy="646331"/>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fr-FR" sz="3600" dirty="0" smtClean="0">
                <a:solidFill>
                  <a:srgbClr val="002060"/>
                </a:solidFill>
                <a:latin typeface="Arial" pitchFamily="34" charset="0"/>
                <a:cs typeface="Arial" pitchFamily="34" charset="0"/>
              </a:rPr>
              <a:t>Circonstances de découverte </a:t>
            </a:r>
            <a:endParaRPr lang="fr-FR" sz="3600" dirty="0">
              <a:solidFill>
                <a:srgbClr val="002060"/>
              </a:solidFill>
              <a:latin typeface="Arial" pitchFamily="34" charset="0"/>
              <a:cs typeface="Arial" pitchFamily="34" charset="0"/>
            </a:endParaRPr>
          </a:p>
        </p:txBody>
      </p:sp>
      <p:sp>
        <p:nvSpPr>
          <p:cNvPr id="7" name="ZoneTexte 6"/>
          <p:cNvSpPr txBox="1"/>
          <p:nvPr/>
        </p:nvSpPr>
        <p:spPr>
          <a:xfrm>
            <a:off x="179512" y="3711363"/>
            <a:ext cx="8750238" cy="646331"/>
          </a:xfrm>
          <a:prstGeom prst="rect">
            <a:avLst/>
          </a:prstGeom>
          <a:solidFill>
            <a:schemeClr val="accent1">
              <a:lumMod val="20000"/>
              <a:lumOff val="80000"/>
            </a:schemeClr>
          </a:solidFill>
        </p:spPr>
        <p:txBody>
          <a:bodyPr wrap="square" rtlCol="0">
            <a:spAutoFit/>
          </a:bodyPr>
          <a:lstStyle/>
          <a:p>
            <a:r>
              <a:rPr lang="fr-FR" sz="3600" dirty="0" smtClean="0"/>
              <a:t> </a:t>
            </a:r>
            <a:r>
              <a:rPr lang="fr-FR" sz="3600" b="1" dirty="0" smtClean="0">
                <a:solidFill>
                  <a:srgbClr val="FF0066"/>
                </a:solidFill>
                <a:latin typeface="Arial" pitchFamily="34" charset="0"/>
                <a:cs typeface="Arial" pitchFamily="34" charset="0"/>
              </a:rPr>
              <a:t>Risque de contamination: important !!</a:t>
            </a:r>
            <a:endParaRPr lang="fr-FR" sz="3600" b="1" dirty="0">
              <a:solidFill>
                <a:srgbClr val="FF0066"/>
              </a:solidFill>
              <a:latin typeface="Arial" pitchFamily="34" charset="0"/>
              <a:cs typeface="Arial" pitchFamily="34" charset="0"/>
            </a:endParaRPr>
          </a:p>
        </p:txBody>
      </p:sp>
      <p:sp>
        <p:nvSpPr>
          <p:cNvPr id="8" name="Flèche droite 7"/>
          <p:cNvSpPr/>
          <p:nvPr/>
        </p:nvSpPr>
        <p:spPr>
          <a:xfrm>
            <a:off x="5143504" y="3071810"/>
            <a:ext cx="357190"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214282" y="4643446"/>
            <a:ext cx="8715436" cy="830997"/>
          </a:xfrm>
          <a:prstGeom prst="rect">
            <a:avLst/>
          </a:prstGeom>
        </p:spPr>
        <p:txBody>
          <a:bodyPr wrap="square">
            <a:spAutoFit/>
          </a:bodyPr>
          <a:lstStyle/>
          <a:p>
            <a:pPr>
              <a:lnSpc>
                <a:spcPct val="150000"/>
              </a:lnSpc>
              <a:buFont typeface="Arial" pitchFamily="34" charset="0"/>
              <a:buChar char="•"/>
            </a:pPr>
            <a:r>
              <a:rPr lang="fr-FR" sz="3200" dirty="0" smtClean="0">
                <a:latin typeface="Arial" pitchFamily="34" charset="0"/>
                <a:cs typeface="Arial" pitchFamily="34" charset="0"/>
              </a:rPr>
              <a:t> Circonstances Dg : asthénie, </a:t>
            </a:r>
            <a:r>
              <a:rPr lang="fr-FR" sz="3200" b="1" dirty="0" smtClean="0">
                <a:latin typeface="Arial" pitchFamily="34" charset="0"/>
                <a:cs typeface="Arial" pitchFamily="34" charset="0"/>
              </a:rPr>
              <a:t>ictère </a:t>
            </a:r>
            <a:endParaRPr lang="fr-FR" sz="3200" b="1"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4" name="Rectangle 52"/>
          <p:cNvSpPr>
            <a:spLocks noGrp="1" noRot="1" noChangeArrowheads="1"/>
          </p:cNvSpPr>
          <p:nvPr>
            <p:ph type="title"/>
            <p:custDataLst>
              <p:tags r:id="rId2"/>
            </p:custDataLst>
          </p:nvPr>
        </p:nvSpPr>
        <p:spPr>
          <a:xfrm>
            <a:off x="4643438" y="142852"/>
            <a:ext cx="4357718" cy="720080"/>
          </a:xfr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algn="l" eaLnBrk="1" hangingPunct="1">
              <a:defRPr/>
            </a:pPr>
            <a:r>
              <a:rPr lang="fr-FR" sz="3600" dirty="0" smtClean="0">
                <a:solidFill>
                  <a:schemeClr val="tx2">
                    <a:lumMod val="75000"/>
                  </a:schemeClr>
                </a:solidFill>
                <a:latin typeface="Arial" pitchFamily="34" charset="0"/>
                <a:cs typeface="Arial" pitchFamily="34" charset="0"/>
              </a:rPr>
              <a:t> </a:t>
            </a:r>
            <a:r>
              <a:rPr lang="fr-FR" sz="3600" dirty="0" smtClean="0">
                <a:solidFill>
                  <a:srgbClr val="002060"/>
                </a:solidFill>
                <a:latin typeface="Arial" pitchFamily="34" charset="0"/>
                <a:cs typeface="Arial" pitchFamily="34" charset="0"/>
              </a:rPr>
              <a:t>Durée d’incubation</a:t>
            </a:r>
            <a:endParaRPr lang="fr-FR" sz="3600" dirty="0">
              <a:solidFill>
                <a:srgbClr val="002060"/>
              </a:solidFill>
              <a:latin typeface="Arial" pitchFamily="34" charset="0"/>
              <a:cs typeface="Arial" pitchFamily="34" charset="0"/>
            </a:endParaRPr>
          </a:p>
        </p:txBody>
      </p:sp>
      <p:sp>
        <p:nvSpPr>
          <p:cNvPr id="3151" name="AutoShape 79"/>
          <p:cNvSpPr>
            <a:spLocks noChangeArrowheads="1"/>
          </p:cNvSpPr>
          <p:nvPr>
            <p:custDataLst>
              <p:tags r:id="rId3"/>
            </p:custDataLst>
          </p:nvPr>
        </p:nvSpPr>
        <p:spPr bwMode="auto">
          <a:xfrm>
            <a:off x="1000100" y="1714488"/>
            <a:ext cx="5429288" cy="1500198"/>
          </a:xfrm>
          <a:prstGeom prst="rightArrow">
            <a:avLst>
              <a:gd name="adj1" fmla="val 50000"/>
              <a:gd name="adj2" fmla="val 150092"/>
            </a:avLst>
          </a:prstGeom>
          <a:solidFill>
            <a:schemeClr val="accent1"/>
          </a:solidFill>
          <a:ln w="9525">
            <a:solidFill>
              <a:schemeClr val="tx1"/>
            </a:solidFill>
            <a:miter lim="800000"/>
            <a:headEnd/>
            <a:tailEnd/>
          </a:ln>
        </p:spPr>
        <p:txBody>
          <a:bodyPr wrap="none" anchor="ctr"/>
          <a:lstStyle/>
          <a:p>
            <a:pPr algn="ctr"/>
            <a:endParaRPr lang="fr-FR">
              <a:solidFill>
                <a:schemeClr val="bg1"/>
              </a:solidFill>
            </a:endParaRPr>
          </a:p>
          <a:p>
            <a:pPr algn="ctr"/>
            <a:endParaRPr lang="fr-FR" b="0"/>
          </a:p>
        </p:txBody>
      </p:sp>
      <p:sp>
        <p:nvSpPr>
          <p:cNvPr id="3153" name="AutoShape 81"/>
          <p:cNvSpPr>
            <a:spLocks noChangeArrowheads="1"/>
          </p:cNvSpPr>
          <p:nvPr>
            <p:custDataLst>
              <p:tags r:id="rId4"/>
            </p:custDataLst>
          </p:nvPr>
        </p:nvSpPr>
        <p:spPr bwMode="auto">
          <a:xfrm>
            <a:off x="1000100" y="4643446"/>
            <a:ext cx="7416800" cy="1357322"/>
          </a:xfrm>
          <a:prstGeom prst="rightArrow">
            <a:avLst>
              <a:gd name="adj1" fmla="val 50000"/>
              <a:gd name="adj2" fmla="val 214706"/>
            </a:avLst>
          </a:prstGeom>
          <a:solidFill>
            <a:schemeClr val="accent1"/>
          </a:solidFill>
          <a:ln w="9525">
            <a:solidFill>
              <a:schemeClr val="tx1"/>
            </a:solidFill>
            <a:miter lim="800000"/>
            <a:headEnd/>
            <a:tailEnd/>
          </a:ln>
        </p:spPr>
        <p:txBody>
          <a:bodyPr wrap="none" anchor="ctr"/>
          <a:lstStyle/>
          <a:p>
            <a:pPr algn="ctr"/>
            <a:endParaRPr lang="fr-FR">
              <a:solidFill>
                <a:schemeClr val="bg1"/>
              </a:solidFill>
            </a:endParaRPr>
          </a:p>
        </p:txBody>
      </p:sp>
      <p:sp>
        <p:nvSpPr>
          <p:cNvPr id="3157" name="Oval 85"/>
          <p:cNvSpPr>
            <a:spLocks noChangeArrowheads="1"/>
          </p:cNvSpPr>
          <p:nvPr>
            <p:custDataLst>
              <p:tags r:id="rId5"/>
            </p:custDataLst>
          </p:nvPr>
        </p:nvSpPr>
        <p:spPr bwMode="auto">
          <a:xfrm>
            <a:off x="4214810" y="2070093"/>
            <a:ext cx="787403" cy="715965"/>
          </a:xfrm>
          <a:prstGeom prst="ellipse">
            <a:avLst/>
          </a:prstGeom>
          <a:solidFill>
            <a:srgbClr val="FF3300"/>
          </a:solidFill>
          <a:ln w="9525">
            <a:solidFill>
              <a:schemeClr val="tx1"/>
            </a:solidFill>
            <a:round/>
            <a:headEnd/>
            <a:tailEnd/>
          </a:ln>
        </p:spPr>
        <p:txBody>
          <a:bodyPr wrap="none" anchor="ctr"/>
          <a:lstStyle/>
          <a:p>
            <a:pPr algn="ctr"/>
            <a:r>
              <a:rPr lang="fr-FR" sz="3200" b="0" dirty="0">
                <a:latin typeface="Arial" pitchFamily="34" charset="0"/>
                <a:cs typeface="Arial" pitchFamily="34" charset="0"/>
              </a:rPr>
              <a:t>C</a:t>
            </a:r>
          </a:p>
        </p:txBody>
      </p:sp>
      <p:sp>
        <p:nvSpPr>
          <p:cNvPr id="3159" name="Oval 87"/>
          <p:cNvSpPr>
            <a:spLocks noChangeArrowheads="1"/>
          </p:cNvSpPr>
          <p:nvPr>
            <p:custDataLst>
              <p:tags r:id="rId6"/>
            </p:custDataLst>
          </p:nvPr>
        </p:nvSpPr>
        <p:spPr bwMode="auto">
          <a:xfrm>
            <a:off x="5786446" y="5072074"/>
            <a:ext cx="933453" cy="574676"/>
          </a:xfrm>
          <a:prstGeom prst="ellipse">
            <a:avLst/>
          </a:prstGeom>
          <a:solidFill>
            <a:srgbClr val="FF3300"/>
          </a:solidFill>
          <a:ln w="9525">
            <a:solidFill>
              <a:schemeClr val="tx1"/>
            </a:solidFill>
            <a:round/>
            <a:headEnd/>
            <a:tailEnd/>
          </a:ln>
        </p:spPr>
        <p:txBody>
          <a:bodyPr wrap="none" anchor="ctr"/>
          <a:lstStyle/>
          <a:p>
            <a:pPr algn="ctr"/>
            <a:r>
              <a:rPr lang="fr-FR" sz="3200" b="0" dirty="0"/>
              <a:t>B</a:t>
            </a:r>
          </a:p>
        </p:txBody>
      </p:sp>
      <p:sp>
        <p:nvSpPr>
          <p:cNvPr id="3162" name="Rectangle 90"/>
          <p:cNvSpPr>
            <a:spLocks noChangeArrowheads="1"/>
          </p:cNvSpPr>
          <p:nvPr>
            <p:custDataLst>
              <p:tags r:id="rId7"/>
            </p:custDataLst>
          </p:nvPr>
        </p:nvSpPr>
        <p:spPr bwMode="auto">
          <a:xfrm>
            <a:off x="285720" y="1773238"/>
            <a:ext cx="685830" cy="4392612"/>
          </a:xfrm>
          <a:prstGeom prst="rect">
            <a:avLst/>
          </a:prstGeom>
          <a:solidFill>
            <a:srgbClr val="FF3300"/>
          </a:solidFill>
          <a:ln w="9525">
            <a:solidFill>
              <a:schemeClr val="tx1"/>
            </a:solidFill>
            <a:miter lim="800000"/>
            <a:headEnd/>
            <a:tailEnd/>
          </a:ln>
        </p:spPr>
        <p:txBody>
          <a:bodyPr rot="10800000" vert="eaVert" wrap="none" anchor="ctr"/>
          <a:lstStyle/>
          <a:p>
            <a:pPr algn="ctr"/>
            <a:r>
              <a:rPr lang="fr-FR" sz="2800" b="0" dirty="0">
                <a:latin typeface="Arial" pitchFamily="34" charset="0"/>
                <a:cs typeface="Arial" pitchFamily="34" charset="0"/>
              </a:rPr>
              <a:t>Contamination</a:t>
            </a:r>
          </a:p>
        </p:txBody>
      </p:sp>
      <p:sp>
        <p:nvSpPr>
          <p:cNvPr id="3164" name="Rectangle 92"/>
          <p:cNvSpPr>
            <a:spLocks noChangeArrowheads="1"/>
          </p:cNvSpPr>
          <p:nvPr>
            <p:custDataLst>
              <p:tags r:id="rId8"/>
            </p:custDataLst>
          </p:nvPr>
        </p:nvSpPr>
        <p:spPr bwMode="auto">
          <a:xfrm>
            <a:off x="1428728" y="5000636"/>
            <a:ext cx="1928826" cy="714380"/>
          </a:xfrm>
          <a:prstGeom prst="rect">
            <a:avLst/>
          </a:prstGeom>
          <a:solidFill>
            <a:srgbClr val="FF3300"/>
          </a:solidFill>
          <a:ln w="9525">
            <a:solidFill>
              <a:schemeClr val="tx1"/>
            </a:solidFill>
            <a:miter lim="800000"/>
            <a:headEnd/>
            <a:tailEnd/>
          </a:ln>
        </p:spPr>
        <p:txBody>
          <a:bodyPr wrap="none" anchor="ctr"/>
          <a:lstStyle/>
          <a:p>
            <a:pPr algn="ctr"/>
            <a:endParaRPr lang="fr-FR" dirty="0">
              <a:solidFill>
                <a:schemeClr val="bg1"/>
              </a:solidFill>
            </a:endParaRPr>
          </a:p>
          <a:p>
            <a:pPr algn="ctr"/>
            <a:r>
              <a:rPr lang="fr-FR" sz="2800" dirty="0" smtClean="0">
                <a:latin typeface="Arial" pitchFamily="34" charset="0"/>
                <a:cs typeface="Arial" pitchFamily="34" charset="0"/>
              </a:rPr>
              <a:t>30 -120 J</a:t>
            </a:r>
            <a:endParaRPr lang="fr-FR" sz="2800" dirty="0">
              <a:latin typeface="Arial" pitchFamily="34" charset="0"/>
              <a:cs typeface="Arial" pitchFamily="34" charset="0"/>
            </a:endParaRPr>
          </a:p>
          <a:p>
            <a:pPr algn="ctr"/>
            <a:endParaRPr lang="fr-FR" b="0" dirty="0"/>
          </a:p>
        </p:txBody>
      </p:sp>
      <p:sp>
        <p:nvSpPr>
          <p:cNvPr id="3166" name="Rectangle 94"/>
          <p:cNvSpPr>
            <a:spLocks noChangeArrowheads="1"/>
          </p:cNvSpPr>
          <p:nvPr>
            <p:custDataLst>
              <p:tags r:id="rId9"/>
            </p:custDataLst>
          </p:nvPr>
        </p:nvSpPr>
        <p:spPr bwMode="auto">
          <a:xfrm>
            <a:off x="1357290" y="2071678"/>
            <a:ext cx="1643074" cy="785818"/>
          </a:xfrm>
          <a:prstGeom prst="rect">
            <a:avLst/>
          </a:prstGeom>
          <a:solidFill>
            <a:srgbClr val="FF3300"/>
          </a:solidFill>
          <a:ln w="9525">
            <a:solidFill>
              <a:schemeClr val="tx1"/>
            </a:solidFill>
            <a:miter lim="800000"/>
            <a:headEnd/>
            <a:tailEnd/>
          </a:ln>
        </p:spPr>
        <p:txBody>
          <a:bodyPr wrap="none" anchor="ctr"/>
          <a:lstStyle/>
          <a:p>
            <a:pPr algn="ctr"/>
            <a:endParaRPr lang="fr-FR" dirty="0">
              <a:solidFill>
                <a:schemeClr val="bg1"/>
              </a:solidFill>
            </a:endParaRPr>
          </a:p>
          <a:p>
            <a:pPr algn="ctr"/>
            <a:r>
              <a:rPr lang="fr-FR" sz="2800" dirty="0" smtClean="0">
                <a:latin typeface="Arial" pitchFamily="34" charset="0"/>
                <a:cs typeface="Arial" pitchFamily="34" charset="0"/>
              </a:rPr>
              <a:t>30 - 45 J</a:t>
            </a:r>
            <a:endParaRPr lang="fr-FR" sz="2800" dirty="0">
              <a:latin typeface="Arial" pitchFamily="34" charset="0"/>
              <a:cs typeface="Arial" pitchFamily="34" charset="0"/>
            </a:endParaRPr>
          </a:p>
          <a:p>
            <a:pPr algn="ctr"/>
            <a:endParaRPr lang="fr-FR" sz="2400" b="0" dirty="0">
              <a:latin typeface="Arial" pitchFamily="34" charset="0"/>
              <a:cs typeface="Arial" pitchFamily="34" charset="0"/>
            </a:endParaRPr>
          </a:p>
        </p:txBody>
      </p:sp>
      <p:sp>
        <p:nvSpPr>
          <p:cNvPr id="3168" name="Oval 96"/>
          <p:cNvSpPr>
            <a:spLocks noChangeArrowheads="1"/>
          </p:cNvSpPr>
          <p:nvPr>
            <p:custDataLst>
              <p:tags r:id="rId10"/>
            </p:custDataLst>
          </p:nvPr>
        </p:nvSpPr>
        <p:spPr bwMode="auto">
          <a:xfrm>
            <a:off x="6804025" y="1628775"/>
            <a:ext cx="1439863" cy="1368425"/>
          </a:xfrm>
          <a:prstGeom prst="ellipse">
            <a:avLst/>
          </a:prstGeom>
          <a:solidFill>
            <a:schemeClr val="tx2">
              <a:lumMod val="20000"/>
              <a:lumOff val="80000"/>
            </a:schemeClr>
          </a:solidFill>
          <a:ln w="9525">
            <a:solidFill>
              <a:schemeClr val="tx1"/>
            </a:solidFill>
            <a:round/>
            <a:headEnd/>
            <a:tailEnd/>
          </a:ln>
        </p:spPr>
        <p:txBody>
          <a:bodyPr wrap="none" anchor="ctr"/>
          <a:lstStyle/>
          <a:p>
            <a:pPr algn="ctr"/>
            <a:r>
              <a:rPr lang="fr-FR" sz="2800" dirty="0">
                <a:solidFill>
                  <a:schemeClr val="tx2">
                    <a:lumMod val="75000"/>
                  </a:schemeClr>
                </a:solidFill>
              </a:rPr>
              <a:t>Clinique</a:t>
            </a:r>
          </a:p>
        </p:txBody>
      </p:sp>
      <p:sp>
        <p:nvSpPr>
          <p:cNvPr id="3169" name="Oval 97"/>
          <p:cNvSpPr>
            <a:spLocks noChangeArrowheads="1"/>
          </p:cNvSpPr>
          <p:nvPr>
            <p:custDataLst>
              <p:tags r:id="rId11"/>
            </p:custDataLst>
          </p:nvPr>
        </p:nvSpPr>
        <p:spPr bwMode="auto">
          <a:xfrm>
            <a:off x="6858016" y="3286124"/>
            <a:ext cx="1439863" cy="1368425"/>
          </a:xfrm>
          <a:prstGeom prst="ellipse">
            <a:avLst/>
          </a:prstGeom>
          <a:solidFill>
            <a:schemeClr val="tx2">
              <a:lumMod val="20000"/>
              <a:lumOff val="80000"/>
            </a:schemeClr>
          </a:solidFill>
          <a:ln w="9525">
            <a:solidFill>
              <a:schemeClr val="tx1"/>
            </a:solidFill>
            <a:round/>
            <a:headEnd/>
            <a:tailEnd/>
          </a:ln>
        </p:spPr>
        <p:txBody>
          <a:bodyPr wrap="none" anchor="ctr"/>
          <a:lstStyle/>
          <a:p>
            <a:pPr algn="ctr"/>
            <a:r>
              <a:rPr lang="fr-FR" sz="2400" dirty="0">
                <a:solidFill>
                  <a:schemeClr val="tx2">
                    <a:lumMod val="75000"/>
                  </a:schemeClr>
                </a:solidFill>
              </a:rPr>
              <a:t>Biologique</a:t>
            </a:r>
          </a:p>
        </p:txBody>
      </p:sp>
      <p:sp>
        <p:nvSpPr>
          <p:cNvPr id="3170" name="Line 98"/>
          <p:cNvSpPr>
            <a:spLocks noChangeShapeType="1"/>
          </p:cNvSpPr>
          <p:nvPr>
            <p:custDataLst>
              <p:tags r:id="rId12"/>
            </p:custDataLst>
          </p:nvPr>
        </p:nvSpPr>
        <p:spPr bwMode="auto">
          <a:xfrm>
            <a:off x="6858016" y="1785926"/>
            <a:ext cx="1385872" cy="995373"/>
          </a:xfrm>
          <a:prstGeom prst="line">
            <a:avLst/>
          </a:prstGeom>
          <a:noFill/>
          <a:ln w="57150">
            <a:solidFill>
              <a:srgbClr val="FF3300"/>
            </a:solidFill>
            <a:round/>
            <a:headEnd/>
            <a:tailEnd/>
          </a:ln>
          <a:extLst>
            <a:ext uri="{909E8E84-426E-40DD-AFC4-6F175D3DCCD1}">
              <a14:hiddenFill xmlns="" xmlns:a14="http://schemas.microsoft.com/office/drawing/2010/main">
                <a:noFill/>
              </a14:hiddenFill>
            </a:ext>
          </a:extLst>
        </p:spPr>
        <p:txBody>
          <a:bodyPr/>
          <a:lstStyle/>
          <a:p>
            <a:endParaRPr lang="fr-FR"/>
          </a:p>
        </p:txBody>
      </p:sp>
      <p:sp>
        <p:nvSpPr>
          <p:cNvPr id="3172" name="Line 100"/>
          <p:cNvSpPr>
            <a:spLocks noChangeShapeType="1"/>
          </p:cNvSpPr>
          <p:nvPr>
            <p:custDataLst>
              <p:tags r:id="rId13"/>
            </p:custDataLst>
          </p:nvPr>
        </p:nvSpPr>
        <p:spPr bwMode="auto">
          <a:xfrm rot="-5400000">
            <a:off x="6852467" y="3291674"/>
            <a:ext cx="1439862" cy="1285885"/>
          </a:xfrm>
          <a:prstGeom prst="line">
            <a:avLst/>
          </a:prstGeom>
          <a:noFill/>
          <a:ln w="57150">
            <a:solidFill>
              <a:srgbClr val="FF3300"/>
            </a:solidFill>
            <a:round/>
            <a:headEnd/>
            <a:tailEnd/>
          </a:ln>
          <a:extLst>
            <a:ext uri="{909E8E84-426E-40DD-AFC4-6F175D3DCCD1}">
              <a14:hiddenFill xmlns="" xmlns:a14="http://schemas.microsoft.com/office/drawing/2010/main">
                <a:noFill/>
              </a14:hiddenFill>
            </a:ext>
          </a:extLst>
        </p:spPr>
        <p:txBody>
          <a:bodyPr/>
          <a:lstStyle/>
          <a:p>
            <a:endParaRPr lang="fr-FR"/>
          </a:p>
        </p:txBody>
      </p:sp>
      <p:sp>
        <p:nvSpPr>
          <p:cNvPr id="3173" name="Line 101"/>
          <p:cNvSpPr>
            <a:spLocks noChangeShapeType="1"/>
          </p:cNvSpPr>
          <p:nvPr>
            <p:custDataLst>
              <p:tags r:id="rId14"/>
            </p:custDataLst>
          </p:nvPr>
        </p:nvSpPr>
        <p:spPr bwMode="auto">
          <a:xfrm>
            <a:off x="6846914" y="3276607"/>
            <a:ext cx="1511300" cy="1438277"/>
          </a:xfrm>
          <a:prstGeom prst="line">
            <a:avLst/>
          </a:prstGeom>
          <a:noFill/>
          <a:ln w="57150">
            <a:solidFill>
              <a:srgbClr val="FF3300"/>
            </a:solidFill>
            <a:round/>
            <a:headEnd/>
            <a:tailEnd/>
          </a:ln>
          <a:extLst>
            <a:ext uri="{909E8E84-426E-40DD-AFC4-6F175D3DCCD1}">
              <a14:hiddenFill xmlns="" xmlns:a14="http://schemas.microsoft.com/office/drawing/2010/main">
                <a:noFill/>
              </a14:hiddenFill>
            </a:ext>
          </a:extLst>
        </p:spPr>
        <p:txBody>
          <a:bodyPr/>
          <a:lstStyle/>
          <a:p>
            <a:endParaRPr lang="fr-FR"/>
          </a:p>
        </p:txBody>
      </p:sp>
      <p:sp>
        <p:nvSpPr>
          <p:cNvPr id="3174" name="Line 102"/>
          <p:cNvSpPr>
            <a:spLocks noChangeShapeType="1"/>
          </p:cNvSpPr>
          <p:nvPr>
            <p:custDataLst>
              <p:tags r:id="rId15"/>
            </p:custDataLst>
          </p:nvPr>
        </p:nvSpPr>
        <p:spPr bwMode="auto">
          <a:xfrm rot="-5400000">
            <a:off x="7011994" y="1650981"/>
            <a:ext cx="1139836" cy="1266851"/>
          </a:xfrm>
          <a:prstGeom prst="line">
            <a:avLst/>
          </a:prstGeom>
          <a:noFill/>
          <a:ln w="57150">
            <a:solidFill>
              <a:srgbClr val="FF3300"/>
            </a:solidFill>
            <a:round/>
            <a:headEnd/>
            <a:tailEnd/>
          </a:ln>
          <a:extLst>
            <a:ext uri="{909E8E84-426E-40DD-AFC4-6F175D3DCCD1}">
              <a14:hiddenFill xmlns="" xmlns:a14="http://schemas.microsoft.com/office/drawing/2010/main">
                <a:noFill/>
              </a14:hiddenFill>
            </a:ext>
          </a:extLst>
        </p:spPr>
        <p:txBody>
          <a:bodyPr/>
          <a:lstStyle/>
          <a:p>
            <a:endParaRPr lang="fr-FR"/>
          </a:p>
        </p:txBody>
      </p:sp>
      <p:sp>
        <p:nvSpPr>
          <p:cNvPr id="27" name="Titre 1"/>
          <p:cNvSpPr txBox="1">
            <a:spLocks/>
          </p:cNvSpPr>
          <p:nvPr/>
        </p:nvSpPr>
        <p:spPr>
          <a:xfrm>
            <a:off x="142844" y="71414"/>
            <a:ext cx="4357718" cy="78581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Hépatites aigues </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162"/>
                                        </p:tgtEl>
                                        <p:attrNameLst>
                                          <p:attrName>style.visibility</p:attrName>
                                        </p:attrNameLst>
                                      </p:cBhvr>
                                      <p:to>
                                        <p:strVal val="visible"/>
                                      </p:to>
                                    </p:set>
                                    <p:animEffect transition="in" filter="checkerboard(across)">
                                      <p:cBhvr>
                                        <p:cTn id="7" dur="500"/>
                                        <p:tgtEl>
                                          <p:spTgt spid="31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151"/>
                                        </p:tgtEl>
                                        <p:attrNameLst>
                                          <p:attrName>style.visibility</p:attrName>
                                        </p:attrNameLst>
                                      </p:cBhvr>
                                      <p:to>
                                        <p:strVal val="visible"/>
                                      </p:to>
                                    </p:set>
                                    <p:animEffect transition="in" filter="checkerboard(across)">
                                      <p:cBhvr>
                                        <p:cTn id="12" dur="500"/>
                                        <p:tgtEl>
                                          <p:spTgt spid="3151"/>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3157"/>
                                        </p:tgtEl>
                                        <p:attrNameLst>
                                          <p:attrName>style.visibility</p:attrName>
                                        </p:attrNameLst>
                                      </p:cBhvr>
                                      <p:to>
                                        <p:strVal val="visible"/>
                                      </p:to>
                                    </p:set>
                                    <p:animEffect transition="in" filter="checkerboard(across)">
                                      <p:cBhvr>
                                        <p:cTn id="15" dur="500"/>
                                        <p:tgtEl>
                                          <p:spTgt spid="3157"/>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3166"/>
                                        </p:tgtEl>
                                        <p:attrNameLst>
                                          <p:attrName>style.visibility</p:attrName>
                                        </p:attrNameLst>
                                      </p:cBhvr>
                                      <p:to>
                                        <p:strVal val="visible"/>
                                      </p:to>
                                    </p:set>
                                    <p:animEffect transition="in" filter="checkerboard(across)">
                                      <p:cBhvr>
                                        <p:cTn id="18" dur="500"/>
                                        <p:tgtEl>
                                          <p:spTgt spid="316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3153"/>
                                        </p:tgtEl>
                                        <p:attrNameLst>
                                          <p:attrName>style.visibility</p:attrName>
                                        </p:attrNameLst>
                                      </p:cBhvr>
                                      <p:to>
                                        <p:strVal val="visible"/>
                                      </p:to>
                                    </p:set>
                                    <p:animEffect transition="in" filter="checkerboard(across)">
                                      <p:cBhvr>
                                        <p:cTn id="23" dur="500"/>
                                        <p:tgtEl>
                                          <p:spTgt spid="3153"/>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3159"/>
                                        </p:tgtEl>
                                        <p:attrNameLst>
                                          <p:attrName>style.visibility</p:attrName>
                                        </p:attrNameLst>
                                      </p:cBhvr>
                                      <p:to>
                                        <p:strVal val="visible"/>
                                      </p:to>
                                    </p:set>
                                    <p:animEffect transition="in" filter="checkerboard(across)">
                                      <p:cBhvr>
                                        <p:cTn id="26" dur="500"/>
                                        <p:tgtEl>
                                          <p:spTgt spid="3159"/>
                                        </p:tgtEl>
                                      </p:cBhvr>
                                    </p:animEffect>
                                  </p:childTnLst>
                                </p:cTn>
                              </p:par>
                              <p:par>
                                <p:cTn id="27" presetID="5" presetClass="entr" presetSubtype="10" fill="hold" grpId="0" nodeType="withEffect">
                                  <p:stCondLst>
                                    <p:cond delay="0"/>
                                  </p:stCondLst>
                                  <p:childTnLst>
                                    <p:set>
                                      <p:cBhvr>
                                        <p:cTn id="28" dur="1" fill="hold">
                                          <p:stCondLst>
                                            <p:cond delay="0"/>
                                          </p:stCondLst>
                                        </p:cTn>
                                        <p:tgtEl>
                                          <p:spTgt spid="3164"/>
                                        </p:tgtEl>
                                        <p:attrNameLst>
                                          <p:attrName>style.visibility</p:attrName>
                                        </p:attrNameLst>
                                      </p:cBhvr>
                                      <p:to>
                                        <p:strVal val="visible"/>
                                      </p:to>
                                    </p:set>
                                    <p:animEffect transition="in" filter="checkerboard(across)">
                                      <p:cBhvr>
                                        <p:cTn id="29" dur="500"/>
                                        <p:tgtEl>
                                          <p:spTgt spid="3164"/>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3168"/>
                                        </p:tgtEl>
                                        <p:attrNameLst>
                                          <p:attrName>style.visibility</p:attrName>
                                        </p:attrNameLst>
                                      </p:cBhvr>
                                      <p:to>
                                        <p:strVal val="visible"/>
                                      </p:to>
                                    </p:set>
                                    <p:animEffect transition="in" filter="checkerboard(across)">
                                      <p:cBhvr>
                                        <p:cTn id="34" dur="500"/>
                                        <p:tgtEl>
                                          <p:spTgt spid="3168"/>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3174"/>
                                        </p:tgtEl>
                                        <p:attrNameLst>
                                          <p:attrName>style.visibility</p:attrName>
                                        </p:attrNameLst>
                                      </p:cBhvr>
                                      <p:to>
                                        <p:strVal val="visible"/>
                                      </p:to>
                                    </p:set>
                                    <p:animEffect transition="in" filter="checkerboard(across)">
                                      <p:cBhvr>
                                        <p:cTn id="39" dur="500"/>
                                        <p:tgtEl>
                                          <p:spTgt spid="3174"/>
                                        </p:tgtEl>
                                      </p:cBhvr>
                                    </p:animEffect>
                                  </p:childTnLst>
                                </p:cTn>
                              </p:par>
                              <p:par>
                                <p:cTn id="40" presetID="5" presetClass="entr" presetSubtype="10" fill="hold" grpId="1" nodeType="withEffect">
                                  <p:stCondLst>
                                    <p:cond delay="0"/>
                                  </p:stCondLst>
                                  <p:childTnLst>
                                    <p:set>
                                      <p:cBhvr>
                                        <p:cTn id="41" dur="1" fill="hold">
                                          <p:stCondLst>
                                            <p:cond delay="0"/>
                                          </p:stCondLst>
                                        </p:cTn>
                                        <p:tgtEl>
                                          <p:spTgt spid="3174"/>
                                        </p:tgtEl>
                                        <p:attrNameLst>
                                          <p:attrName>style.visibility</p:attrName>
                                        </p:attrNameLst>
                                      </p:cBhvr>
                                      <p:to>
                                        <p:strVal val="visible"/>
                                      </p:to>
                                    </p:set>
                                    <p:animEffect transition="in" filter="checkerboard(across)">
                                      <p:cBhvr>
                                        <p:cTn id="42" dur="500"/>
                                        <p:tgtEl>
                                          <p:spTgt spid="3174"/>
                                        </p:tgtEl>
                                      </p:cBhvr>
                                    </p:animEffect>
                                  </p:childTnLst>
                                </p:cTn>
                              </p:par>
                              <p:par>
                                <p:cTn id="43" presetID="5" presetClass="entr" presetSubtype="10" fill="hold" grpId="0" nodeType="withEffect">
                                  <p:stCondLst>
                                    <p:cond delay="0"/>
                                  </p:stCondLst>
                                  <p:childTnLst>
                                    <p:set>
                                      <p:cBhvr>
                                        <p:cTn id="44" dur="1" fill="hold">
                                          <p:stCondLst>
                                            <p:cond delay="0"/>
                                          </p:stCondLst>
                                        </p:cTn>
                                        <p:tgtEl>
                                          <p:spTgt spid="3170"/>
                                        </p:tgtEl>
                                        <p:attrNameLst>
                                          <p:attrName>style.visibility</p:attrName>
                                        </p:attrNameLst>
                                      </p:cBhvr>
                                      <p:to>
                                        <p:strVal val="visible"/>
                                      </p:to>
                                    </p:set>
                                    <p:animEffect transition="in" filter="checkerboard(across)">
                                      <p:cBhvr>
                                        <p:cTn id="45" dur="500"/>
                                        <p:tgtEl>
                                          <p:spTgt spid="3170"/>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5" presetClass="entr" presetSubtype="10" fill="hold" grpId="0" nodeType="clickEffect">
                                  <p:stCondLst>
                                    <p:cond delay="0"/>
                                  </p:stCondLst>
                                  <p:childTnLst>
                                    <p:set>
                                      <p:cBhvr>
                                        <p:cTn id="49" dur="1" fill="hold">
                                          <p:stCondLst>
                                            <p:cond delay="0"/>
                                          </p:stCondLst>
                                        </p:cTn>
                                        <p:tgtEl>
                                          <p:spTgt spid="3169"/>
                                        </p:tgtEl>
                                        <p:attrNameLst>
                                          <p:attrName>style.visibility</p:attrName>
                                        </p:attrNameLst>
                                      </p:cBhvr>
                                      <p:to>
                                        <p:strVal val="visible"/>
                                      </p:to>
                                    </p:set>
                                    <p:animEffect transition="in" filter="checkerboard(across)">
                                      <p:cBhvr>
                                        <p:cTn id="50" dur="500"/>
                                        <p:tgtEl>
                                          <p:spTgt spid="3169"/>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5" presetClass="entr" presetSubtype="10" fill="hold" grpId="0" nodeType="clickEffect">
                                  <p:stCondLst>
                                    <p:cond delay="0"/>
                                  </p:stCondLst>
                                  <p:childTnLst>
                                    <p:set>
                                      <p:cBhvr>
                                        <p:cTn id="54" dur="1" fill="hold">
                                          <p:stCondLst>
                                            <p:cond delay="0"/>
                                          </p:stCondLst>
                                        </p:cTn>
                                        <p:tgtEl>
                                          <p:spTgt spid="3172"/>
                                        </p:tgtEl>
                                        <p:attrNameLst>
                                          <p:attrName>style.visibility</p:attrName>
                                        </p:attrNameLst>
                                      </p:cBhvr>
                                      <p:to>
                                        <p:strVal val="visible"/>
                                      </p:to>
                                    </p:set>
                                    <p:animEffect transition="in" filter="checkerboard(across)">
                                      <p:cBhvr>
                                        <p:cTn id="55" dur="500"/>
                                        <p:tgtEl>
                                          <p:spTgt spid="3172"/>
                                        </p:tgtEl>
                                      </p:cBhvr>
                                    </p:animEffect>
                                  </p:childTnLst>
                                </p:cTn>
                              </p:par>
                              <p:par>
                                <p:cTn id="56" presetID="5" presetClass="entr" presetSubtype="10" fill="hold" grpId="1" nodeType="withEffect">
                                  <p:stCondLst>
                                    <p:cond delay="0"/>
                                  </p:stCondLst>
                                  <p:childTnLst>
                                    <p:set>
                                      <p:cBhvr>
                                        <p:cTn id="57" dur="1" fill="hold">
                                          <p:stCondLst>
                                            <p:cond delay="0"/>
                                          </p:stCondLst>
                                        </p:cTn>
                                        <p:tgtEl>
                                          <p:spTgt spid="3172"/>
                                        </p:tgtEl>
                                        <p:attrNameLst>
                                          <p:attrName>style.visibility</p:attrName>
                                        </p:attrNameLst>
                                      </p:cBhvr>
                                      <p:to>
                                        <p:strVal val="visible"/>
                                      </p:to>
                                    </p:set>
                                    <p:animEffect transition="in" filter="checkerboard(across)">
                                      <p:cBhvr>
                                        <p:cTn id="58" dur="500"/>
                                        <p:tgtEl>
                                          <p:spTgt spid="3172"/>
                                        </p:tgtEl>
                                      </p:cBhvr>
                                    </p:animEffect>
                                  </p:childTnLst>
                                </p:cTn>
                              </p:par>
                              <p:par>
                                <p:cTn id="59" presetID="5" presetClass="entr" presetSubtype="10" fill="hold" grpId="0" nodeType="withEffect">
                                  <p:stCondLst>
                                    <p:cond delay="0"/>
                                  </p:stCondLst>
                                  <p:childTnLst>
                                    <p:set>
                                      <p:cBhvr>
                                        <p:cTn id="60" dur="1" fill="hold">
                                          <p:stCondLst>
                                            <p:cond delay="0"/>
                                          </p:stCondLst>
                                        </p:cTn>
                                        <p:tgtEl>
                                          <p:spTgt spid="3173"/>
                                        </p:tgtEl>
                                        <p:attrNameLst>
                                          <p:attrName>style.visibility</p:attrName>
                                        </p:attrNameLst>
                                      </p:cBhvr>
                                      <p:to>
                                        <p:strVal val="visible"/>
                                      </p:to>
                                    </p:set>
                                    <p:animEffect transition="in" filter="checkerboard(across)">
                                      <p:cBhvr>
                                        <p:cTn id="61" dur="500"/>
                                        <p:tgtEl>
                                          <p:spTgt spid="3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1" grpId="0" animBg="1"/>
      <p:bldP spid="3153" grpId="0" animBg="1"/>
      <p:bldP spid="3157" grpId="0" animBg="1"/>
      <p:bldP spid="3159" grpId="0" animBg="1"/>
      <p:bldP spid="3162" grpId="0" animBg="1"/>
      <p:bldP spid="3164" grpId="0" animBg="1"/>
      <p:bldP spid="3166" grpId="0" animBg="1"/>
      <p:bldP spid="3168" grpId="0" animBg="1"/>
      <p:bldP spid="3169" grpId="0" animBg="1"/>
      <p:bldP spid="3170" grpId="0" animBg="1"/>
      <p:bldP spid="3172" grpId="0" animBg="1"/>
      <p:bldP spid="3172" grpId="1" animBg="1"/>
      <p:bldP spid="3173" grpId="0" animBg="1"/>
      <p:bldP spid="3174" grpId="0" animBg="1"/>
      <p:bldP spid="3174"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1025758"/>
            <a:ext cx="8964488" cy="5643602"/>
          </a:xfrm>
        </p:spPr>
        <p:txBody>
          <a:bodyPr>
            <a:noAutofit/>
          </a:bodyPr>
          <a:lstStyle/>
          <a:p>
            <a:pPr>
              <a:lnSpc>
                <a:spcPct val="150000"/>
              </a:lnSpc>
              <a:buFont typeface="Wingdings" pitchFamily="2" charset="2"/>
              <a:buChar char="Ø"/>
            </a:pPr>
            <a:r>
              <a:rPr lang="fr-FR" dirty="0" smtClean="0">
                <a:solidFill>
                  <a:schemeClr val="tx2"/>
                </a:solidFill>
                <a:latin typeface="Arial" pitchFamily="34" charset="0"/>
                <a:cs typeface="Arial" pitchFamily="34" charset="0"/>
              </a:rPr>
              <a:t>Elle évolue </a:t>
            </a:r>
            <a:r>
              <a:rPr lang="fr-FR" dirty="0" smtClean="0">
                <a:latin typeface="Arial" pitchFamily="34" charset="0"/>
                <a:cs typeface="Arial" pitchFamily="34" charset="0"/>
              </a:rPr>
              <a:t>en trois phases :</a:t>
            </a:r>
          </a:p>
          <a:p>
            <a:pPr>
              <a:lnSpc>
                <a:spcPct val="150000"/>
              </a:lnSpc>
              <a:buNone/>
            </a:pPr>
            <a:r>
              <a:rPr lang="fr-FR" dirty="0" smtClean="0">
                <a:solidFill>
                  <a:srgbClr val="FF0066"/>
                </a:solidFill>
                <a:latin typeface="Arial" pitchFamily="34" charset="0"/>
                <a:cs typeface="Arial" pitchFamily="34" charset="0"/>
              </a:rPr>
              <a:t>•</a:t>
            </a:r>
            <a:r>
              <a:rPr lang="fr-FR" dirty="0" smtClean="0">
                <a:latin typeface="Arial" pitchFamily="34" charset="0"/>
                <a:cs typeface="Arial" pitchFamily="34" charset="0"/>
              </a:rPr>
              <a:t> </a:t>
            </a:r>
            <a:r>
              <a:rPr lang="fr-FR" b="1" dirty="0" smtClean="0">
                <a:solidFill>
                  <a:srgbClr val="FF0066"/>
                </a:solidFill>
                <a:latin typeface="Arial" pitchFamily="34" charset="0"/>
                <a:cs typeface="Arial" pitchFamily="34" charset="0"/>
              </a:rPr>
              <a:t>Phase pré-ictérique (4 à 7 jours) : </a:t>
            </a:r>
            <a:endParaRPr lang="fr-FR" b="1" dirty="0" smtClean="0">
              <a:latin typeface="Arial" pitchFamily="34" charset="0"/>
              <a:cs typeface="Arial" pitchFamily="34" charset="0"/>
            </a:endParaRPr>
          </a:p>
          <a:p>
            <a:pPr>
              <a:lnSpc>
                <a:spcPct val="150000"/>
              </a:lnSpc>
              <a:buNone/>
            </a:pPr>
            <a:r>
              <a:rPr lang="fr-FR" dirty="0" smtClean="0">
                <a:latin typeface="Arial" pitchFamily="34" charset="0"/>
                <a:cs typeface="Arial" pitchFamily="34" charset="0"/>
              </a:rPr>
              <a:t> - Signes non spécifiques : </a:t>
            </a:r>
            <a:r>
              <a:rPr lang="fr-FR" b="1" dirty="0" smtClean="0">
                <a:latin typeface="Arial" pitchFamily="34" charset="0"/>
                <a:cs typeface="Arial" pitchFamily="34" charset="0"/>
              </a:rPr>
              <a:t>syndrome pseudo grippal (asthénie,</a:t>
            </a:r>
            <a:r>
              <a:rPr lang="fr-FR" dirty="0" smtClean="0">
                <a:latin typeface="Arial" pitchFamily="34" charset="0"/>
                <a:cs typeface="Arial" pitchFamily="34" charset="0"/>
              </a:rPr>
              <a:t> fièvre, arthralgies)</a:t>
            </a:r>
          </a:p>
          <a:p>
            <a:pPr>
              <a:lnSpc>
                <a:spcPct val="150000"/>
              </a:lnSpc>
              <a:buNone/>
            </a:pPr>
            <a:r>
              <a:rPr lang="fr-FR" dirty="0" smtClean="0">
                <a:latin typeface="Arial" pitchFamily="34" charset="0"/>
                <a:cs typeface="Arial" pitchFamily="34" charset="0"/>
              </a:rPr>
              <a:t>   troubles digestifs, rash, </a:t>
            </a:r>
          </a:p>
          <a:p>
            <a:pPr>
              <a:lnSpc>
                <a:spcPct val="150000"/>
              </a:lnSpc>
              <a:buNone/>
            </a:pPr>
            <a:r>
              <a:rPr lang="fr-FR" dirty="0" smtClean="0">
                <a:latin typeface="Arial" pitchFamily="34" charset="0"/>
                <a:cs typeface="Arial" pitchFamily="34" charset="0"/>
              </a:rPr>
              <a:t> - Biologie </a:t>
            </a:r>
            <a:r>
              <a:rPr lang="fr-FR" sz="2800" i="1" dirty="0" smtClean="0">
                <a:latin typeface="Arial" pitchFamily="34" charset="0"/>
                <a:cs typeface="Arial" pitchFamily="34" charset="0"/>
              </a:rPr>
              <a:t>(exceptionnellement réalisé) </a:t>
            </a:r>
            <a:r>
              <a:rPr lang="fr-FR" dirty="0" smtClean="0">
                <a:latin typeface="Arial" pitchFamily="34" charset="0"/>
                <a:cs typeface="Arial" pitchFamily="34" charset="0"/>
              </a:rPr>
              <a:t>: transaminases </a:t>
            </a:r>
            <a:r>
              <a:rPr lang="fr-FR" sz="2800" dirty="0" smtClean="0">
                <a:latin typeface="Arial" pitchFamily="34" charset="0"/>
                <a:cs typeface="Arial" pitchFamily="34" charset="0"/>
              </a:rPr>
              <a:t>(SGOT/SGPT )</a:t>
            </a:r>
            <a:r>
              <a:rPr lang="fr-FR" dirty="0" smtClean="0">
                <a:latin typeface="Arial" pitchFamily="34" charset="0"/>
                <a:cs typeface="Arial" pitchFamily="34" charset="0"/>
              </a:rPr>
              <a:t> élevées</a:t>
            </a:r>
          </a:p>
          <a:p>
            <a:pPr>
              <a:lnSpc>
                <a:spcPct val="150000"/>
              </a:lnSpc>
              <a:buNone/>
            </a:pPr>
            <a:endParaRPr lang="fr-FR" dirty="0" smtClean="0">
              <a:latin typeface="Arial" pitchFamily="34" charset="0"/>
              <a:cs typeface="Arial" pitchFamily="34" charset="0"/>
            </a:endParaRPr>
          </a:p>
        </p:txBody>
      </p:sp>
      <p:pic>
        <p:nvPicPr>
          <p:cNvPr id="33797" name="Picture 5" descr="C:\Documents and Settings\Microsoft\Bureau\Formation ONAS hépatites virales\arthralgies.jpeg"/>
          <p:cNvPicPr>
            <a:picLocks noChangeAspect="1" noChangeArrowheads="1"/>
          </p:cNvPicPr>
          <p:nvPr/>
        </p:nvPicPr>
        <p:blipFill>
          <a:blip r:embed="rId3" cstate="print"/>
          <a:srcRect/>
          <a:stretch>
            <a:fillRect/>
          </a:stretch>
        </p:blipFill>
        <p:spPr bwMode="auto">
          <a:xfrm>
            <a:off x="7535728" y="3586126"/>
            <a:ext cx="1428760" cy="164307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Titre 1"/>
          <p:cNvSpPr txBox="1">
            <a:spLocks/>
          </p:cNvSpPr>
          <p:nvPr/>
        </p:nvSpPr>
        <p:spPr>
          <a:xfrm>
            <a:off x="146264" y="71414"/>
            <a:ext cx="4641760" cy="78581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Hépatites aigues </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9" name="Rectangle 52"/>
          <p:cNvSpPr>
            <a:spLocks noGrp="1" noRot="1" noChangeArrowheads="1"/>
          </p:cNvSpPr>
          <p:nvPr>
            <p:ph type="title"/>
            <p:custDataLst>
              <p:tags r:id="rId1"/>
            </p:custDataLst>
          </p:nvPr>
        </p:nvSpPr>
        <p:spPr>
          <a:xfrm>
            <a:off x="4932040" y="45788"/>
            <a:ext cx="4032448" cy="862932"/>
          </a:xfr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algn="l" eaLnBrk="1" hangingPunct="1">
              <a:defRPr/>
            </a:pPr>
            <a:r>
              <a:rPr lang="fr-FR" sz="3200" dirty="0" smtClean="0">
                <a:solidFill>
                  <a:srgbClr val="FFCC00"/>
                </a:solidFill>
              </a:rPr>
              <a:t> </a:t>
            </a:r>
            <a:r>
              <a:rPr lang="fr-FR" sz="4000" dirty="0" smtClean="0">
                <a:solidFill>
                  <a:srgbClr val="002060"/>
                </a:solidFill>
                <a:latin typeface="Arial" pitchFamily="34" charset="0"/>
                <a:cs typeface="Arial" pitchFamily="34" charset="0"/>
              </a:rPr>
              <a:t>Diagnostic positif</a:t>
            </a:r>
            <a:endParaRPr lang="fr-FR" sz="4000" dirty="0">
              <a:solidFill>
                <a:srgbClr val="002060"/>
              </a:solidFill>
              <a:latin typeface="Arial" pitchFamily="34" charset="0"/>
              <a:cs typeface="Arial" pitchFamily="34" charset="0"/>
            </a:endParaRPr>
          </a:p>
        </p:txBody>
      </p:sp>
      <p:pic>
        <p:nvPicPr>
          <p:cNvPr id="1027" name="Picture 3" descr="C:\Users\FC\Desktop\_fievre.jpg"/>
          <p:cNvPicPr>
            <a:picLocks noChangeAspect="1" noChangeArrowheads="1"/>
          </p:cNvPicPr>
          <p:nvPr/>
        </p:nvPicPr>
        <p:blipFill>
          <a:blip r:embed="rId4" cstate="print"/>
          <a:srcRect/>
          <a:stretch>
            <a:fillRect/>
          </a:stretch>
        </p:blipFill>
        <p:spPr bwMode="auto">
          <a:xfrm>
            <a:off x="7236296" y="1052736"/>
            <a:ext cx="1656184" cy="18002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412776"/>
            <a:ext cx="8892480" cy="5232644"/>
          </a:xfrm>
        </p:spPr>
        <p:txBody>
          <a:bodyPr>
            <a:normAutofit/>
          </a:bodyPr>
          <a:lstStyle/>
          <a:p>
            <a:pPr>
              <a:lnSpc>
                <a:spcPct val="150000"/>
              </a:lnSpc>
            </a:pPr>
            <a:r>
              <a:rPr lang="fr-FR" b="1" dirty="0" smtClean="0">
                <a:solidFill>
                  <a:srgbClr val="FF0066"/>
                </a:solidFill>
                <a:latin typeface="Arial" pitchFamily="34" charset="0"/>
                <a:cs typeface="Arial" pitchFamily="34" charset="0"/>
              </a:rPr>
              <a:t>Phase ictérique (8 à 30 jours) : </a:t>
            </a:r>
          </a:p>
          <a:p>
            <a:pPr>
              <a:lnSpc>
                <a:spcPct val="150000"/>
              </a:lnSpc>
              <a:buNone/>
            </a:pPr>
            <a:r>
              <a:rPr lang="fr-FR" dirty="0" smtClean="0">
                <a:solidFill>
                  <a:srgbClr val="FF0066"/>
                </a:solidFill>
                <a:latin typeface="Arial" pitchFamily="34" charset="0"/>
                <a:cs typeface="Arial" pitchFamily="34" charset="0"/>
              </a:rPr>
              <a:t> </a:t>
            </a:r>
            <a:r>
              <a:rPr lang="fr-FR" dirty="0" smtClean="0">
                <a:latin typeface="Arial" pitchFamily="34" charset="0"/>
                <a:cs typeface="Arial" pitchFamily="34" charset="0"/>
              </a:rPr>
              <a:t>- Signes : asthénie, </a:t>
            </a:r>
            <a:r>
              <a:rPr lang="fr-FR" b="1" dirty="0" smtClean="0">
                <a:latin typeface="Arial" pitchFamily="34" charset="0"/>
                <a:cs typeface="Arial" pitchFamily="34" charset="0"/>
              </a:rPr>
              <a:t>ictère,</a:t>
            </a:r>
            <a:r>
              <a:rPr lang="fr-FR" dirty="0" smtClean="0">
                <a:latin typeface="Arial" pitchFamily="34" charset="0"/>
                <a:cs typeface="Arial" pitchFamily="34" charset="0"/>
              </a:rPr>
              <a:t> oligurie, </a:t>
            </a:r>
          </a:p>
          <a:p>
            <a:pPr>
              <a:lnSpc>
                <a:spcPct val="150000"/>
              </a:lnSpc>
              <a:buNone/>
            </a:pPr>
            <a:r>
              <a:rPr lang="fr-FR" dirty="0" smtClean="0">
                <a:latin typeface="Arial" pitchFamily="34" charset="0"/>
                <a:cs typeface="Arial" pitchFamily="34" charset="0"/>
              </a:rPr>
              <a:t>    parfois décoloration des selles</a:t>
            </a:r>
          </a:p>
          <a:p>
            <a:pPr>
              <a:lnSpc>
                <a:spcPct val="150000"/>
              </a:lnSpc>
              <a:buNone/>
            </a:pPr>
            <a:r>
              <a:rPr lang="fr-FR" dirty="0" smtClean="0">
                <a:latin typeface="Arial" pitchFamily="34" charset="0"/>
                <a:cs typeface="Arial" pitchFamily="34" charset="0"/>
              </a:rPr>
              <a:t> - Biologies : transaminases (SGOT/SGPT )  </a:t>
            </a:r>
          </a:p>
          <a:p>
            <a:pPr>
              <a:lnSpc>
                <a:spcPct val="150000"/>
              </a:lnSpc>
              <a:buNone/>
            </a:pPr>
            <a:r>
              <a:rPr lang="fr-FR" dirty="0" smtClean="0">
                <a:latin typeface="Arial" pitchFamily="34" charset="0"/>
                <a:cs typeface="Arial" pitchFamily="34" charset="0"/>
              </a:rPr>
              <a:t>   élevées : </a:t>
            </a:r>
            <a:r>
              <a:rPr lang="fr-FR" b="1" dirty="0" smtClean="0">
                <a:solidFill>
                  <a:schemeClr val="tx2">
                    <a:lumMod val="50000"/>
                  </a:schemeClr>
                </a:solidFill>
                <a:latin typeface="Arial" pitchFamily="34" charset="0"/>
                <a:cs typeface="Arial" pitchFamily="34" charset="0"/>
              </a:rPr>
              <a:t>CYTOLYSE</a:t>
            </a:r>
          </a:p>
          <a:p>
            <a:pPr>
              <a:lnSpc>
                <a:spcPct val="150000"/>
              </a:lnSpc>
              <a:buNone/>
            </a:pPr>
            <a:endParaRPr lang="fr-FR" dirty="0"/>
          </a:p>
        </p:txBody>
      </p:sp>
      <p:pic>
        <p:nvPicPr>
          <p:cNvPr id="34818" name="Picture 2" descr="C:\Documents and Settings\Microsoft\Bureau\Formation ONAS hépatites virales\ictère.jpeg"/>
          <p:cNvPicPr>
            <a:picLocks noChangeAspect="1" noChangeArrowheads="1"/>
          </p:cNvPicPr>
          <p:nvPr/>
        </p:nvPicPr>
        <p:blipFill>
          <a:blip r:embed="rId3" cstate="print"/>
          <a:srcRect/>
          <a:stretch>
            <a:fillRect/>
          </a:stretch>
        </p:blipFill>
        <p:spPr bwMode="auto">
          <a:xfrm>
            <a:off x="7107100" y="1052736"/>
            <a:ext cx="1857388" cy="185738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5" name="Titre 1"/>
          <p:cNvSpPr txBox="1">
            <a:spLocks/>
          </p:cNvSpPr>
          <p:nvPr/>
        </p:nvSpPr>
        <p:spPr>
          <a:xfrm>
            <a:off x="71406" y="71414"/>
            <a:ext cx="4716618" cy="78581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Hépatites aigues </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7" name="Rectangle 52"/>
          <p:cNvSpPr>
            <a:spLocks noGrp="1" noRot="1" noChangeArrowheads="1"/>
          </p:cNvSpPr>
          <p:nvPr>
            <p:ph type="title"/>
            <p:custDataLst>
              <p:tags r:id="rId1"/>
            </p:custDataLst>
          </p:nvPr>
        </p:nvSpPr>
        <p:spPr>
          <a:xfrm>
            <a:off x="4860032" y="116632"/>
            <a:ext cx="4211960" cy="720080"/>
          </a:xfr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algn="l" eaLnBrk="1" hangingPunct="1">
              <a:defRPr/>
            </a:pPr>
            <a:r>
              <a:rPr lang="fr-FR" sz="3200" dirty="0" smtClean="0">
                <a:solidFill>
                  <a:srgbClr val="FFCC00"/>
                </a:solidFill>
              </a:rPr>
              <a:t> </a:t>
            </a:r>
            <a:r>
              <a:rPr lang="fr-FR" sz="4000" dirty="0" smtClean="0">
                <a:solidFill>
                  <a:srgbClr val="002060"/>
                </a:solidFill>
                <a:latin typeface="Arial" pitchFamily="34" charset="0"/>
                <a:cs typeface="Arial" pitchFamily="34" charset="0"/>
              </a:rPr>
              <a:t>Diagnostic positif</a:t>
            </a:r>
            <a:endParaRPr lang="fr-FR" sz="4000"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3" cstate="print"/>
          <a:srcRect/>
          <a:stretch>
            <a:fillRect/>
          </a:stretch>
        </p:blipFill>
        <p:spPr bwMode="auto">
          <a:xfrm>
            <a:off x="251520" y="2348880"/>
            <a:ext cx="8568952" cy="2160240"/>
          </a:xfrm>
          <a:prstGeom prst="rect">
            <a:avLst/>
          </a:prstGeom>
          <a:noFill/>
          <a:ln w="9525">
            <a:noFill/>
            <a:miter lim="800000"/>
            <a:headEnd/>
            <a:tailEnd/>
          </a:ln>
        </p:spPr>
      </p:pic>
      <p:sp>
        <p:nvSpPr>
          <p:cNvPr id="5" name="ZoneTexte 4"/>
          <p:cNvSpPr txBox="1"/>
          <p:nvPr/>
        </p:nvSpPr>
        <p:spPr>
          <a:xfrm>
            <a:off x="2555776" y="1916832"/>
            <a:ext cx="1944216" cy="523220"/>
          </a:xfrm>
          <a:prstGeom prst="rect">
            <a:avLst/>
          </a:prstGeom>
          <a:noFill/>
        </p:spPr>
        <p:txBody>
          <a:bodyPr wrap="square" rtlCol="0">
            <a:spAutoFit/>
          </a:bodyPr>
          <a:lstStyle/>
          <a:p>
            <a:r>
              <a:rPr lang="fr-FR" sz="2800" dirty="0" smtClean="0"/>
              <a:t>    </a:t>
            </a:r>
            <a:r>
              <a:rPr lang="fr-FR" sz="2400" dirty="0" smtClean="0">
                <a:latin typeface="Arial" pitchFamily="34" charset="0"/>
                <a:cs typeface="Arial" pitchFamily="34" charset="0"/>
              </a:rPr>
              <a:t>1000</a:t>
            </a:r>
            <a:r>
              <a:rPr lang="fr-FR" sz="2800" dirty="0" smtClean="0">
                <a:latin typeface="Arial" pitchFamily="34" charset="0"/>
                <a:cs typeface="Arial" pitchFamily="34" charset="0"/>
              </a:rPr>
              <a:t> </a:t>
            </a:r>
            <a:r>
              <a:rPr lang="fr-FR" sz="2400" dirty="0" smtClean="0">
                <a:latin typeface="Arial" pitchFamily="34" charset="0"/>
                <a:cs typeface="Arial" pitchFamily="34" charset="0"/>
              </a:rPr>
              <a:t>UI /l</a:t>
            </a:r>
            <a:endParaRPr lang="fr-FR" sz="2400" dirty="0">
              <a:latin typeface="Arial" pitchFamily="34" charset="0"/>
              <a:cs typeface="Arial" pitchFamily="34" charset="0"/>
            </a:endParaRPr>
          </a:p>
        </p:txBody>
      </p:sp>
      <p:sp>
        <p:nvSpPr>
          <p:cNvPr id="6" name="ZoneTexte 5"/>
          <p:cNvSpPr txBox="1"/>
          <p:nvPr/>
        </p:nvSpPr>
        <p:spPr>
          <a:xfrm>
            <a:off x="4572000" y="1916832"/>
            <a:ext cx="1728192" cy="461665"/>
          </a:xfrm>
          <a:prstGeom prst="rect">
            <a:avLst/>
          </a:prstGeom>
          <a:noFill/>
        </p:spPr>
        <p:txBody>
          <a:bodyPr wrap="square" rtlCol="0">
            <a:spAutoFit/>
          </a:bodyPr>
          <a:lstStyle/>
          <a:p>
            <a:r>
              <a:rPr lang="fr-FR" sz="2400" dirty="0" smtClean="0">
                <a:latin typeface="Arial" pitchFamily="34" charset="0"/>
                <a:cs typeface="Arial" pitchFamily="34" charset="0"/>
              </a:rPr>
              <a:t>2000</a:t>
            </a:r>
            <a:r>
              <a:rPr lang="fr-FR" sz="2400" dirty="0" smtClean="0"/>
              <a:t> UI /l</a:t>
            </a:r>
            <a:endParaRPr lang="fr-FR" sz="2400" dirty="0"/>
          </a:p>
        </p:txBody>
      </p:sp>
      <p:sp>
        <p:nvSpPr>
          <p:cNvPr id="7" name="ZoneTexte 6"/>
          <p:cNvSpPr txBox="1"/>
          <p:nvPr/>
        </p:nvSpPr>
        <p:spPr>
          <a:xfrm>
            <a:off x="6156176" y="1916832"/>
            <a:ext cx="1584176" cy="461665"/>
          </a:xfrm>
          <a:prstGeom prst="rect">
            <a:avLst/>
          </a:prstGeom>
          <a:noFill/>
        </p:spPr>
        <p:txBody>
          <a:bodyPr wrap="square" rtlCol="0">
            <a:spAutoFit/>
          </a:bodyPr>
          <a:lstStyle/>
          <a:p>
            <a:r>
              <a:rPr lang="fr-FR" sz="2400" dirty="0" smtClean="0">
                <a:latin typeface="Arial" pitchFamily="34" charset="0"/>
                <a:cs typeface="Arial" pitchFamily="34" charset="0"/>
              </a:rPr>
              <a:t>3000</a:t>
            </a:r>
            <a:r>
              <a:rPr lang="fr-FR" dirty="0" smtClean="0"/>
              <a:t> </a:t>
            </a:r>
            <a:r>
              <a:rPr lang="fr-FR" sz="2400" dirty="0" smtClean="0">
                <a:latin typeface="Arial" pitchFamily="34" charset="0"/>
                <a:cs typeface="Arial" pitchFamily="34" charset="0"/>
              </a:rPr>
              <a:t>UI /l</a:t>
            </a:r>
            <a:endParaRPr lang="fr-FR" sz="2400" dirty="0">
              <a:latin typeface="Arial" pitchFamily="34" charset="0"/>
              <a:cs typeface="Arial" pitchFamily="34" charset="0"/>
            </a:endParaRPr>
          </a:p>
        </p:txBody>
      </p:sp>
      <p:sp>
        <p:nvSpPr>
          <p:cNvPr id="8" name="ZoneTexte 7"/>
          <p:cNvSpPr txBox="1"/>
          <p:nvPr/>
        </p:nvSpPr>
        <p:spPr>
          <a:xfrm>
            <a:off x="7668344" y="1916832"/>
            <a:ext cx="1656184" cy="461665"/>
          </a:xfrm>
          <a:prstGeom prst="rect">
            <a:avLst/>
          </a:prstGeom>
          <a:noFill/>
        </p:spPr>
        <p:txBody>
          <a:bodyPr wrap="square" rtlCol="0">
            <a:spAutoFit/>
          </a:bodyPr>
          <a:lstStyle/>
          <a:p>
            <a:r>
              <a:rPr lang="fr-FR" sz="2400" dirty="0" smtClean="0">
                <a:latin typeface="Arial" pitchFamily="34" charset="0"/>
                <a:cs typeface="Arial" pitchFamily="34" charset="0"/>
              </a:rPr>
              <a:t>4000 UI /l</a:t>
            </a:r>
            <a:endParaRPr lang="fr-FR" sz="2400" dirty="0">
              <a:latin typeface="Arial" pitchFamily="34" charset="0"/>
              <a:cs typeface="Arial" pitchFamily="34" charset="0"/>
            </a:endParaRPr>
          </a:p>
        </p:txBody>
      </p:sp>
      <p:sp>
        <p:nvSpPr>
          <p:cNvPr id="9" name="Titre 1"/>
          <p:cNvSpPr txBox="1">
            <a:spLocks noGrp="1"/>
          </p:cNvSpPr>
          <p:nvPr>
            <p:ph type="title"/>
          </p:nvPr>
        </p:nvSpPr>
        <p:spPr>
          <a:xfrm>
            <a:off x="251520" y="116632"/>
            <a:ext cx="4248472" cy="79208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Hépatites aigues </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10" name="Rectangle 52"/>
          <p:cNvSpPr txBox="1">
            <a:spLocks noRot="1" noChangeArrowheads="1"/>
          </p:cNvSpPr>
          <p:nvPr>
            <p:custDataLst>
              <p:tags r:id="rId1"/>
            </p:custDataLst>
          </p:nvPr>
        </p:nvSpPr>
        <p:spPr>
          <a:xfrm>
            <a:off x="4788024" y="116632"/>
            <a:ext cx="4176464" cy="720080"/>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3200" b="0" i="0" u="none" strike="noStrike" kern="1200" cap="none" spc="0" normalizeH="0" baseline="0" noProof="0" dirty="0" smtClean="0">
                <a:ln>
                  <a:noFill/>
                </a:ln>
                <a:solidFill>
                  <a:srgbClr val="FFCC00"/>
                </a:solidFill>
                <a:effectLst/>
                <a:uLnTx/>
                <a:uFillTx/>
                <a:latin typeface="+mj-lt"/>
                <a:ea typeface="+mj-ea"/>
                <a:cs typeface="+mj-cs"/>
              </a:rPr>
              <a:t> </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Diagnostic positif</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11" name="ZoneTexte 10"/>
          <p:cNvSpPr txBox="1"/>
          <p:nvPr/>
        </p:nvSpPr>
        <p:spPr>
          <a:xfrm>
            <a:off x="2843808" y="1052736"/>
            <a:ext cx="3024336" cy="646331"/>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fr-FR" sz="3200" dirty="0" smtClean="0">
                <a:latin typeface="Arial" pitchFamily="34" charset="0"/>
                <a:cs typeface="Arial" pitchFamily="34" charset="0"/>
              </a:rPr>
              <a:t>     </a:t>
            </a:r>
            <a:r>
              <a:rPr lang="fr-FR" sz="3600" b="1" dirty="0" smtClean="0">
                <a:solidFill>
                  <a:srgbClr val="B9178B"/>
                </a:solidFill>
                <a:latin typeface="Arial" pitchFamily="34" charset="0"/>
                <a:cs typeface="Arial" pitchFamily="34" charset="0"/>
              </a:rPr>
              <a:t>Biologie</a:t>
            </a:r>
          </a:p>
        </p:txBody>
      </p:sp>
      <p:sp>
        <p:nvSpPr>
          <p:cNvPr id="12" name="Rectangle 11"/>
          <p:cNvSpPr/>
          <p:nvPr/>
        </p:nvSpPr>
        <p:spPr>
          <a:xfrm>
            <a:off x="179512" y="2636912"/>
            <a:ext cx="1872208" cy="2160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611560" y="2852936"/>
            <a:ext cx="1224136" cy="523220"/>
          </a:xfrm>
          <a:prstGeom prst="rect">
            <a:avLst/>
          </a:prstGeom>
          <a:solidFill>
            <a:schemeClr val="accent4">
              <a:lumMod val="20000"/>
              <a:lumOff val="80000"/>
            </a:schemeClr>
          </a:solidFill>
        </p:spPr>
        <p:txBody>
          <a:bodyPr wrap="square" rtlCol="0">
            <a:spAutoFit/>
          </a:bodyPr>
          <a:lstStyle/>
          <a:p>
            <a:r>
              <a:rPr lang="fr-FR" sz="2800" dirty="0" smtClean="0">
                <a:latin typeface="Arial" pitchFamily="34" charset="0"/>
                <a:cs typeface="Arial" pitchFamily="34" charset="0"/>
              </a:rPr>
              <a:t>SGOT</a:t>
            </a:r>
            <a:endParaRPr lang="fr-FR" sz="2800" dirty="0">
              <a:latin typeface="Arial" pitchFamily="34" charset="0"/>
              <a:cs typeface="Arial" pitchFamily="34" charset="0"/>
            </a:endParaRPr>
          </a:p>
        </p:txBody>
      </p:sp>
      <p:sp>
        <p:nvSpPr>
          <p:cNvPr id="14" name="ZoneTexte 13"/>
          <p:cNvSpPr txBox="1"/>
          <p:nvPr/>
        </p:nvSpPr>
        <p:spPr>
          <a:xfrm>
            <a:off x="611560" y="3501008"/>
            <a:ext cx="1224136" cy="523220"/>
          </a:xfrm>
          <a:prstGeom prst="rect">
            <a:avLst/>
          </a:prstGeom>
          <a:solidFill>
            <a:schemeClr val="accent4">
              <a:lumMod val="40000"/>
              <a:lumOff val="60000"/>
            </a:schemeClr>
          </a:solidFill>
        </p:spPr>
        <p:txBody>
          <a:bodyPr wrap="square" rtlCol="0">
            <a:spAutoFit/>
          </a:bodyPr>
          <a:lstStyle/>
          <a:p>
            <a:r>
              <a:rPr lang="fr-FR" sz="2800" dirty="0" smtClean="0">
                <a:latin typeface="Arial" pitchFamily="34" charset="0"/>
                <a:cs typeface="Arial" pitchFamily="34" charset="0"/>
              </a:rPr>
              <a:t>SGPT</a:t>
            </a:r>
            <a:endParaRPr lang="fr-FR" sz="2800" dirty="0">
              <a:latin typeface="Arial" pitchFamily="34" charset="0"/>
              <a:cs typeface="Arial" pitchFamily="34" charset="0"/>
            </a:endParaRPr>
          </a:p>
        </p:txBody>
      </p:sp>
      <p:sp>
        <p:nvSpPr>
          <p:cNvPr id="15" name="ZoneTexte 14"/>
          <p:cNvSpPr txBox="1"/>
          <p:nvPr/>
        </p:nvSpPr>
        <p:spPr>
          <a:xfrm>
            <a:off x="179512" y="4217670"/>
            <a:ext cx="9649072" cy="1569660"/>
          </a:xfrm>
          <a:prstGeom prst="rect">
            <a:avLst/>
          </a:prstGeom>
          <a:noFill/>
        </p:spPr>
        <p:txBody>
          <a:bodyPr wrap="square" rtlCol="0">
            <a:spAutoFit/>
          </a:bodyPr>
          <a:lstStyle/>
          <a:p>
            <a:pPr>
              <a:lnSpc>
                <a:spcPct val="150000"/>
              </a:lnSpc>
            </a:pPr>
            <a:r>
              <a:rPr lang="pt-BR" sz="3200" dirty="0" smtClean="0"/>
              <a:t>-</a:t>
            </a:r>
            <a:r>
              <a:rPr lang="pt-BR" sz="3200" dirty="0" smtClean="0">
                <a:latin typeface="Arial" pitchFamily="34" charset="0"/>
                <a:cs typeface="Arial" pitchFamily="34" charset="0"/>
              </a:rPr>
              <a:t>VHB : transaminases 5 à 20 N</a:t>
            </a:r>
          </a:p>
          <a:p>
            <a:pPr>
              <a:lnSpc>
                <a:spcPct val="150000"/>
              </a:lnSpc>
            </a:pPr>
            <a:r>
              <a:rPr lang="pt-BR" sz="3200" dirty="0" smtClean="0">
                <a:latin typeface="Arial" pitchFamily="34" charset="0"/>
                <a:cs typeface="Arial" pitchFamily="34" charset="0"/>
              </a:rPr>
              <a:t>-VHC : transaminases &lt; 10 N</a:t>
            </a:r>
          </a:p>
        </p:txBody>
      </p:sp>
      <p:sp>
        <p:nvSpPr>
          <p:cNvPr id="17" name="Rectangle 16"/>
          <p:cNvSpPr/>
          <p:nvPr/>
        </p:nvSpPr>
        <p:spPr>
          <a:xfrm>
            <a:off x="1979712" y="4077072"/>
            <a:ext cx="684076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p:cNvSpPr txBox="1"/>
          <p:nvPr/>
        </p:nvSpPr>
        <p:spPr>
          <a:xfrm>
            <a:off x="971600" y="2132856"/>
            <a:ext cx="7200800" cy="2862322"/>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endParaRPr lang="fr-FR" sz="6000" dirty="0" smtClean="0">
              <a:latin typeface="Arial" pitchFamily="34" charset="0"/>
              <a:cs typeface="Arial" pitchFamily="34" charset="0"/>
            </a:endParaRPr>
          </a:p>
          <a:p>
            <a:r>
              <a:rPr lang="fr-FR" sz="6000" dirty="0" smtClean="0">
                <a:latin typeface="Arial" pitchFamily="34" charset="0"/>
                <a:cs typeface="Arial" pitchFamily="34" charset="0"/>
              </a:rPr>
              <a:t>     Hépatite aigue</a:t>
            </a:r>
          </a:p>
          <a:p>
            <a:endParaRPr lang="fr-FR" sz="6000" dirty="0">
              <a:latin typeface="Arial" pitchFamily="34" charset="0"/>
              <a:cs typeface="Arial" pitchFamily="34" charset="0"/>
            </a:endParaRPr>
          </a:p>
        </p:txBody>
      </p:sp>
      <p:sp>
        <p:nvSpPr>
          <p:cNvPr id="18" name="ZoneTexte 17"/>
          <p:cNvSpPr txBox="1"/>
          <p:nvPr/>
        </p:nvSpPr>
        <p:spPr>
          <a:xfrm>
            <a:off x="179512" y="2708920"/>
            <a:ext cx="8712968" cy="1754326"/>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lnSpc>
                <a:spcPct val="150000"/>
              </a:lnSpc>
            </a:pPr>
            <a:r>
              <a:rPr lang="fr-FR" sz="3600" b="1" dirty="0" smtClean="0">
                <a:solidFill>
                  <a:srgbClr val="FF0000"/>
                </a:solidFill>
                <a:latin typeface="Arial" pitchFamily="34" charset="0"/>
                <a:cs typeface="Arial" pitchFamily="34" charset="0"/>
              </a:rPr>
              <a:t>Taux des transaminases: pas de valeur pronostique!!! </a:t>
            </a:r>
            <a:endParaRPr lang="fr-FR" sz="3600" b="1"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1"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974871"/>
            <a:ext cx="8363272" cy="4525963"/>
          </a:xfrm>
        </p:spPr>
        <p:txBody>
          <a:bodyPr/>
          <a:lstStyle/>
          <a:p>
            <a:pPr>
              <a:lnSpc>
                <a:spcPct val="150000"/>
              </a:lnSpc>
              <a:buNone/>
            </a:pPr>
            <a:r>
              <a:rPr lang="fr-FR" dirty="0" smtClean="0">
                <a:latin typeface="Arial" pitchFamily="34" charset="0"/>
                <a:cs typeface="Arial" pitchFamily="34" charset="0"/>
              </a:rPr>
              <a:t>- Bilirubine totale et directe élevées</a:t>
            </a:r>
          </a:p>
          <a:p>
            <a:pPr>
              <a:lnSpc>
                <a:spcPct val="150000"/>
              </a:lnSpc>
              <a:buNone/>
            </a:pPr>
            <a:r>
              <a:rPr lang="fr-FR" dirty="0" smtClean="0">
                <a:latin typeface="Arial" pitchFamily="34" charset="0"/>
                <a:cs typeface="Arial" pitchFamily="34" charset="0"/>
              </a:rPr>
              <a:t>- Dosage du TP, facteur V , INR  </a:t>
            </a:r>
          </a:p>
          <a:p>
            <a:pPr>
              <a:lnSpc>
                <a:spcPct val="150000"/>
              </a:lnSpc>
              <a:buNone/>
            </a:pPr>
            <a:endParaRPr lang="fr-FR" dirty="0" smtClean="0">
              <a:latin typeface="Arial" pitchFamily="34" charset="0"/>
              <a:cs typeface="Arial" pitchFamily="34" charset="0"/>
            </a:endParaRPr>
          </a:p>
          <a:p>
            <a:pPr>
              <a:lnSpc>
                <a:spcPct val="150000"/>
              </a:lnSpc>
              <a:buNone/>
            </a:pPr>
            <a:r>
              <a:rPr lang="fr-FR" dirty="0" smtClean="0">
                <a:latin typeface="Arial" pitchFamily="34" charset="0"/>
                <a:cs typeface="Arial" pitchFamily="34" charset="0"/>
              </a:rPr>
              <a:t>                </a:t>
            </a:r>
            <a:r>
              <a:rPr lang="fr-FR" sz="3600" dirty="0" smtClean="0">
                <a:latin typeface="Arial" pitchFamily="34" charset="0"/>
                <a:cs typeface="Arial" pitchFamily="34" charset="0"/>
              </a:rPr>
              <a:t>Marqueurs viraux </a:t>
            </a:r>
          </a:p>
          <a:p>
            <a:endParaRPr lang="fr-FR" dirty="0"/>
          </a:p>
        </p:txBody>
      </p:sp>
      <p:sp>
        <p:nvSpPr>
          <p:cNvPr id="4" name="Titre 1"/>
          <p:cNvSpPr txBox="1">
            <a:spLocks/>
          </p:cNvSpPr>
          <p:nvPr/>
        </p:nvSpPr>
        <p:spPr>
          <a:xfrm>
            <a:off x="251520" y="116632"/>
            <a:ext cx="4248472" cy="74060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Hépatites aigues </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Rectangle 52"/>
          <p:cNvSpPr txBox="1">
            <a:spLocks noRot="1" noChangeArrowheads="1"/>
          </p:cNvSpPr>
          <p:nvPr>
            <p:custDataLst>
              <p:tags r:id="rId1"/>
            </p:custDataLst>
          </p:nvPr>
        </p:nvSpPr>
        <p:spPr>
          <a:xfrm>
            <a:off x="4788024" y="137152"/>
            <a:ext cx="4104456" cy="720080"/>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fontScale="925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3200" b="0" i="0" u="none" strike="noStrike" kern="1200" cap="none" spc="0" normalizeH="0" baseline="0" noProof="0" dirty="0" smtClean="0">
                <a:ln>
                  <a:noFill/>
                </a:ln>
                <a:solidFill>
                  <a:srgbClr val="FFCC00"/>
                </a:solidFill>
                <a:effectLst/>
                <a:uLnTx/>
                <a:uFillTx/>
                <a:latin typeface="+mj-lt"/>
                <a:ea typeface="+mj-ea"/>
                <a:cs typeface="+mj-cs"/>
              </a:rPr>
              <a:t> </a:t>
            </a:r>
            <a:r>
              <a:rPr kumimoji="0" lang="fr-FR" sz="4000" b="0" i="0" u="none" strike="noStrike" kern="1200" cap="none" spc="0" normalizeH="0" baseline="0" noProof="0" dirty="0" smtClean="0">
                <a:ln>
                  <a:noFill/>
                </a:ln>
                <a:solidFill>
                  <a:srgbClr val="002060"/>
                </a:solidFill>
                <a:effectLst/>
                <a:uLnTx/>
                <a:uFillTx/>
                <a:latin typeface="Arial" pitchFamily="34" charset="0"/>
                <a:ea typeface="+mj-ea"/>
                <a:cs typeface="Arial" pitchFamily="34" charset="0"/>
              </a:rPr>
              <a:t>Diagnostic positif</a:t>
            </a:r>
            <a:endParaRPr kumimoji="0" lang="fr-FR" sz="4000" b="0" i="0" u="none" strike="noStrike" kern="1200" cap="none" spc="0" normalizeH="0" baseline="0" noProof="0" dirty="0">
              <a:ln>
                <a:noFill/>
              </a:ln>
              <a:solidFill>
                <a:srgbClr val="002060"/>
              </a:solidFill>
              <a:effectLst/>
              <a:uLnTx/>
              <a:uFillTx/>
              <a:latin typeface="Arial" pitchFamily="34" charset="0"/>
              <a:ea typeface="+mj-ea"/>
              <a:cs typeface="Arial" pitchFamily="34" charset="0"/>
            </a:endParaRPr>
          </a:p>
        </p:txBody>
      </p:sp>
      <p:sp>
        <p:nvSpPr>
          <p:cNvPr id="6" name="ZoneTexte 5"/>
          <p:cNvSpPr txBox="1"/>
          <p:nvPr/>
        </p:nvSpPr>
        <p:spPr>
          <a:xfrm>
            <a:off x="3059832" y="1052736"/>
            <a:ext cx="2808312" cy="646331"/>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fr-FR" sz="3200" dirty="0" smtClean="0">
                <a:latin typeface="Arial" pitchFamily="34" charset="0"/>
                <a:cs typeface="Arial" pitchFamily="34" charset="0"/>
              </a:rPr>
              <a:t>    </a:t>
            </a:r>
            <a:r>
              <a:rPr lang="fr-FR" sz="3600" b="1" dirty="0" smtClean="0">
                <a:solidFill>
                  <a:srgbClr val="B9178B"/>
                </a:solidFill>
                <a:latin typeface="Arial" pitchFamily="34" charset="0"/>
                <a:cs typeface="Arial" pitchFamily="34" charset="0"/>
              </a:rPr>
              <a:t>Biologie</a:t>
            </a:r>
          </a:p>
        </p:txBody>
      </p:sp>
      <p:sp>
        <p:nvSpPr>
          <p:cNvPr id="7" name="Flèche vers le bas 6"/>
          <p:cNvSpPr/>
          <p:nvPr/>
        </p:nvSpPr>
        <p:spPr>
          <a:xfrm>
            <a:off x="3347864" y="3861048"/>
            <a:ext cx="1440160"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44824"/>
            <a:ext cx="8435280" cy="4824536"/>
          </a:xfrm>
        </p:spPr>
        <p:txBody>
          <a:bodyPr>
            <a:normAutofit lnSpcReduction="10000"/>
          </a:bodyPr>
          <a:lstStyle/>
          <a:p>
            <a:pPr>
              <a:lnSpc>
                <a:spcPct val="150000"/>
              </a:lnSpc>
            </a:pPr>
            <a:r>
              <a:rPr lang="fr-FR" b="1" i="1" dirty="0" smtClean="0">
                <a:solidFill>
                  <a:srgbClr val="7030A0"/>
                </a:solidFill>
                <a:latin typeface="Arial" pitchFamily="34" charset="0"/>
                <a:cs typeface="Arial" pitchFamily="34" charset="0"/>
              </a:rPr>
              <a:t>VHB :</a:t>
            </a:r>
          </a:p>
          <a:p>
            <a:pPr>
              <a:lnSpc>
                <a:spcPct val="150000"/>
              </a:lnSpc>
              <a:buNone/>
            </a:pPr>
            <a:r>
              <a:rPr lang="fr-FR" dirty="0" smtClean="0">
                <a:latin typeface="Arial" pitchFamily="34" charset="0"/>
                <a:cs typeface="Arial" pitchFamily="34" charset="0"/>
              </a:rPr>
              <a:t>   - Ag HBS,     </a:t>
            </a:r>
            <a:r>
              <a:rPr lang="fr-FR" dirty="0" err="1" smtClean="0">
                <a:latin typeface="Arial" pitchFamily="34" charset="0"/>
                <a:cs typeface="Arial" pitchFamily="34" charset="0"/>
              </a:rPr>
              <a:t>Ac</a:t>
            </a:r>
            <a:r>
              <a:rPr lang="fr-FR" dirty="0" smtClean="0">
                <a:latin typeface="Arial" pitchFamily="34" charset="0"/>
                <a:cs typeface="Arial" pitchFamily="34" charset="0"/>
              </a:rPr>
              <a:t> anti HBS, </a:t>
            </a:r>
          </a:p>
          <a:p>
            <a:pPr>
              <a:lnSpc>
                <a:spcPct val="150000"/>
              </a:lnSpc>
              <a:buNone/>
            </a:pPr>
            <a:r>
              <a:rPr lang="fr-FR" dirty="0" smtClean="0">
                <a:latin typeface="Arial" pitchFamily="34" charset="0"/>
                <a:cs typeface="Arial" pitchFamily="34" charset="0"/>
              </a:rPr>
              <a:t>  -  </a:t>
            </a:r>
            <a:r>
              <a:rPr lang="fr-FR" dirty="0" err="1" smtClean="0">
                <a:latin typeface="Arial" pitchFamily="34" charset="0"/>
                <a:cs typeface="Arial" pitchFamily="34" charset="0"/>
              </a:rPr>
              <a:t>Ac</a:t>
            </a:r>
            <a:r>
              <a:rPr lang="fr-FR" dirty="0" smtClean="0">
                <a:latin typeface="Arial" pitchFamily="34" charset="0"/>
                <a:cs typeface="Arial" pitchFamily="34" charset="0"/>
              </a:rPr>
              <a:t> anti HBC (</a:t>
            </a:r>
            <a:r>
              <a:rPr lang="fr-FR" b="1" dirty="0" err="1" smtClean="0">
                <a:solidFill>
                  <a:srgbClr val="FF0066"/>
                </a:solidFill>
                <a:latin typeface="Arial" pitchFamily="34" charset="0"/>
                <a:cs typeface="Arial" pitchFamily="34" charset="0"/>
              </a:rPr>
              <a:t>Ig</a:t>
            </a:r>
            <a:r>
              <a:rPr lang="fr-FR" b="1" dirty="0" smtClean="0">
                <a:solidFill>
                  <a:srgbClr val="FF0066"/>
                </a:solidFill>
                <a:latin typeface="Arial" pitchFamily="34" charset="0"/>
                <a:cs typeface="Arial" pitchFamily="34" charset="0"/>
              </a:rPr>
              <a:t> M</a:t>
            </a:r>
            <a:r>
              <a:rPr lang="fr-FR" dirty="0" smtClean="0">
                <a:solidFill>
                  <a:srgbClr val="FF0066"/>
                </a:solidFill>
                <a:latin typeface="Arial" pitchFamily="34" charset="0"/>
                <a:cs typeface="Arial" pitchFamily="34" charset="0"/>
              </a:rPr>
              <a:t> </a:t>
            </a:r>
            <a:r>
              <a:rPr lang="fr-FR" dirty="0" smtClean="0">
                <a:latin typeface="Arial" pitchFamily="34" charset="0"/>
                <a:cs typeface="Arial" pitchFamily="34" charset="0"/>
              </a:rPr>
              <a:t>et </a:t>
            </a:r>
            <a:r>
              <a:rPr lang="fr-FR" dirty="0" err="1" smtClean="0">
                <a:latin typeface="Arial" pitchFamily="34" charset="0"/>
                <a:cs typeface="Arial" pitchFamily="34" charset="0"/>
              </a:rPr>
              <a:t>Ig</a:t>
            </a:r>
            <a:r>
              <a:rPr lang="fr-FR" dirty="0" smtClean="0">
                <a:latin typeface="Arial" pitchFamily="34" charset="0"/>
                <a:cs typeface="Arial" pitchFamily="34" charset="0"/>
              </a:rPr>
              <a:t> G)</a:t>
            </a:r>
          </a:p>
          <a:p>
            <a:pPr>
              <a:lnSpc>
                <a:spcPct val="150000"/>
              </a:lnSpc>
            </a:pPr>
            <a:r>
              <a:rPr lang="fr-FR" b="1" i="1" dirty="0" smtClean="0">
                <a:solidFill>
                  <a:srgbClr val="7030A0"/>
                </a:solidFill>
                <a:latin typeface="Arial" pitchFamily="34" charset="0"/>
                <a:cs typeface="Arial" pitchFamily="34" charset="0"/>
              </a:rPr>
              <a:t>VHC:</a:t>
            </a:r>
          </a:p>
          <a:p>
            <a:pPr>
              <a:lnSpc>
                <a:spcPct val="150000"/>
              </a:lnSpc>
              <a:buNone/>
            </a:pPr>
            <a:r>
              <a:rPr lang="fr-FR" dirty="0" smtClean="0">
                <a:latin typeface="Arial" pitchFamily="34" charset="0"/>
                <a:cs typeface="Arial" pitchFamily="34" charset="0"/>
              </a:rPr>
              <a:t>  -  </a:t>
            </a:r>
            <a:r>
              <a:rPr lang="fr-FR" dirty="0" err="1" smtClean="0">
                <a:latin typeface="Arial" pitchFamily="34" charset="0"/>
                <a:cs typeface="Arial" pitchFamily="34" charset="0"/>
              </a:rPr>
              <a:t>Ac</a:t>
            </a:r>
            <a:r>
              <a:rPr lang="fr-FR" dirty="0" smtClean="0">
                <a:latin typeface="Arial" pitchFamily="34" charset="0"/>
                <a:cs typeface="Arial" pitchFamily="34" charset="0"/>
              </a:rPr>
              <a:t> anti VHC</a:t>
            </a:r>
          </a:p>
          <a:p>
            <a:pPr>
              <a:lnSpc>
                <a:spcPct val="150000"/>
              </a:lnSpc>
              <a:buNone/>
            </a:pPr>
            <a:r>
              <a:rPr lang="fr-FR" dirty="0" smtClean="0">
                <a:latin typeface="Arial" pitchFamily="34" charset="0"/>
                <a:cs typeface="Arial" pitchFamily="34" charset="0"/>
              </a:rPr>
              <a:t>  -  ARN du VHC </a:t>
            </a:r>
            <a:r>
              <a:rPr lang="fr-FR" i="1" dirty="0" smtClean="0">
                <a:latin typeface="Arial" pitchFamily="34" charset="0"/>
                <a:cs typeface="Arial" pitchFamily="34" charset="0"/>
              </a:rPr>
              <a:t>(si forte présomption )</a:t>
            </a:r>
            <a:endParaRPr lang="fr-FR" i="1" dirty="0">
              <a:latin typeface="Arial" pitchFamily="34" charset="0"/>
              <a:cs typeface="Arial" pitchFamily="34" charset="0"/>
            </a:endParaRPr>
          </a:p>
        </p:txBody>
      </p:sp>
      <p:sp>
        <p:nvSpPr>
          <p:cNvPr id="4" name="Titre 1"/>
          <p:cNvSpPr txBox="1">
            <a:spLocks/>
          </p:cNvSpPr>
          <p:nvPr/>
        </p:nvSpPr>
        <p:spPr>
          <a:xfrm>
            <a:off x="251520" y="116632"/>
            <a:ext cx="4248472" cy="79208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Hépatites aigues </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Rectangle 52"/>
          <p:cNvSpPr txBox="1">
            <a:spLocks noRot="1" noChangeArrowheads="1"/>
          </p:cNvSpPr>
          <p:nvPr>
            <p:custDataLst>
              <p:tags r:id="rId1"/>
            </p:custDataLst>
          </p:nvPr>
        </p:nvSpPr>
        <p:spPr>
          <a:xfrm>
            <a:off x="4788024" y="188640"/>
            <a:ext cx="4176464" cy="720080"/>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3200" b="0" i="0" u="none" strike="noStrike" kern="1200" cap="none" spc="0" normalizeH="0" baseline="0" noProof="0" dirty="0" smtClean="0">
                <a:ln>
                  <a:noFill/>
                </a:ln>
                <a:solidFill>
                  <a:srgbClr val="FFCC00"/>
                </a:solidFill>
                <a:effectLst/>
                <a:uLnTx/>
                <a:uFillTx/>
                <a:latin typeface="+mj-lt"/>
                <a:ea typeface="+mj-ea"/>
                <a:cs typeface="+mj-cs"/>
              </a:rPr>
              <a:t> </a:t>
            </a:r>
            <a:r>
              <a:rPr kumimoji="0" lang="fr-FR" sz="4000" b="0" i="0" u="none" strike="noStrike" kern="1200" cap="none" spc="0" normalizeH="0" baseline="0" noProof="0" dirty="0" smtClean="0">
                <a:ln>
                  <a:noFill/>
                </a:ln>
                <a:solidFill>
                  <a:srgbClr val="002060"/>
                </a:solidFill>
                <a:effectLst/>
                <a:uLnTx/>
                <a:uFillTx/>
                <a:latin typeface="Arial" pitchFamily="34" charset="0"/>
                <a:ea typeface="+mj-ea"/>
                <a:cs typeface="Arial" pitchFamily="34" charset="0"/>
              </a:rPr>
              <a:t>Diagnostic positif</a:t>
            </a:r>
            <a:endParaRPr kumimoji="0" lang="fr-FR" sz="4000" b="0" i="0" u="none" strike="noStrike" kern="1200" cap="none" spc="0" normalizeH="0" baseline="0" noProof="0" dirty="0">
              <a:ln>
                <a:noFill/>
              </a:ln>
              <a:solidFill>
                <a:srgbClr val="002060"/>
              </a:solidFill>
              <a:effectLst/>
              <a:uLnTx/>
              <a:uFillTx/>
              <a:latin typeface="Arial" pitchFamily="34" charset="0"/>
              <a:ea typeface="+mj-ea"/>
              <a:cs typeface="Arial" pitchFamily="34" charset="0"/>
            </a:endParaRPr>
          </a:p>
        </p:txBody>
      </p:sp>
      <p:sp>
        <p:nvSpPr>
          <p:cNvPr id="6" name="ZoneTexte 5"/>
          <p:cNvSpPr txBox="1"/>
          <p:nvPr/>
        </p:nvSpPr>
        <p:spPr>
          <a:xfrm>
            <a:off x="2915816" y="1052736"/>
            <a:ext cx="2952328" cy="646331"/>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fr-FR" sz="3600" dirty="0" smtClean="0">
                <a:latin typeface="Arial" pitchFamily="34" charset="0"/>
                <a:cs typeface="Arial" pitchFamily="34" charset="0"/>
              </a:rPr>
              <a:t>    </a:t>
            </a:r>
            <a:r>
              <a:rPr lang="fr-FR" sz="3600" b="1" dirty="0" smtClean="0">
                <a:solidFill>
                  <a:srgbClr val="B9178B"/>
                </a:solidFill>
                <a:latin typeface="Arial" pitchFamily="34" charset="0"/>
                <a:cs typeface="Arial" pitchFamily="34" charset="0"/>
              </a:rPr>
              <a:t>Biologie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916832"/>
            <a:ext cx="8677026" cy="4536504"/>
          </a:xfrm>
        </p:spPr>
        <p:txBody>
          <a:bodyPr>
            <a:normAutofit/>
          </a:bodyPr>
          <a:lstStyle/>
          <a:p>
            <a:pPr>
              <a:lnSpc>
                <a:spcPct val="150000"/>
              </a:lnSpc>
              <a:buFont typeface="Wingdings" pitchFamily="2" charset="2"/>
              <a:buChar char="Ø"/>
            </a:pPr>
            <a:r>
              <a:rPr lang="fr-FR" b="1" i="1" dirty="0" smtClean="0">
                <a:solidFill>
                  <a:srgbClr val="7030A0"/>
                </a:solidFill>
                <a:latin typeface="Arial" pitchFamily="34" charset="0"/>
                <a:cs typeface="Arial" pitchFamily="34" charset="0"/>
              </a:rPr>
              <a:t>Infection virale aigue B:</a:t>
            </a:r>
          </a:p>
          <a:p>
            <a:pPr>
              <a:lnSpc>
                <a:spcPct val="150000"/>
              </a:lnSpc>
              <a:buNone/>
            </a:pPr>
            <a:r>
              <a:rPr lang="fr-FR" dirty="0" smtClean="0">
                <a:latin typeface="Arial" pitchFamily="34" charset="0"/>
                <a:cs typeface="Arial" pitchFamily="34" charset="0"/>
              </a:rPr>
              <a:t>     - </a:t>
            </a:r>
            <a:r>
              <a:rPr lang="fr-FR" dirty="0" err="1" smtClean="0">
                <a:latin typeface="Arial" pitchFamily="34" charset="0"/>
                <a:cs typeface="Arial" pitchFamily="34" charset="0"/>
              </a:rPr>
              <a:t>Ac</a:t>
            </a:r>
            <a:r>
              <a:rPr lang="fr-FR" dirty="0" smtClean="0">
                <a:latin typeface="Arial" pitchFamily="34" charset="0"/>
                <a:cs typeface="Arial" pitchFamily="34" charset="0"/>
              </a:rPr>
              <a:t> anti BC de type </a:t>
            </a:r>
            <a:r>
              <a:rPr lang="fr-FR" dirty="0" err="1" smtClean="0">
                <a:latin typeface="Arial" pitchFamily="34" charset="0"/>
                <a:cs typeface="Arial" pitchFamily="34" charset="0"/>
              </a:rPr>
              <a:t>IgM</a:t>
            </a:r>
            <a:r>
              <a:rPr lang="fr-FR" dirty="0" smtClean="0">
                <a:latin typeface="Arial" pitchFamily="34" charset="0"/>
                <a:cs typeface="Arial" pitchFamily="34" charset="0"/>
              </a:rPr>
              <a:t> </a:t>
            </a:r>
          </a:p>
          <a:p>
            <a:pPr>
              <a:lnSpc>
                <a:spcPct val="150000"/>
              </a:lnSpc>
              <a:buClr>
                <a:srgbClr val="7030A0"/>
              </a:buClr>
              <a:buFont typeface="Wingdings" pitchFamily="2" charset="2"/>
              <a:buChar char="Ø"/>
            </a:pPr>
            <a:r>
              <a:rPr lang="fr-FR" dirty="0" smtClean="0">
                <a:latin typeface="Arial" pitchFamily="34" charset="0"/>
                <a:cs typeface="Arial" pitchFamily="34" charset="0"/>
              </a:rPr>
              <a:t> </a:t>
            </a:r>
            <a:r>
              <a:rPr lang="fr-FR" b="1" i="1" dirty="0" smtClean="0">
                <a:solidFill>
                  <a:srgbClr val="7030A0"/>
                </a:solidFill>
                <a:latin typeface="Arial" pitchFamily="34" charset="0"/>
                <a:cs typeface="Arial" pitchFamily="34" charset="0"/>
              </a:rPr>
              <a:t>Infection virale aigue C :</a:t>
            </a:r>
          </a:p>
          <a:p>
            <a:pPr>
              <a:lnSpc>
                <a:spcPct val="150000"/>
              </a:lnSpc>
              <a:buNone/>
            </a:pPr>
            <a:r>
              <a:rPr lang="fr-FR" dirty="0" smtClean="0">
                <a:latin typeface="Arial" pitchFamily="34" charset="0"/>
                <a:cs typeface="Arial" pitchFamily="34" charset="0"/>
              </a:rPr>
              <a:t>   - </a:t>
            </a:r>
            <a:r>
              <a:rPr lang="fr-FR" dirty="0" err="1" smtClean="0">
                <a:latin typeface="Arial" pitchFamily="34" charset="0"/>
                <a:cs typeface="Arial" pitchFamily="34" charset="0"/>
              </a:rPr>
              <a:t>Ac</a:t>
            </a:r>
            <a:r>
              <a:rPr lang="fr-FR" dirty="0" smtClean="0">
                <a:latin typeface="Arial" pitchFamily="34" charset="0"/>
                <a:cs typeface="Arial" pitchFamily="34" charset="0"/>
              </a:rPr>
              <a:t> anti virus C : + </a:t>
            </a:r>
          </a:p>
          <a:p>
            <a:pPr>
              <a:lnSpc>
                <a:spcPct val="150000"/>
              </a:lnSpc>
              <a:buNone/>
            </a:pPr>
            <a:r>
              <a:rPr lang="fr-FR" dirty="0" smtClean="0">
                <a:latin typeface="Arial" pitchFamily="34" charset="0"/>
                <a:cs typeface="Arial" pitchFamily="34" charset="0"/>
              </a:rPr>
              <a:t>   - ARN du VHC : +</a:t>
            </a:r>
            <a:endParaRPr lang="fr-FR" dirty="0">
              <a:latin typeface="Arial" pitchFamily="34" charset="0"/>
              <a:cs typeface="Arial" pitchFamily="34" charset="0"/>
            </a:endParaRPr>
          </a:p>
        </p:txBody>
      </p:sp>
      <p:sp>
        <p:nvSpPr>
          <p:cNvPr id="4" name="Titre 1"/>
          <p:cNvSpPr txBox="1">
            <a:spLocks noGrp="1"/>
          </p:cNvSpPr>
          <p:nvPr>
            <p:ph type="title"/>
          </p:nvPr>
        </p:nvSpPr>
        <p:spPr>
          <a:xfrm>
            <a:off x="107504" y="116632"/>
            <a:ext cx="4501734" cy="78581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Hépatites aigues </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Rectangle 52"/>
          <p:cNvSpPr txBox="1">
            <a:spLocks noRot="1" noChangeArrowheads="1"/>
          </p:cNvSpPr>
          <p:nvPr>
            <p:custDataLst>
              <p:tags r:id="rId1"/>
            </p:custDataLst>
          </p:nvPr>
        </p:nvSpPr>
        <p:spPr>
          <a:xfrm>
            <a:off x="4788024" y="116632"/>
            <a:ext cx="4283968" cy="792088"/>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rgbClr val="FFCC00"/>
                </a:solidFill>
                <a:effectLst/>
                <a:uLnTx/>
                <a:uFillTx/>
                <a:latin typeface="+mj-lt"/>
                <a:ea typeface="+mj-ea"/>
                <a:cs typeface="+mj-cs"/>
              </a:rPr>
              <a:t> </a:t>
            </a:r>
            <a:r>
              <a:rPr kumimoji="0" lang="fr-FR" sz="4000" b="0" i="0" u="none" strike="noStrike" kern="1200" cap="none" spc="0" normalizeH="0" baseline="0" noProof="0" dirty="0" smtClean="0">
                <a:ln>
                  <a:noFill/>
                </a:ln>
                <a:solidFill>
                  <a:srgbClr val="002060"/>
                </a:solidFill>
                <a:effectLst/>
                <a:uLnTx/>
                <a:uFillTx/>
                <a:latin typeface="Arial" pitchFamily="34" charset="0"/>
                <a:ea typeface="+mj-ea"/>
                <a:cs typeface="Arial" pitchFamily="34" charset="0"/>
              </a:rPr>
              <a:t>Diagnostic positif</a:t>
            </a:r>
            <a:endParaRPr kumimoji="0" lang="fr-FR" sz="4000" b="0" i="0" u="none" strike="noStrike" kern="1200" cap="none" spc="0" normalizeH="0" baseline="0" noProof="0" dirty="0">
              <a:ln>
                <a:noFill/>
              </a:ln>
              <a:solidFill>
                <a:srgbClr val="002060"/>
              </a:solidFill>
              <a:effectLst/>
              <a:uLnTx/>
              <a:uFillTx/>
              <a:latin typeface="Arial" pitchFamily="34" charset="0"/>
              <a:ea typeface="+mj-ea"/>
              <a:cs typeface="Arial" pitchFamily="34" charset="0"/>
            </a:endParaRPr>
          </a:p>
        </p:txBody>
      </p:sp>
      <p:sp>
        <p:nvSpPr>
          <p:cNvPr id="6" name="ZoneTexte 5"/>
          <p:cNvSpPr txBox="1"/>
          <p:nvPr/>
        </p:nvSpPr>
        <p:spPr>
          <a:xfrm>
            <a:off x="2771800" y="1052736"/>
            <a:ext cx="3456384" cy="646331"/>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fr-FR" sz="3600" dirty="0" smtClean="0">
                <a:latin typeface="Arial" pitchFamily="34" charset="0"/>
                <a:cs typeface="Arial" pitchFamily="34" charset="0"/>
              </a:rPr>
              <a:t>       </a:t>
            </a:r>
            <a:r>
              <a:rPr lang="fr-FR" sz="3600" b="1" dirty="0" smtClean="0">
                <a:solidFill>
                  <a:srgbClr val="B9178B"/>
                </a:solidFill>
                <a:latin typeface="Arial" pitchFamily="34" charset="0"/>
                <a:cs typeface="Arial" pitchFamily="34" charset="0"/>
              </a:rPr>
              <a:t>Biologie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504" y="980728"/>
            <a:ext cx="8929718" cy="5733256"/>
          </a:xfrm>
        </p:spPr>
        <p:txBody>
          <a:bodyPr>
            <a:normAutofit/>
          </a:bodyPr>
          <a:lstStyle/>
          <a:p>
            <a:pPr>
              <a:lnSpc>
                <a:spcPct val="150000"/>
              </a:lnSpc>
            </a:pPr>
            <a:r>
              <a:rPr lang="fr-FR" sz="3600" b="1" dirty="0" smtClean="0">
                <a:solidFill>
                  <a:srgbClr val="FF0000"/>
                </a:solidFill>
                <a:latin typeface="Arial" pitchFamily="34" charset="0"/>
                <a:cs typeface="Arial" pitchFamily="34" charset="0"/>
              </a:rPr>
              <a:t>Une insuffisance hépatique</a:t>
            </a:r>
            <a:r>
              <a:rPr lang="fr-FR" sz="3600" dirty="0" smtClean="0">
                <a:latin typeface="Arial" pitchFamily="34" charset="0"/>
                <a:cs typeface="Arial" pitchFamily="34" charset="0"/>
              </a:rPr>
              <a:t> </a:t>
            </a:r>
            <a:r>
              <a:rPr lang="fr-FR" dirty="0" smtClean="0">
                <a:latin typeface="Arial" pitchFamily="34" charset="0"/>
                <a:cs typeface="Arial" pitchFamily="34" charset="0"/>
              </a:rPr>
              <a:t>secondaire </a:t>
            </a:r>
          </a:p>
          <a:p>
            <a:pPr>
              <a:lnSpc>
                <a:spcPct val="150000"/>
              </a:lnSpc>
              <a:buNone/>
            </a:pPr>
            <a:r>
              <a:rPr lang="fr-FR" dirty="0" smtClean="0">
                <a:latin typeface="Arial" pitchFamily="34" charset="0"/>
                <a:cs typeface="Arial" pitchFamily="34" charset="0"/>
              </a:rPr>
              <a:t>   à une nécrose massive ou </a:t>
            </a:r>
            <a:r>
              <a:rPr lang="fr-FR" dirty="0" err="1" smtClean="0">
                <a:latin typeface="Arial" pitchFamily="34" charset="0"/>
                <a:cs typeface="Arial" pitchFamily="34" charset="0"/>
              </a:rPr>
              <a:t>sub</a:t>
            </a:r>
            <a:r>
              <a:rPr lang="fr-FR" dirty="0" smtClean="0">
                <a:latin typeface="Arial" pitchFamily="34" charset="0"/>
                <a:cs typeface="Arial" pitchFamily="34" charset="0"/>
              </a:rPr>
              <a:t> massive du foie peut survenir au cours d’une hépatite aigue</a:t>
            </a:r>
          </a:p>
          <a:p>
            <a:pPr>
              <a:lnSpc>
                <a:spcPct val="150000"/>
              </a:lnSpc>
            </a:pPr>
            <a:r>
              <a:rPr lang="fr-FR" i="1" dirty="0" smtClean="0">
                <a:latin typeface="Arial" pitchFamily="34" charset="0"/>
                <a:cs typeface="Arial" pitchFamily="34" charset="0"/>
              </a:rPr>
              <a:t>Facteurs favorisants : </a:t>
            </a:r>
          </a:p>
          <a:p>
            <a:pPr>
              <a:lnSpc>
                <a:spcPct val="150000"/>
              </a:lnSpc>
              <a:buNone/>
            </a:pPr>
            <a:r>
              <a:rPr lang="fr-FR" dirty="0" smtClean="0">
                <a:latin typeface="Arial" pitchFamily="34" charset="0"/>
                <a:cs typeface="Arial" pitchFamily="34" charset="0"/>
              </a:rPr>
              <a:t>    - </a:t>
            </a:r>
            <a:r>
              <a:rPr lang="fr-FR" dirty="0" err="1" smtClean="0">
                <a:latin typeface="Arial" pitchFamily="34" charset="0"/>
                <a:cs typeface="Arial" pitchFamily="34" charset="0"/>
              </a:rPr>
              <a:t>co</a:t>
            </a:r>
            <a:r>
              <a:rPr lang="fr-FR" dirty="0" smtClean="0">
                <a:latin typeface="Arial" pitchFamily="34" charset="0"/>
                <a:cs typeface="Arial" pitchFamily="34" charset="0"/>
              </a:rPr>
              <a:t> infection VHB et VHD</a:t>
            </a:r>
          </a:p>
          <a:p>
            <a:pPr>
              <a:lnSpc>
                <a:spcPct val="150000"/>
              </a:lnSpc>
              <a:buNone/>
            </a:pPr>
            <a:r>
              <a:rPr lang="fr-FR" dirty="0" smtClean="0">
                <a:latin typeface="Arial" pitchFamily="34" charset="0"/>
                <a:cs typeface="Arial" pitchFamily="34" charset="0"/>
              </a:rPr>
              <a:t>    - prise de </a:t>
            </a:r>
            <a:r>
              <a:rPr lang="fr-FR" b="1" dirty="0" smtClean="0">
                <a:solidFill>
                  <a:srgbClr val="FF0066"/>
                </a:solidFill>
                <a:latin typeface="Arial" pitchFamily="34" charset="0"/>
                <a:cs typeface="Arial" pitchFamily="34" charset="0"/>
              </a:rPr>
              <a:t>médicaments hépatotoxiques  </a:t>
            </a:r>
          </a:p>
          <a:p>
            <a:pPr>
              <a:lnSpc>
                <a:spcPct val="150000"/>
              </a:lnSpc>
            </a:pPr>
            <a:endParaRPr lang="fr-FR" dirty="0" smtClean="0">
              <a:latin typeface="Arial" pitchFamily="34" charset="0"/>
              <a:cs typeface="Arial" pitchFamily="34" charset="0"/>
            </a:endParaRPr>
          </a:p>
          <a:p>
            <a:pPr marL="274320" indent="-274320">
              <a:lnSpc>
                <a:spcPct val="150000"/>
              </a:lnSpc>
              <a:buNone/>
              <a:defRPr/>
            </a:pPr>
            <a:endParaRPr lang="fr-FR" b="1" dirty="0">
              <a:solidFill>
                <a:srgbClr val="002060"/>
              </a:solidFill>
            </a:endParaRPr>
          </a:p>
        </p:txBody>
      </p:sp>
      <p:sp>
        <p:nvSpPr>
          <p:cNvPr id="4" name="Titre 1"/>
          <p:cNvSpPr txBox="1">
            <a:spLocks noGrp="1"/>
          </p:cNvSpPr>
          <p:nvPr>
            <p:ph type="title"/>
          </p:nvPr>
        </p:nvSpPr>
        <p:spPr>
          <a:xfrm>
            <a:off x="287430" y="122902"/>
            <a:ext cx="4500594" cy="78581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Hépatites aigues </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Rectangle 52"/>
          <p:cNvSpPr txBox="1">
            <a:spLocks noRot="1" noChangeArrowheads="1"/>
          </p:cNvSpPr>
          <p:nvPr>
            <p:custDataLst>
              <p:tags r:id="rId1"/>
            </p:custDataLst>
          </p:nvPr>
        </p:nvSpPr>
        <p:spPr>
          <a:xfrm>
            <a:off x="5004048" y="188640"/>
            <a:ext cx="3214710" cy="720080"/>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3200" b="0" i="0" u="none" strike="noStrike" kern="1200" cap="none" spc="0" normalizeH="0" baseline="0" noProof="0" dirty="0" smtClean="0">
                <a:ln>
                  <a:noFill/>
                </a:ln>
                <a:solidFill>
                  <a:srgbClr val="FFCC00"/>
                </a:solidFill>
                <a:effectLst/>
                <a:uLnTx/>
                <a:uFillTx/>
                <a:latin typeface="+mj-lt"/>
                <a:ea typeface="+mj-ea"/>
                <a:cs typeface="+mj-cs"/>
              </a:rPr>
              <a:t>      </a:t>
            </a:r>
            <a:r>
              <a:rPr kumimoji="0" lang="fr-FR" sz="4400" b="0" i="0" u="none" strike="noStrike" kern="1200" cap="none" spc="0" normalizeH="0" baseline="0" noProof="0" dirty="0" smtClean="0">
                <a:ln>
                  <a:noFill/>
                </a:ln>
                <a:solidFill>
                  <a:schemeClr val="tx2">
                    <a:lumMod val="75000"/>
                  </a:schemeClr>
                </a:solidFill>
                <a:effectLst/>
                <a:uLnTx/>
                <a:uFillTx/>
                <a:latin typeface="Arial" pitchFamily="34" charset="0"/>
                <a:ea typeface="+mj-ea"/>
                <a:cs typeface="Arial" pitchFamily="34" charset="0"/>
              </a:rPr>
              <a:t>Gravité</a:t>
            </a:r>
            <a:endParaRPr kumimoji="0" lang="fr-FR" sz="4400" b="0" i="0" u="none" strike="noStrike" kern="1200" cap="none" spc="0" normalizeH="0" baseline="0" noProof="0" dirty="0">
              <a:ln>
                <a:noFill/>
              </a:ln>
              <a:solidFill>
                <a:schemeClr val="tx2">
                  <a:lumMod val="75000"/>
                </a:schemeClr>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87430" y="44624"/>
            <a:ext cx="4500594" cy="78581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Hépatites aigues </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6" name="Rectangle 5"/>
          <p:cNvSpPr/>
          <p:nvPr/>
        </p:nvSpPr>
        <p:spPr>
          <a:xfrm>
            <a:off x="251520" y="3140968"/>
            <a:ext cx="5328592" cy="5760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251520" y="4005064"/>
            <a:ext cx="5328592" cy="5760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8" name="Tableau 7"/>
          <p:cNvGraphicFramePr>
            <a:graphicFrameLocks noGrp="1"/>
          </p:cNvGraphicFramePr>
          <p:nvPr/>
        </p:nvGraphicFramePr>
        <p:xfrm>
          <a:off x="179513" y="1628800"/>
          <a:ext cx="8784976" cy="4747841"/>
        </p:xfrm>
        <a:graphic>
          <a:graphicData uri="http://schemas.openxmlformats.org/drawingml/2006/table">
            <a:tbl>
              <a:tblPr firstRow="1" bandRow="1">
                <a:tableStyleId>{5C22544A-7EE6-4342-B048-85BDC9FD1C3A}</a:tableStyleId>
              </a:tblPr>
              <a:tblGrid>
                <a:gridCol w="2520279"/>
                <a:gridCol w="1872208"/>
                <a:gridCol w="2664296"/>
                <a:gridCol w="1728193"/>
              </a:tblGrid>
              <a:tr h="1594872">
                <a:tc>
                  <a:txBody>
                    <a:bodyPr/>
                    <a:lstStyle/>
                    <a:p>
                      <a:endParaRPr lang="fr-FR" dirty="0"/>
                    </a:p>
                  </a:txBody>
                  <a:tcPr/>
                </a:tc>
                <a:tc>
                  <a:txBody>
                    <a:bodyPr/>
                    <a:lstStyle/>
                    <a:p>
                      <a:pPr algn="ctr"/>
                      <a:r>
                        <a:rPr lang="fr-FR" sz="2800" dirty="0" smtClean="0">
                          <a:latin typeface="Arial" pitchFamily="34" charset="0"/>
                          <a:cs typeface="Arial" pitchFamily="34" charset="0"/>
                        </a:rPr>
                        <a:t>TP/</a:t>
                      </a:r>
                    </a:p>
                    <a:p>
                      <a:pPr algn="ctr"/>
                      <a:r>
                        <a:rPr lang="fr-FR" sz="2800" dirty="0" smtClean="0">
                          <a:latin typeface="Arial" pitchFamily="34" charset="0"/>
                          <a:cs typeface="Arial" pitchFamily="34" charset="0"/>
                        </a:rPr>
                        <a:t>Facteur V</a:t>
                      </a:r>
                      <a:endParaRPr lang="fr-FR" sz="2800" dirty="0">
                        <a:latin typeface="Arial" pitchFamily="34" charset="0"/>
                        <a:cs typeface="Arial" pitchFamily="34" charset="0"/>
                      </a:endParaRPr>
                    </a:p>
                  </a:txBody>
                  <a:tcPr/>
                </a:tc>
                <a:tc>
                  <a:txBody>
                    <a:bodyPr/>
                    <a:lstStyle/>
                    <a:p>
                      <a:r>
                        <a:rPr lang="fr-FR" sz="2400" dirty="0" smtClean="0">
                          <a:latin typeface="Arial" pitchFamily="34" charset="0"/>
                          <a:cs typeface="Arial" pitchFamily="34" charset="0"/>
                        </a:rPr>
                        <a:t>Encéphalopathie</a:t>
                      </a:r>
                      <a:endParaRPr lang="fr-FR" sz="2400" dirty="0">
                        <a:latin typeface="Arial" pitchFamily="34" charset="0"/>
                        <a:cs typeface="Arial" pitchFamily="34" charset="0"/>
                      </a:endParaRPr>
                    </a:p>
                  </a:txBody>
                  <a:tcPr/>
                </a:tc>
                <a:tc>
                  <a:txBody>
                    <a:bodyPr/>
                    <a:lstStyle/>
                    <a:p>
                      <a:r>
                        <a:rPr lang="fr-FR" sz="2800" dirty="0" smtClean="0">
                          <a:latin typeface="Arial" pitchFamily="34" charset="0"/>
                          <a:cs typeface="Arial" pitchFamily="34" charset="0"/>
                        </a:rPr>
                        <a:t>Délai ictère –</a:t>
                      </a:r>
                      <a:r>
                        <a:rPr lang="fr-FR" sz="2400" dirty="0" err="1" smtClean="0">
                          <a:latin typeface="Arial" pitchFamily="34" charset="0"/>
                          <a:cs typeface="Arial" pitchFamily="34" charset="0"/>
                        </a:rPr>
                        <a:t>encéphalo</a:t>
                      </a:r>
                      <a:endParaRPr lang="fr-FR" sz="2400" dirty="0" smtClean="0">
                        <a:latin typeface="Arial" pitchFamily="34" charset="0"/>
                        <a:cs typeface="Arial" pitchFamily="34" charset="0"/>
                      </a:endParaRPr>
                    </a:p>
                    <a:p>
                      <a:r>
                        <a:rPr lang="fr-FR" sz="2400" dirty="0" err="1" smtClean="0">
                          <a:latin typeface="Arial" pitchFamily="34" charset="0"/>
                          <a:cs typeface="Arial" pitchFamily="34" charset="0"/>
                        </a:rPr>
                        <a:t>pathie</a:t>
                      </a:r>
                      <a:endParaRPr lang="fr-FR" sz="2400" dirty="0">
                        <a:latin typeface="Arial" pitchFamily="34" charset="0"/>
                        <a:cs typeface="Arial" pitchFamily="34" charset="0"/>
                      </a:endParaRPr>
                    </a:p>
                  </a:txBody>
                  <a:tcPr/>
                </a:tc>
              </a:tr>
              <a:tr h="631727">
                <a:tc>
                  <a:txBody>
                    <a:bodyPr/>
                    <a:lstStyle/>
                    <a:p>
                      <a:r>
                        <a:rPr lang="fr-FR" sz="2800" dirty="0" smtClean="0">
                          <a:latin typeface="Arial" pitchFamily="34" charset="0"/>
                          <a:cs typeface="Arial" pitchFamily="34" charset="0"/>
                        </a:rPr>
                        <a:t>IHC</a:t>
                      </a:r>
                      <a:r>
                        <a:rPr lang="fr-FR" sz="2800" baseline="0" dirty="0" smtClean="0">
                          <a:latin typeface="Arial" pitchFamily="34" charset="0"/>
                          <a:cs typeface="Arial" pitchFamily="34" charset="0"/>
                        </a:rPr>
                        <a:t> </a:t>
                      </a:r>
                      <a:r>
                        <a:rPr lang="fr-FR" sz="2800" dirty="0" smtClean="0">
                          <a:latin typeface="Arial" pitchFamily="34" charset="0"/>
                          <a:cs typeface="Arial" pitchFamily="34" charset="0"/>
                        </a:rPr>
                        <a:t>modérée </a:t>
                      </a:r>
                      <a:endParaRPr lang="fr-FR" sz="2800" dirty="0">
                        <a:latin typeface="Arial" pitchFamily="34" charset="0"/>
                        <a:cs typeface="Arial" pitchFamily="34" charset="0"/>
                      </a:endParaRPr>
                    </a:p>
                  </a:txBody>
                  <a:tcPr/>
                </a:tc>
                <a:tc>
                  <a:txBody>
                    <a:bodyPr/>
                    <a:lstStyle/>
                    <a:p>
                      <a:pPr algn="ctr"/>
                      <a:r>
                        <a:rPr lang="fr-FR" sz="2800" dirty="0" smtClean="0">
                          <a:latin typeface="Arial" pitchFamily="34" charset="0"/>
                          <a:cs typeface="Arial" pitchFamily="34" charset="0"/>
                        </a:rPr>
                        <a:t>50 - 75 %</a:t>
                      </a:r>
                      <a:endParaRPr lang="fr-FR" sz="2800" dirty="0">
                        <a:latin typeface="Arial" pitchFamily="34" charset="0"/>
                        <a:cs typeface="Arial" pitchFamily="34" charset="0"/>
                      </a:endParaRPr>
                    </a:p>
                  </a:txBody>
                  <a:tcPr/>
                </a:tc>
                <a:tc>
                  <a:txBody>
                    <a:bodyPr/>
                    <a:lstStyle/>
                    <a:p>
                      <a:pPr algn="ctr"/>
                      <a:r>
                        <a:rPr lang="fr-FR" sz="2800" dirty="0" smtClean="0">
                          <a:latin typeface="Arial" pitchFamily="34" charset="0"/>
                          <a:cs typeface="Arial" pitchFamily="34" charset="0"/>
                        </a:rPr>
                        <a:t>Non </a:t>
                      </a:r>
                      <a:endParaRPr lang="fr-FR" sz="2800" dirty="0">
                        <a:latin typeface="Arial" pitchFamily="34" charset="0"/>
                        <a:cs typeface="Arial" pitchFamily="34" charset="0"/>
                      </a:endParaRPr>
                    </a:p>
                  </a:txBody>
                  <a:tcPr/>
                </a:tc>
                <a:tc>
                  <a:txBody>
                    <a:bodyPr/>
                    <a:lstStyle/>
                    <a:p>
                      <a:pPr algn="ctr"/>
                      <a:endParaRPr lang="fr-FR" sz="2800" dirty="0">
                        <a:latin typeface="Arial" pitchFamily="34" charset="0"/>
                        <a:cs typeface="Arial" pitchFamily="34" charset="0"/>
                      </a:endParaRPr>
                    </a:p>
                  </a:txBody>
                  <a:tcPr/>
                </a:tc>
              </a:tr>
              <a:tr h="519474">
                <a:tc>
                  <a:txBody>
                    <a:bodyPr/>
                    <a:lstStyle/>
                    <a:p>
                      <a:r>
                        <a:rPr lang="fr-FR" sz="2800" dirty="0" smtClean="0">
                          <a:latin typeface="Arial" pitchFamily="34" charset="0"/>
                          <a:cs typeface="Arial" pitchFamily="34" charset="0"/>
                        </a:rPr>
                        <a:t>IHC sévère</a:t>
                      </a:r>
                      <a:endParaRPr lang="fr-FR" sz="2800" dirty="0">
                        <a:latin typeface="Arial" pitchFamily="34" charset="0"/>
                        <a:cs typeface="Arial" pitchFamily="34" charset="0"/>
                      </a:endParaRPr>
                    </a:p>
                  </a:txBody>
                  <a:tcPr/>
                </a:tc>
                <a:tc>
                  <a:txBody>
                    <a:bodyPr/>
                    <a:lstStyle/>
                    <a:p>
                      <a:pPr algn="ctr"/>
                      <a:r>
                        <a:rPr lang="fr-FR" sz="2800" dirty="0" smtClean="0">
                          <a:latin typeface="Arial" pitchFamily="34" charset="0"/>
                          <a:cs typeface="Arial" pitchFamily="34" charset="0"/>
                        </a:rPr>
                        <a:t>  &lt; 50 %</a:t>
                      </a:r>
                      <a:endParaRPr lang="fr-FR" sz="2800" dirty="0">
                        <a:latin typeface="Arial" pitchFamily="34" charset="0"/>
                        <a:cs typeface="Arial" pitchFamily="34" charset="0"/>
                      </a:endParaRPr>
                    </a:p>
                  </a:txBody>
                  <a:tcPr/>
                </a:tc>
                <a:tc>
                  <a:txBody>
                    <a:bodyPr/>
                    <a:lstStyle/>
                    <a:p>
                      <a:pPr algn="ctr"/>
                      <a:r>
                        <a:rPr lang="fr-FR" sz="2800" dirty="0" smtClean="0">
                          <a:latin typeface="Arial" pitchFamily="34" charset="0"/>
                          <a:cs typeface="Arial" pitchFamily="34" charset="0"/>
                        </a:rPr>
                        <a:t>Non</a:t>
                      </a:r>
                      <a:endParaRPr lang="fr-FR" sz="2800" dirty="0">
                        <a:latin typeface="Arial" pitchFamily="34" charset="0"/>
                        <a:cs typeface="Arial" pitchFamily="34" charset="0"/>
                      </a:endParaRPr>
                    </a:p>
                  </a:txBody>
                  <a:tcPr/>
                </a:tc>
                <a:tc>
                  <a:txBody>
                    <a:bodyPr/>
                    <a:lstStyle/>
                    <a:p>
                      <a:pPr algn="ctr"/>
                      <a:endParaRPr lang="fr-FR" sz="2800" dirty="0">
                        <a:latin typeface="Arial" pitchFamily="34" charset="0"/>
                        <a:cs typeface="Arial" pitchFamily="34" charset="0"/>
                      </a:endParaRPr>
                    </a:p>
                  </a:txBody>
                  <a:tcPr/>
                </a:tc>
              </a:tr>
              <a:tr h="1350633">
                <a:tc>
                  <a:txBody>
                    <a:bodyPr/>
                    <a:lstStyle/>
                    <a:p>
                      <a:pPr>
                        <a:lnSpc>
                          <a:spcPct val="150000"/>
                        </a:lnSpc>
                      </a:pPr>
                      <a:r>
                        <a:rPr lang="fr-FR" sz="2800" b="1" dirty="0" smtClean="0">
                          <a:solidFill>
                            <a:srgbClr val="FF0000"/>
                          </a:solidFill>
                          <a:latin typeface="Arial" pitchFamily="34" charset="0"/>
                          <a:cs typeface="Arial" pitchFamily="34" charset="0"/>
                        </a:rPr>
                        <a:t>IHC grave </a:t>
                      </a:r>
                    </a:p>
                    <a:p>
                      <a:pPr>
                        <a:lnSpc>
                          <a:spcPct val="150000"/>
                        </a:lnSpc>
                      </a:pPr>
                      <a:r>
                        <a:rPr lang="fr-FR" sz="2800" dirty="0" smtClean="0">
                          <a:latin typeface="Arial" pitchFamily="34" charset="0"/>
                          <a:cs typeface="Arial" pitchFamily="34" charset="0"/>
                        </a:rPr>
                        <a:t> </a:t>
                      </a:r>
                      <a:r>
                        <a:rPr lang="fr-FR" sz="2400" dirty="0" smtClean="0">
                          <a:latin typeface="Arial" pitchFamily="34" charset="0"/>
                          <a:cs typeface="Arial" pitchFamily="34" charset="0"/>
                        </a:rPr>
                        <a:t>- Fulminante </a:t>
                      </a:r>
                    </a:p>
                    <a:p>
                      <a:pPr>
                        <a:lnSpc>
                          <a:spcPct val="150000"/>
                        </a:lnSpc>
                      </a:pPr>
                      <a:r>
                        <a:rPr lang="fr-FR" sz="2400" baseline="0" dirty="0" smtClean="0">
                          <a:latin typeface="Arial" pitchFamily="34" charset="0"/>
                          <a:cs typeface="Arial" pitchFamily="34" charset="0"/>
                        </a:rPr>
                        <a:t> </a:t>
                      </a:r>
                      <a:r>
                        <a:rPr lang="fr-FR" sz="2400" dirty="0" smtClean="0">
                          <a:latin typeface="Arial" pitchFamily="34" charset="0"/>
                          <a:cs typeface="Arial" pitchFamily="34" charset="0"/>
                        </a:rPr>
                        <a:t>- </a:t>
                      </a:r>
                      <a:r>
                        <a:rPr lang="fr-FR" sz="2400" dirty="0" err="1" smtClean="0">
                          <a:latin typeface="Arial" pitchFamily="34" charset="0"/>
                          <a:cs typeface="Arial" pitchFamily="34" charset="0"/>
                        </a:rPr>
                        <a:t>Sub</a:t>
                      </a:r>
                      <a:r>
                        <a:rPr lang="fr-FR" sz="2400" dirty="0" smtClean="0">
                          <a:latin typeface="Arial" pitchFamily="34" charset="0"/>
                          <a:cs typeface="Arial" pitchFamily="34" charset="0"/>
                        </a:rPr>
                        <a:t> fulminante </a:t>
                      </a:r>
                      <a:endParaRPr lang="fr-FR" sz="2400" dirty="0">
                        <a:latin typeface="Arial" pitchFamily="34" charset="0"/>
                        <a:cs typeface="Arial" pitchFamily="34" charset="0"/>
                      </a:endParaRPr>
                    </a:p>
                  </a:txBody>
                  <a:tcPr/>
                </a:tc>
                <a:tc>
                  <a:txBody>
                    <a:bodyPr/>
                    <a:lstStyle/>
                    <a:p>
                      <a:pPr algn="ctr">
                        <a:lnSpc>
                          <a:spcPct val="150000"/>
                        </a:lnSpc>
                      </a:pPr>
                      <a:r>
                        <a:rPr lang="fr-FR" sz="2800" b="1" dirty="0" smtClean="0">
                          <a:solidFill>
                            <a:srgbClr val="FF0000"/>
                          </a:solidFill>
                          <a:latin typeface="Arial" pitchFamily="34" charset="0"/>
                          <a:cs typeface="Arial" pitchFamily="34" charset="0"/>
                        </a:rPr>
                        <a:t>   &lt; 50 %</a:t>
                      </a:r>
                      <a:endParaRPr lang="fr-FR" sz="2800" b="1" dirty="0">
                        <a:solidFill>
                          <a:srgbClr val="FF0000"/>
                        </a:solidFill>
                        <a:latin typeface="Arial" pitchFamily="34" charset="0"/>
                        <a:cs typeface="Arial" pitchFamily="34" charset="0"/>
                      </a:endParaRPr>
                    </a:p>
                  </a:txBody>
                  <a:tcPr/>
                </a:tc>
                <a:tc>
                  <a:txBody>
                    <a:bodyPr/>
                    <a:lstStyle/>
                    <a:p>
                      <a:pPr algn="ctr">
                        <a:lnSpc>
                          <a:spcPct val="150000"/>
                        </a:lnSpc>
                      </a:pPr>
                      <a:r>
                        <a:rPr lang="fr-FR" sz="2800" b="1" dirty="0" smtClean="0">
                          <a:solidFill>
                            <a:srgbClr val="FF0000"/>
                          </a:solidFill>
                          <a:latin typeface="Arial" pitchFamily="34" charset="0"/>
                          <a:cs typeface="Arial" pitchFamily="34" charset="0"/>
                        </a:rPr>
                        <a:t>OUI</a:t>
                      </a:r>
                      <a:endParaRPr lang="fr-FR" sz="2800" b="1" dirty="0">
                        <a:solidFill>
                          <a:srgbClr val="FF0000"/>
                        </a:solidFill>
                        <a:latin typeface="Arial" pitchFamily="34" charset="0"/>
                        <a:cs typeface="Arial" pitchFamily="34" charset="0"/>
                      </a:endParaRPr>
                    </a:p>
                  </a:txBody>
                  <a:tcPr/>
                </a:tc>
                <a:tc>
                  <a:txBody>
                    <a:bodyPr/>
                    <a:lstStyle/>
                    <a:p>
                      <a:pPr algn="ctr">
                        <a:lnSpc>
                          <a:spcPct val="150000"/>
                        </a:lnSpc>
                      </a:pPr>
                      <a:endParaRPr lang="fr-FR" sz="2800" dirty="0" smtClean="0">
                        <a:latin typeface="Arial" pitchFamily="34" charset="0"/>
                        <a:cs typeface="Arial" pitchFamily="34" charset="0"/>
                      </a:endParaRPr>
                    </a:p>
                    <a:p>
                      <a:pPr algn="ctr">
                        <a:lnSpc>
                          <a:spcPct val="150000"/>
                        </a:lnSpc>
                      </a:pPr>
                      <a:r>
                        <a:rPr lang="fr-FR" sz="2400" dirty="0" smtClean="0">
                          <a:latin typeface="Arial" pitchFamily="34" charset="0"/>
                          <a:cs typeface="Arial" pitchFamily="34" charset="0"/>
                        </a:rPr>
                        <a:t>&lt; 15 jours </a:t>
                      </a:r>
                    </a:p>
                    <a:p>
                      <a:pPr algn="ctr">
                        <a:lnSpc>
                          <a:spcPct val="150000"/>
                        </a:lnSpc>
                      </a:pPr>
                      <a:r>
                        <a:rPr lang="fr-FR" sz="2400" dirty="0" smtClean="0">
                          <a:latin typeface="Arial" pitchFamily="34" charset="0"/>
                          <a:cs typeface="Arial" pitchFamily="34" charset="0"/>
                        </a:rPr>
                        <a:t>&gt; 15 jours </a:t>
                      </a:r>
                      <a:endParaRPr lang="fr-FR" sz="2400" dirty="0">
                        <a:latin typeface="Arial" pitchFamily="34" charset="0"/>
                        <a:cs typeface="Arial" pitchFamily="34" charset="0"/>
                      </a:endParaRPr>
                    </a:p>
                  </a:txBody>
                  <a:tcPr/>
                </a:tc>
              </a:tr>
            </a:tbl>
          </a:graphicData>
        </a:graphic>
      </p:graphicFrame>
      <p:sp>
        <p:nvSpPr>
          <p:cNvPr id="10" name="Rectangle 52"/>
          <p:cNvSpPr txBox="1">
            <a:spLocks noRot="1" noChangeArrowheads="1"/>
          </p:cNvSpPr>
          <p:nvPr>
            <p:custDataLst>
              <p:tags r:id="rId1"/>
            </p:custDataLst>
          </p:nvPr>
        </p:nvSpPr>
        <p:spPr>
          <a:xfrm>
            <a:off x="5004048" y="116632"/>
            <a:ext cx="3214710" cy="720080"/>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3200" b="0" i="0" u="none" strike="noStrike" kern="1200" cap="none" spc="0" normalizeH="0" baseline="0" noProof="0" dirty="0" smtClean="0">
                <a:ln>
                  <a:noFill/>
                </a:ln>
                <a:solidFill>
                  <a:srgbClr val="FFCC00"/>
                </a:solidFill>
                <a:effectLst/>
                <a:uLnTx/>
                <a:uFillTx/>
                <a:latin typeface="+mj-lt"/>
                <a:ea typeface="+mj-ea"/>
                <a:cs typeface="+mj-cs"/>
              </a:rPr>
              <a:t>     </a:t>
            </a:r>
            <a:r>
              <a:rPr kumimoji="0" lang="fr-FR" sz="4400" b="0" i="0" u="none" strike="noStrike" kern="1200" cap="none" spc="0" normalizeH="0" baseline="0" noProof="0" dirty="0" smtClean="0">
                <a:ln>
                  <a:noFill/>
                </a:ln>
                <a:solidFill>
                  <a:schemeClr val="tx2">
                    <a:lumMod val="75000"/>
                  </a:schemeClr>
                </a:solidFill>
                <a:effectLst/>
                <a:uLnTx/>
                <a:uFillTx/>
                <a:latin typeface="Arial" pitchFamily="34" charset="0"/>
                <a:ea typeface="+mj-ea"/>
                <a:cs typeface="Arial" pitchFamily="34" charset="0"/>
              </a:rPr>
              <a:t>Gravité</a:t>
            </a:r>
            <a:endParaRPr kumimoji="0" lang="fr-FR" sz="4400" b="0" i="0" u="none" strike="noStrike" kern="1200" cap="none" spc="0" normalizeH="0" baseline="0" noProof="0" dirty="0">
              <a:ln>
                <a:noFill/>
              </a:ln>
              <a:solidFill>
                <a:schemeClr val="tx2">
                  <a:lumMod val="75000"/>
                </a:schemeClr>
              </a:solidFill>
              <a:effectLst/>
              <a:uLnTx/>
              <a:uFillTx/>
              <a:latin typeface="Arial" pitchFamily="34" charset="0"/>
              <a:ea typeface="+mj-ea"/>
              <a:cs typeface="Arial" pitchFamily="34" charset="0"/>
            </a:endParaRPr>
          </a:p>
        </p:txBody>
      </p:sp>
      <p:sp>
        <p:nvSpPr>
          <p:cNvPr id="11" name="ZoneTexte 10"/>
          <p:cNvSpPr txBox="1"/>
          <p:nvPr/>
        </p:nvSpPr>
        <p:spPr>
          <a:xfrm>
            <a:off x="179512" y="908720"/>
            <a:ext cx="8964488" cy="584775"/>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fr-FR" sz="3200" dirty="0" smtClean="0">
                <a:latin typeface="Arial" pitchFamily="34" charset="0"/>
                <a:cs typeface="Arial" pitchFamily="34" charset="0"/>
              </a:rPr>
              <a:t> </a:t>
            </a:r>
            <a:r>
              <a:rPr lang="fr-FR" sz="3200" dirty="0" smtClean="0">
                <a:solidFill>
                  <a:schemeClr val="tx2">
                    <a:lumMod val="75000"/>
                  </a:schemeClr>
                </a:solidFill>
                <a:latin typeface="Arial" pitchFamily="34" charset="0"/>
                <a:cs typeface="Arial" pitchFamily="34" charset="0"/>
              </a:rPr>
              <a:t>Classification de l’insuffisance hépato cellulaire </a:t>
            </a:r>
            <a:endParaRPr lang="fr-FR" sz="3200" b="1" dirty="0" smtClean="0">
              <a:solidFill>
                <a:schemeClr val="tx2">
                  <a:lumMod val="75000"/>
                </a:schemeClr>
              </a:solidFill>
              <a:latin typeface="Arial" pitchFamily="34" charset="0"/>
              <a:cs typeface="Arial" pitchFamily="34" charset="0"/>
            </a:endParaRPr>
          </a:p>
        </p:txBody>
      </p:sp>
      <p:sp>
        <p:nvSpPr>
          <p:cNvPr id="9" name="Rectangle 8"/>
          <p:cNvSpPr/>
          <p:nvPr/>
        </p:nvSpPr>
        <p:spPr>
          <a:xfrm>
            <a:off x="179512" y="4509120"/>
            <a:ext cx="8784976" cy="18722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87430" y="44624"/>
            <a:ext cx="4500594" cy="78581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Hépatites aigues </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6" name="Rectangle 5"/>
          <p:cNvSpPr/>
          <p:nvPr/>
        </p:nvSpPr>
        <p:spPr>
          <a:xfrm>
            <a:off x="251520" y="3140968"/>
            <a:ext cx="5328592" cy="5760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251520" y="4005064"/>
            <a:ext cx="5328592" cy="5760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8" name="Tableau 7"/>
          <p:cNvGraphicFramePr>
            <a:graphicFrameLocks noGrp="1"/>
          </p:cNvGraphicFramePr>
          <p:nvPr/>
        </p:nvGraphicFramePr>
        <p:xfrm>
          <a:off x="179513" y="1628800"/>
          <a:ext cx="8784976" cy="4747841"/>
        </p:xfrm>
        <a:graphic>
          <a:graphicData uri="http://schemas.openxmlformats.org/drawingml/2006/table">
            <a:tbl>
              <a:tblPr firstRow="1" bandRow="1">
                <a:tableStyleId>{5C22544A-7EE6-4342-B048-85BDC9FD1C3A}</a:tableStyleId>
              </a:tblPr>
              <a:tblGrid>
                <a:gridCol w="2535099"/>
                <a:gridCol w="1857388"/>
                <a:gridCol w="2664296"/>
                <a:gridCol w="1728193"/>
              </a:tblGrid>
              <a:tr h="1594872">
                <a:tc>
                  <a:txBody>
                    <a:bodyPr/>
                    <a:lstStyle/>
                    <a:p>
                      <a:endParaRPr lang="fr-FR" dirty="0"/>
                    </a:p>
                  </a:txBody>
                  <a:tcPr/>
                </a:tc>
                <a:tc>
                  <a:txBody>
                    <a:bodyPr/>
                    <a:lstStyle/>
                    <a:p>
                      <a:r>
                        <a:rPr lang="fr-FR" sz="2800" dirty="0" smtClean="0">
                          <a:latin typeface="Arial" pitchFamily="34" charset="0"/>
                          <a:cs typeface="Arial" pitchFamily="34" charset="0"/>
                        </a:rPr>
                        <a:t>TP/</a:t>
                      </a:r>
                    </a:p>
                    <a:p>
                      <a:r>
                        <a:rPr lang="fr-FR" sz="2800" dirty="0" smtClean="0">
                          <a:latin typeface="Arial" pitchFamily="34" charset="0"/>
                          <a:cs typeface="Arial" pitchFamily="34" charset="0"/>
                        </a:rPr>
                        <a:t>Facteur V</a:t>
                      </a:r>
                      <a:endParaRPr lang="fr-FR" sz="2800" dirty="0">
                        <a:latin typeface="Arial" pitchFamily="34" charset="0"/>
                        <a:cs typeface="Arial" pitchFamily="34" charset="0"/>
                      </a:endParaRPr>
                    </a:p>
                  </a:txBody>
                  <a:tcPr/>
                </a:tc>
                <a:tc>
                  <a:txBody>
                    <a:bodyPr/>
                    <a:lstStyle/>
                    <a:p>
                      <a:r>
                        <a:rPr lang="fr-FR" sz="2400" dirty="0" smtClean="0">
                          <a:latin typeface="Arial" pitchFamily="34" charset="0"/>
                          <a:cs typeface="Arial" pitchFamily="34" charset="0"/>
                        </a:rPr>
                        <a:t>Encéphalopathie</a:t>
                      </a:r>
                      <a:endParaRPr lang="fr-FR" sz="2400" dirty="0">
                        <a:latin typeface="Arial" pitchFamily="34" charset="0"/>
                        <a:cs typeface="Arial" pitchFamily="34" charset="0"/>
                      </a:endParaRPr>
                    </a:p>
                  </a:txBody>
                  <a:tcPr/>
                </a:tc>
                <a:tc>
                  <a:txBody>
                    <a:bodyPr/>
                    <a:lstStyle/>
                    <a:p>
                      <a:r>
                        <a:rPr lang="fr-FR" sz="2800" dirty="0" smtClean="0">
                          <a:latin typeface="Arial" pitchFamily="34" charset="0"/>
                          <a:cs typeface="Arial" pitchFamily="34" charset="0"/>
                        </a:rPr>
                        <a:t>Délai ictère –</a:t>
                      </a:r>
                      <a:r>
                        <a:rPr lang="fr-FR" sz="2400" dirty="0" err="1" smtClean="0">
                          <a:latin typeface="Arial" pitchFamily="34" charset="0"/>
                          <a:cs typeface="Arial" pitchFamily="34" charset="0"/>
                        </a:rPr>
                        <a:t>encéphalo</a:t>
                      </a:r>
                      <a:endParaRPr lang="fr-FR" sz="2400" dirty="0" smtClean="0">
                        <a:latin typeface="Arial" pitchFamily="34" charset="0"/>
                        <a:cs typeface="Arial" pitchFamily="34" charset="0"/>
                      </a:endParaRPr>
                    </a:p>
                    <a:p>
                      <a:r>
                        <a:rPr lang="fr-FR" sz="2400" dirty="0" err="1" smtClean="0">
                          <a:latin typeface="Arial" pitchFamily="34" charset="0"/>
                          <a:cs typeface="Arial" pitchFamily="34" charset="0"/>
                        </a:rPr>
                        <a:t>pathie</a:t>
                      </a:r>
                      <a:endParaRPr lang="fr-FR" sz="2400" dirty="0">
                        <a:latin typeface="Arial" pitchFamily="34" charset="0"/>
                        <a:cs typeface="Arial" pitchFamily="34" charset="0"/>
                      </a:endParaRPr>
                    </a:p>
                  </a:txBody>
                  <a:tcPr/>
                </a:tc>
              </a:tr>
              <a:tr h="631727">
                <a:tc>
                  <a:txBody>
                    <a:bodyPr/>
                    <a:lstStyle/>
                    <a:p>
                      <a:r>
                        <a:rPr lang="fr-FR" sz="2800" dirty="0" smtClean="0">
                          <a:latin typeface="Arial" pitchFamily="34" charset="0"/>
                          <a:cs typeface="Arial" pitchFamily="34" charset="0"/>
                        </a:rPr>
                        <a:t>IHC</a:t>
                      </a:r>
                      <a:r>
                        <a:rPr lang="fr-FR" sz="2800" baseline="0" dirty="0" smtClean="0">
                          <a:latin typeface="Arial" pitchFamily="34" charset="0"/>
                          <a:cs typeface="Arial" pitchFamily="34" charset="0"/>
                        </a:rPr>
                        <a:t> </a:t>
                      </a:r>
                      <a:r>
                        <a:rPr lang="fr-FR" sz="2800" dirty="0" smtClean="0">
                          <a:latin typeface="Arial" pitchFamily="34" charset="0"/>
                          <a:cs typeface="Arial" pitchFamily="34" charset="0"/>
                        </a:rPr>
                        <a:t>modérée </a:t>
                      </a:r>
                      <a:endParaRPr lang="fr-FR" sz="2800" dirty="0">
                        <a:latin typeface="Arial" pitchFamily="34" charset="0"/>
                        <a:cs typeface="Arial" pitchFamily="34" charset="0"/>
                      </a:endParaRPr>
                    </a:p>
                  </a:txBody>
                  <a:tcPr/>
                </a:tc>
                <a:tc>
                  <a:txBody>
                    <a:bodyPr/>
                    <a:lstStyle/>
                    <a:p>
                      <a:pPr algn="ctr"/>
                      <a:r>
                        <a:rPr lang="fr-FR" sz="2800" dirty="0" smtClean="0">
                          <a:latin typeface="Arial" pitchFamily="34" charset="0"/>
                          <a:cs typeface="Arial" pitchFamily="34" charset="0"/>
                        </a:rPr>
                        <a:t>50 - 75 %</a:t>
                      </a:r>
                      <a:endParaRPr lang="fr-FR" sz="2800" dirty="0">
                        <a:latin typeface="Arial" pitchFamily="34" charset="0"/>
                        <a:cs typeface="Arial" pitchFamily="34" charset="0"/>
                      </a:endParaRPr>
                    </a:p>
                  </a:txBody>
                  <a:tcPr/>
                </a:tc>
                <a:tc>
                  <a:txBody>
                    <a:bodyPr/>
                    <a:lstStyle/>
                    <a:p>
                      <a:pPr algn="ctr"/>
                      <a:r>
                        <a:rPr lang="fr-FR" sz="2800" dirty="0" smtClean="0">
                          <a:latin typeface="Arial" pitchFamily="34" charset="0"/>
                          <a:cs typeface="Arial" pitchFamily="34" charset="0"/>
                        </a:rPr>
                        <a:t>Non </a:t>
                      </a:r>
                      <a:endParaRPr lang="fr-FR" sz="2800" dirty="0">
                        <a:latin typeface="Arial" pitchFamily="34" charset="0"/>
                        <a:cs typeface="Arial" pitchFamily="34" charset="0"/>
                      </a:endParaRPr>
                    </a:p>
                  </a:txBody>
                  <a:tcPr/>
                </a:tc>
                <a:tc>
                  <a:txBody>
                    <a:bodyPr/>
                    <a:lstStyle/>
                    <a:p>
                      <a:pPr algn="ctr"/>
                      <a:endParaRPr lang="fr-FR" sz="2800" dirty="0">
                        <a:latin typeface="Arial" pitchFamily="34" charset="0"/>
                        <a:cs typeface="Arial" pitchFamily="34" charset="0"/>
                      </a:endParaRPr>
                    </a:p>
                  </a:txBody>
                  <a:tcPr/>
                </a:tc>
              </a:tr>
              <a:tr h="519474">
                <a:tc>
                  <a:txBody>
                    <a:bodyPr/>
                    <a:lstStyle/>
                    <a:p>
                      <a:r>
                        <a:rPr lang="fr-FR" sz="2800" dirty="0" smtClean="0">
                          <a:latin typeface="Arial" pitchFamily="34" charset="0"/>
                          <a:cs typeface="Arial" pitchFamily="34" charset="0"/>
                        </a:rPr>
                        <a:t>IHC sévère</a:t>
                      </a:r>
                      <a:endParaRPr lang="fr-FR" sz="2800" dirty="0">
                        <a:latin typeface="Arial" pitchFamily="34" charset="0"/>
                        <a:cs typeface="Arial" pitchFamily="34" charset="0"/>
                      </a:endParaRPr>
                    </a:p>
                  </a:txBody>
                  <a:tcPr/>
                </a:tc>
                <a:tc>
                  <a:txBody>
                    <a:bodyPr/>
                    <a:lstStyle/>
                    <a:p>
                      <a:pPr algn="ctr"/>
                      <a:r>
                        <a:rPr lang="fr-FR" sz="2800" dirty="0" smtClean="0">
                          <a:latin typeface="Arial" pitchFamily="34" charset="0"/>
                          <a:cs typeface="Arial" pitchFamily="34" charset="0"/>
                        </a:rPr>
                        <a:t>  &lt; 50 %</a:t>
                      </a:r>
                      <a:endParaRPr lang="fr-FR" sz="2800" dirty="0">
                        <a:latin typeface="Arial" pitchFamily="34" charset="0"/>
                        <a:cs typeface="Arial" pitchFamily="34" charset="0"/>
                      </a:endParaRPr>
                    </a:p>
                  </a:txBody>
                  <a:tcPr/>
                </a:tc>
                <a:tc>
                  <a:txBody>
                    <a:bodyPr/>
                    <a:lstStyle/>
                    <a:p>
                      <a:pPr algn="ctr"/>
                      <a:r>
                        <a:rPr lang="fr-FR" sz="2800" dirty="0" smtClean="0">
                          <a:latin typeface="Arial" pitchFamily="34" charset="0"/>
                          <a:cs typeface="Arial" pitchFamily="34" charset="0"/>
                        </a:rPr>
                        <a:t>Non</a:t>
                      </a:r>
                      <a:endParaRPr lang="fr-FR" sz="2800" dirty="0">
                        <a:latin typeface="Arial" pitchFamily="34" charset="0"/>
                        <a:cs typeface="Arial" pitchFamily="34" charset="0"/>
                      </a:endParaRPr>
                    </a:p>
                  </a:txBody>
                  <a:tcPr/>
                </a:tc>
                <a:tc>
                  <a:txBody>
                    <a:bodyPr/>
                    <a:lstStyle/>
                    <a:p>
                      <a:pPr algn="ctr"/>
                      <a:endParaRPr lang="fr-FR" sz="2800" dirty="0">
                        <a:latin typeface="Arial" pitchFamily="34" charset="0"/>
                        <a:cs typeface="Arial" pitchFamily="34" charset="0"/>
                      </a:endParaRPr>
                    </a:p>
                  </a:txBody>
                  <a:tcPr/>
                </a:tc>
              </a:tr>
              <a:tr h="1350633">
                <a:tc>
                  <a:txBody>
                    <a:bodyPr/>
                    <a:lstStyle/>
                    <a:p>
                      <a:pPr>
                        <a:lnSpc>
                          <a:spcPct val="150000"/>
                        </a:lnSpc>
                      </a:pPr>
                      <a:r>
                        <a:rPr lang="fr-FR" sz="2800" b="1" dirty="0" smtClean="0">
                          <a:solidFill>
                            <a:srgbClr val="FF0000"/>
                          </a:solidFill>
                          <a:latin typeface="Arial" pitchFamily="34" charset="0"/>
                          <a:cs typeface="Arial" pitchFamily="34" charset="0"/>
                        </a:rPr>
                        <a:t>IHC grave </a:t>
                      </a:r>
                    </a:p>
                    <a:p>
                      <a:pPr>
                        <a:lnSpc>
                          <a:spcPct val="150000"/>
                        </a:lnSpc>
                      </a:pPr>
                      <a:r>
                        <a:rPr lang="fr-FR" sz="2800" dirty="0" smtClean="0">
                          <a:latin typeface="Arial" pitchFamily="34" charset="0"/>
                          <a:cs typeface="Arial" pitchFamily="34" charset="0"/>
                        </a:rPr>
                        <a:t> </a:t>
                      </a:r>
                      <a:r>
                        <a:rPr lang="fr-FR" sz="2400" dirty="0" smtClean="0">
                          <a:latin typeface="Arial" pitchFamily="34" charset="0"/>
                          <a:cs typeface="Arial" pitchFamily="34" charset="0"/>
                        </a:rPr>
                        <a:t>- Fulminante </a:t>
                      </a:r>
                    </a:p>
                    <a:p>
                      <a:pPr>
                        <a:lnSpc>
                          <a:spcPct val="150000"/>
                        </a:lnSpc>
                      </a:pPr>
                      <a:r>
                        <a:rPr lang="fr-FR" sz="2400" baseline="0" dirty="0" smtClean="0">
                          <a:latin typeface="Arial" pitchFamily="34" charset="0"/>
                          <a:cs typeface="Arial" pitchFamily="34" charset="0"/>
                        </a:rPr>
                        <a:t> </a:t>
                      </a:r>
                      <a:r>
                        <a:rPr lang="fr-FR" sz="2400" dirty="0" smtClean="0">
                          <a:latin typeface="Arial" pitchFamily="34" charset="0"/>
                          <a:cs typeface="Arial" pitchFamily="34" charset="0"/>
                        </a:rPr>
                        <a:t>- </a:t>
                      </a:r>
                      <a:r>
                        <a:rPr lang="fr-FR" sz="2400" dirty="0" err="1" smtClean="0">
                          <a:latin typeface="Arial" pitchFamily="34" charset="0"/>
                          <a:cs typeface="Arial" pitchFamily="34" charset="0"/>
                        </a:rPr>
                        <a:t>Sub</a:t>
                      </a:r>
                      <a:r>
                        <a:rPr lang="fr-FR" sz="2400" dirty="0" smtClean="0">
                          <a:latin typeface="Arial" pitchFamily="34" charset="0"/>
                          <a:cs typeface="Arial" pitchFamily="34" charset="0"/>
                        </a:rPr>
                        <a:t> fulminante </a:t>
                      </a:r>
                      <a:endParaRPr lang="fr-FR" sz="2400" dirty="0">
                        <a:latin typeface="Arial" pitchFamily="34" charset="0"/>
                        <a:cs typeface="Arial" pitchFamily="34" charset="0"/>
                      </a:endParaRPr>
                    </a:p>
                  </a:txBody>
                  <a:tcPr/>
                </a:tc>
                <a:tc>
                  <a:txBody>
                    <a:bodyPr/>
                    <a:lstStyle/>
                    <a:p>
                      <a:pPr algn="ctr">
                        <a:lnSpc>
                          <a:spcPct val="150000"/>
                        </a:lnSpc>
                      </a:pPr>
                      <a:r>
                        <a:rPr lang="fr-FR" sz="2800" b="1" dirty="0" smtClean="0">
                          <a:solidFill>
                            <a:srgbClr val="FF0000"/>
                          </a:solidFill>
                          <a:latin typeface="Arial" pitchFamily="34" charset="0"/>
                          <a:cs typeface="Arial" pitchFamily="34" charset="0"/>
                        </a:rPr>
                        <a:t>   &lt; 50 %</a:t>
                      </a:r>
                      <a:endParaRPr lang="fr-FR" sz="2800" b="1" dirty="0">
                        <a:solidFill>
                          <a:srgbClr val="FF0000"/>
                        </a:solidFill>
                        <a:latin typeface="Arial" pitchFamily="34" charset="0"/>
                        <a:cs typeface="Arial" pitchFamily="34" charset="0"/>
                      </a:endParaRPr>
                    </a:p>
                  </a:txBody>
                  <a:tcPr/>
                </a:tc>
                <a:tc>
                  <a:txBody>
                    <a:bodyPr/>
                    <a:lstStyle/>
                    <a:p>
                      <a:pPr algn="ctr">
                        <a:lnSpc>
                          <a:spcPct val="150000"/>
                        </a:lnSpc>
                      </a:pPr>
                      <a:r>
                        <a:rPr lang="fr-FR" sz="2800" b="1" dirty="0" smtClean="0">
                          <a:solidFill>
                            <a:srgbClr val="FF0000"/>
                          </a:solidFill>
                          <a:latin typeface="Arial" pitchFamily="34" charset="0"/>
                          <a:cs typeface="Arial" pitchFamily="34" charset="0"/>
                        </a:rPr>
                        <a:t>OUI</a:t>
                      </a:r>
                      <a:endParaRPr lang="fr-FR" sz="2800" b="1" dirty="0">
                        <a:solidFill>
                          <a:srgbClr val="FF0000"/>
                        </a:solidFill>
                        <a:latin typeface="Arial" pitchFamily="34" charset="0"/>
                        <a:cs typeface="Arial" pitchFamily="34" charset="0"/>
                      </a:endParaRPr>
                    </a:p>
                  </a:txBody>
                  <a:tcPr/>
                </a:tc>
                <a:tc>
                  <a:txBody>
                    <a:bodyPr/>
                    <a:lstStyle/>
                    <a:p>
                      <a:pPr algn="ctr">
                        <a:lnSpc>
                          <a:spcPct val="150000"/>
                        </a:lnSpc>
                      </a:pPr>
                      <a:endParaRPr lang="fr-FR" sz="2800" dirty="0" smtClean="0">
                        <a:latin typeface="Arial" pitchFamily="34" charset="0"/>
                        <a:cs typeface="Arial" pitchFamily="34" charset="0"/>
                      </a:endParaRPr>
                    </a:p>
                    <a:p>
                      <a:pPr algn="ctr">
                        <a:lnSpc>
                          <a:spcPct val="150000"/>
                        </a:lnSpc>
                      </a:pPr>
                      <a:r>
                        <a:rPr lang="fr-FR" sz="2400" b="1" dirty="0" smtClean="0">
                          <a:latin typeface="Arial" pitchFamily="34" charset="0"/>
                          <a:cs typeface="Arial" pitchFamily="34" charset="0"/>
                        </a:rPr>
                        <a:t>&lt; 15 jours </a:t>
                      </a:r>
                    </a:p>
                    <a:p>
                      <a:pPr algn="ctr">
                        <a:lnSpc>
                          <a:spcPct val="150000"/>
                        </a:lnSpc>
                      </a:pPr>
                      <a:r>
                        <a:rPr lang="fr-FR" sz="2400" b="1" dirty="0" smtClean="0">
                          <a:latin typeface="Arial" pitchFamily="34" charset="0"/>
                          <a:cs typeface="Arial" pitchFamily="34" charset="0"/>
                        </a:rPr>
                        <a:t>&gt; 15 jours </a:t>
                      </a:r>
                      <a:endParaRPr lang="fr-FR" sz="2400" b="1" dirty="0">
                        <a:latin typeface="Arial" pitchFamily="34" charset="0"/>
                        <a:cs typeface="Arial" pitchFamily="34" charset="0"/>
                      </a:endParaRPr>
                    </a:p>
                  </a:txBody>
                  <a:tcPr/>
                </a:tc>
              </a:tr>
            </a:tbl>
          </a:graphicData>
        </a:graphic>
      </p:graphicFrame>
      <p:sp>
        <p:nvSpPr>
          <p:cNvPr id="10" name="Rectangle 52"/>
          <p:cNvSpPr txBox="1">
            <a:spLocks noRot="1" noChangeArrowheads="1"/>
          </p:cNvSpPr>
          <p:nvPr>
            <p:custDataLst>
              <p:tags r:id="rId1"/>
            </p:custDataLst>
          </p:nvPr>
        </p:nvSpPr>
        <p:spPr>
          <a:xfrm>
            <a:off x="5004048" y="71414"/>
            <a:ext cx="3214710" cy="720080"/>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3200" b="0" i="0" u="none" strike="noStrike" kern="1200" cap="none" spc="0" normalizeH="0" baseline="0" noProof="0" dirty="0" smtClean="0">
                <a:ln>
                  <a:noFill/>
                </a:ln>
                <a:solidFill>
                  <a:srgbClr val="FFCC00"/>
                </a:solidFill>
                <a:effectLst/>
                <a:uLnTx/>
                <a:uFillTx/>
                <a:latin typeface="+mj-lt"/>
                <a:ea typeface="+mj-ea"/>
                <a:cs typeface="+mj-cs"/>
              </a:rPr>
              <a:t>     </a:t>
            </a:r>
            <a:r>
              <a:rPr kumimoji="0" lang="fr-FR" sz="4400" b="0" i="0" u="none" strike="noStrike" kern="1200" cap="none" spc="0" normalizeH="0" baseline="0" noProof="0" dirty="0" smtClean="0">
                <a:ln>
                  <a:noFill/>
                </a:ln>
                <a:solidFill>
                  <a:schemeClr val="tx2">
                    <a:lumMod val="75000"/>
                  </a:schemeClr>
                </a:solidFill>
                <a:effectLst/>
                <a:uLnTx/>
                <a:uFillTx/>
                <a:latin typeface="Arial" pitchFamily="34" charset="0"/>
                <a:ea typeface="+mj-ea"/>
                <a:cs typeface="Arial" pitchFamily="34" charset="0"/>
              </a:rPr>
              <a:t>Gravité</a:t>
            </a:r>
            <a:endParaRPr kumimoji="0" lang="fr-FR" sz="4400" b="0" i="0" u="none" strike="noStrike" kern="1200" cap="none" spc="0" normalizeH="0" baseline="0" noProof="0" dirty="0">
              <a:ln>
                <a:noFill/>
              </a:ln>
              <a:solidFill>
                <a:schemeClr val="tx2">
                  <a:lumMod val="75000"/>
                </a:schemeClr>
              </a:solidFill>
              <a:effectLst/>
              <a:uLnTx/>
              <a:uFillTx/>
              <a:latin typeface="Arial" pitchFamily="34" charset="0"/>
              <a:ea typeface="+mj-ea"/>
              <a:cs typeface="Arial" pitchFamily="34" charset="0"/>
            </a:endParaRPr>
          </a:p>
        </p:txBody>
      </p:sp>
      <p:sp>
        <p:nvSpPr>
          <p:cNvPr id="11" name="ZoneTexte 10"/>
          <p:cNvSpPr txBox="1"/>
          <p:nvPr/>
        </p:nvSpPr>
        <p:spPr>
          <a:xfrm>
            <a:off x="179512" y="908720"/>
            <a:ext cx="8964488" cy="584775"/>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fr-FR" sz="3200" dirty="0" smtClean="0">
                <a:latin typeface="Arial" pitchFamily="34" charset="0"/>
                <a:cs typeface="Arial" pitchFamily="34" charset="0"/>
              </a:rPr>
              <a:t> </a:t>
            </a:r>
            <a:r>
              <a:rPr lang="fr-FR" sz="3200" dirty="0" smtClean="0">
                <a:solidFill>
                  <a:schemeClr val="tx2">
                    <a:lumMod val="75000"/>
                  </a:schemeClr>
                </a:solidFill>
                <a:latin typeface="Arial" pitchFamily="34" charset="0"/>
                <a:cs typeface="Arial" pitchFamily="34" charset="0"/>
              </a:rPr>
              <a:t>Classification de l’insuffisance hépato cellulaire </a:t>
            </a:r>
            <a:endParaRPr lang="fr-FR" sz="3200" b="1" dirty="0" smtClean="0">
              <a:solidFill>
                <a:schemeClr val="tx2">
                  <a:lumMod val="75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980728"/>
            <a:ext cx="8510326" cy="5448668"/>
          </a:xfrm>
        </p:spPr>
        <p:txBody>
          <a:bodyPr>
            <a:normAutofit fontScale="92500"/>
          </a:bodyPr>
          <a:lstStyle/>
          <a:p>
            <a:pPr>
              <a:lnSpc>
                <a:spcPct val="150000"/>
              </a:lnSpc>
              <a:buClr>
                <a:srgbClr val="7030A0"/>
              </a:buClr>
            </a:pPr>
            <a:r>
              <a:rPr lang="fr-FR" sz="3500" dirty="0" smtClean="0">
                <a:latin typeface="Arial" pitchFamily="34" charset="0"/>
                <a:cs typeface="Arial" pitchFamily="34" charset="0"/>
              </a:rPr>
              <a:t>Hépatite grave : </a:t>
            </a:r>
            <a:r>
              <a:rPr lang="fr-FR" sz="3500" b="1" dirty="0" smtClean="0">
                <a:solidFill>
                  <a:srgbClr val="FF0066"/>
                </a:solidFill>
                <a:latin typeface="Arial" pitchFamily="34" charset="0"/>
                <a:cs typeface="Arial" pitchFamily="34" charset="0"/>
              </a:rPr>
              <a:t>VHB : 1 %; </a:t>
            </a:r>
            <a:r>
              <a:rPr lang="fr-FR" sz="3500" dirty="0" smtClean="0">
                <a:latin typeface="Arial" pitchFamily="34" charset="0"/>
                <a:cs typeface="Arial" pitchFamily="34" charset="0"/>
              </a:rPr>
              <a:t>VHC : très rare</a:t>
            </a:r>
          </a:p>
          <a:p>
            <a:pPr>
              <a:lnSpc>
                <a:spcPct val="150000"/>
              </a:lnSpc>
              <a:buClr>
                <a:srgbClr val="7030A0"/>
              </a:buClr>
            </a:pPr>
            <a:r>
              <a:rPr lang="fr-FR" sz="3500" dirty="0" smtClean="0">
                <a:latin typeface="Arial" pitchFamily="34" charset="0"/>
                <a:cs typeface="Arial" pitchFamily="34" charset="0"/>
              </a:rPr>
              <a:t>L’encéphalopathie évolue en 4 stades:</a:t>
            </a:r>
          </a:p>
          <a:p>
            <a:pPr>
              <a:lnSpc>
                <a:spcPct val="150000"/>
              </a:lnSpc>
            </a:pPr>
            <a:endParaRPr lang="fr-FR" dirty="0" smtClean="0">
              <a:latin typeface="Arial" pitchFamily="34" charset="0"/>
              <a:cs typeface="Arial" pitchFamily="34" charset="0"/>
            </a:endParaRPr>
          </a:p>
          <a:p>
            <a:pPr>
              <a:lnSpc>
                <a:spcPct val="150000"/>
              </a:lnSpc>
            </a:pPr>
            <a:endParaRPr lang="fr-FR" dirty="0" smtClean="0">
              <a:latin typeface="Arial" pitchFamily="34" charset="0"/>
              <a:cs typeface="Arial" pitchFamily="34" charset="0"/>
            </a:endParaRPr>
          </a:p>
          <a:p>
            <a:pPr>
              <a:lnSpc>
                <a:spcPct val="150000"/>
              </a:lnSpc>
            </a:pPr>
            <a:endParaRPr lang="fr-FR" dirty="0" smtClean="0">
              <a:latin typeface="Arial" pitchFamily="34" charset="0"/>
              <a:cs typeface="Arial" pitchFamily="34" charset="0"/>
            </a:endParaRPr>
          </a:p>
          <a:p>
            <a:pPr>
              <a:lnSpc>
                <a:spcPct val="150000"/>
              </a:lnSpc>
            </a:pPr>
            <a:endParaRPr lang="fr-FR" dirty="0" smtClean="0">
              <a:latin typeface="Arial" pitchFamily="34" charset="0"/>
              <a:cs typeface="Arial" pitchFamily="34" charset="0"/>
            </a:endParaRPr>
          </a:p>
          <a:p>
            <a:pPr>
              <a:buClr>
                <a:srgbClr val="B9178B"/>
              </a:buClr>
              <a:buFont typeface="Wingdings" pitchFamily="2" charset="2"/>
              <a:buChar char="§"/>
            </a:pPr>
            <a:r>
              <a:rPr lang="fr-FR" dirty="0" smtClean="0">
                <a:latin typeface="Arial" pitchFamily="34" charset="0"/>
                <a:cs typeface="Arial" pitchFamily="34" charset="0"/>
              </a:rPr>
              <a:t>La survie sans transplantation : </a:t>
            </a:r>
            <a:r>
              <a:rPr lang="fr-FR" b="1" dirty="0" smtClean="0">
                <a:solidFill>
                  <a:srgbClr val="FF0000"/>
                </a:solidFill>
                <a:latin typeface="Arial" pitchFamily="34" charset="0"/>
                <a:cs typeface="Arial" pitchFamily="34" charset="0"/>
              </a:rPr>
              <a:t>12- 15 % </a:t>
            </a:r>
          </a:p>
          <a:p>
            <a:pPr>
              <a:lnSpc>
                <a:spcPct val="150000"/>
              </a:lnSpc>
            </a:pPr>
            <a:endParaRPr lang="fr-FR" dirty="0" smtClean="0">
              <a:latin typeface="Arial" pitchFamily="34" charset="0"/>
              <a:cs typeface="Arial" pitchFamily="34" charset="0"/>
            </a:endParaRPr>
          </a:p>
          <a:p>
            <a:pPr marL="274320" indent="-274320">
              <a:lnSpc>
                <a:spcPct val="150000"/>
              </a:lnSpc>
              <a:buNone/>
              <a:defRPr/>
            </a:pPr>
            <a:endParaRPr lang="fr-FR" sz="2800" dirty="0" smtClean="0">
              <a:latin typeface="Arial" pitchFamily="34" charset="0"/>
              <a:cs typeface="Arial" pitchFamily="34" charset="0"/>
            </a:endParaRPr>
          </a:p>
          <a:p>
            <a:endParaRPr lang="fr-FR" dirty="0" smtClean="0">
              <a:latin typeface="Arial" pitchFamily="34" charset="0"/>
              <a:cs typeface="Arial" pitchFamily="34" charset="0"/>
            </a:endParaRPr>
          </a:p>
          <a:p>
            <a:endParaRPr lang="fr-FR" dirty="0" smtClean="0">
              <a:latin typeface="Arial" pitchFamily="34" charset="0"/>
              <a:cs typeface="Arial" pitchFamily="34" charset="0"/>
            </a:endParaRPr>
          </a:p>
          <a:p>
            <a:endParaRPr lang="fr-FR" dirty="0" smtClean="0">
              <a:latin typeface="Arial" pitchFamily="34" charset="0"/>
              <a:cs typeface="Arial" pitchFamily="34" charset="0"/>
            </a:endParaRPr>
          </a:p>
          <a:p>
            <a:endParaRPr lang="fr-FR" dirty="0" smtClean="0">
              <a:latin typeface="Arial" pitchFamily="34" charset="0"/>
              <a:cs typeface="Arial" pitchFamily="34" charset="0"/>
            </a:endParaRPr>
          </a:p>
          <a:p>
            <a:endParaRPr lang="fr-FR" dirty="0" smtClean="0">
              <a:latin typeface="Arial" pitchFamily="34" charset="0"/>
              <a:cs typeface="Arial" pitchFamily="34" charset="0"/>
            </a:endParaRPr>
          </a:p>
        </p:txBody>
      </p:sp>
      <p:sp>
        <p:nvSpPr>
          <p:cNvPr id="4" name="Titre 1"/>
          <p:cNvSpPr txBox="1">
            <a:spLocks noGrp="1"/>
          </p:cNvSpPr>
          <p:nvPr>
            <p:ph type="title"/>
          </p:nvPr>
        </p:nvSpPr>
        <p:spPr>
          <a:xfrm>
            <a:off x="214282" y="71414"/>
            <a:ext cx="5286412" cy="79690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Hépatites aigues </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6" name="Rectangle 52"/>
          <p:cNvSpPr txBox="1">
            <a:spLocks noRot="1" noChangeArrowheads="1"/>
          </p:cNvSpPr>
          <p:nvPr>
            <p:custDataLst>
              <p:tags r:id="rId1"/>
            </p:custDataLst>
          </p:nvPr>
        </p:nvSpPr>
        <p:spPr>
          <a:xfrm>
            <a:off x="5643570" y="137152"/>
            <a:ext cx="3214710" cy="720080"/>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3200" b="0" i="0" u="none" strike="noStrike" kern="1200" cap="none" spc="0" normalizeH="0" baseline="0" noProof="0" dirty="0" smtClean="0">
                <a:ln>
                  <a:noFill/>
                </a:ln>
                <a:solidFill>
                  <a:srgbClr val="FFCC00"/>
                </a:solidFill>
                <a:effectLst/>
                <a:uLnTx/>
                <a:uFillTx/>
                <a:latin typeface="+mj-lt"/>
                <a:ea typeface="+mj-ea"/>
                <a:cs typeface="+mj-cs"/>
              </a:rPr>
              <a:t>     </a:t>
            </a:r>
            <a:r>
              <a:rPr kumimoji="0" lang="fr-FR" sz="4400" b="0" i="0" u="none" strike="noStrike" kern="1200" cap="none" spc="0" normalizeH="0" baseline="0" noProof="0" dirty="0" smtClean="0">
                <a:ln>
                  <a:noFill/>
                </a:ln>
                <a:solidFill>
                  <a:schemeClr val="tx2">
                    <a:lumMod val="75000"/>
                  </a:schemeClr>
                </a:solidFill>
                <a:effectLst/>
                <a:uLnTx/>
                <a:uFillTx/>
                <a:latin typeface="Arial" pitchFamily="34" charset="0"/>
                <a:ea typeface="+mj-ea"/>
                <a:cs typeface="Arial" pitchFamily="34" charset="0"/>
              </a:rPr>
              <a:t>Gravité</a:t>
            </a:r>
            <a:endParaRPr kumimoji="0" lang="fr-FR" sz="4400" b="0" i="0" u="none" strike="noStrike" kern="1200" cap="none" spc="0" normalizeH="0" baseline="0" noProof="0" dirty="0">
              <a:ln>
                <a:noFill/>
              </a:ln>
              <a:solidFill>
                <a:schemeClr val="tx2">
                  <a:lumMod val="75000"/>
                </a:schemeClr>
              </a:solidFill>
              <a:effectLst/>
              <a:uLnTx/>
              <a:uFillTx/>
              <a:latin typeface="Arial" pitchFamily="34" charset="0"/>
              <a:ea typeface="+mj-ea"/>
              <a:cs typeface="Arial" pitchFamily="34" charset="0"/>
            </a:endParaRPr>
          </a:p>
        </p:txBody>
      </p:sp>
      <p:sp>
        <p:nvSpPr>
          <p:cNvPr id="7" name="Rectangle 3"/>
          <p:cNvSpPr txBox="1">
            <a:spLocks noChangeArrowheads="1"/>
          </p:cNvSpPr>
          <p:nvPr/>
        </p:nvSpPr>
        <p:spPr>
          <a:xfrm>
            <a:off x="214282" y="2393152"/>
            <a:ext cx="8715436" cy="2964674"/>
          </a:xfrm>
          <a:prstGeom prst="rect">
            <a:avLst/>
          </a:prstGeom>
          <a:noFill/>
          <a:ln/>
        </p:spPr>
        <p:txBody>
          <a:bodyPr vert="horz" wrap="square" lIns="84733" tIns="43061" rIns="84733" bIns="43061" rtlCol="0">
            <a:spAutoFit/>
          </a:bodyPr>
          <a:lstStyle/>
          <a:p>
            <a:pPr marL="363538" marR="0" lvl="0" indent="-363538" algn="l" defTabSz="969963" rtl="0" eaLnBrk="1" fontAlgn="auto" latinLnBrk="0" hangingPunct="1">
              <a:lnSpc>
                <a:spcPct val="100000"/>
              </a:lnSpc>
              <a:spcBef>
                <a:spcPct val="20000"/>
              </a:spcBef>
              <a:spcAft>
                <a:spcPts val="0"/>
              </a:spcAft>
              <a:buClrTx/>
              <a:buSzTx/>
              <a:buFontTx/>
              <a:buNone/>
              <a:tabLst>
                <a:tab pos="666750" algn="l"/>
                <a:tab pos="2108200" algn="l"/>
              </a:tabLst>
              <a:defRPr/>
            </a:pPr>
            <a:r>
              <a:rPr kumimoji="0" lang="fr-FR" sz="1900" b="0" i="0" u="none" strike="noStrike" kern="1200" cap="none" spc="0" normalizeH="0" baseline="0" noProof="0" dirty="0" smtClean="0">
                <a:ln>
                  <a:noFill/>
                </a:ln>
                <a:solidFill>
                  <a:schemeClr val="tx1"/>
                </a:solidFill>
                <a:effectLst/>
                <a:uLnTx/>
                <a:uFillTx/>
                <a:latin typeface="+mn-lt"/>
                <a:ea typeface="+mn-ea"/>
                <a:cs typeface="+mn-cs"/>
              </a:rPr>
              <a:t>	</a:t>
            </a:r>
            <a:endParaRPr kumimoji="0" lang="fr-FR" sz="2800" b="0" i="0" u="none" strike="noStrike" kern="1200" cap="none" spc="0" normalizeH="0" baseline="0" noProof="0" dirty="0" smtClean="0">
              <a:ln>
                <a:noFill/>
              </a:ln>
              <a:solidFill>
                <a:schemeClr val="tx1"/>
              </a:solidFill>
              <a:effectLst/>
              <a:uLnTx/>
              <a:uFillTx/>
              <a:latin typeface="+mn-lt"/>
              <a:ea typeface="+mn-ea"/>
              <a:cs typeface="+mn-cs"/>
            </a:endParaRPr>
          </a:p>
          <a:p>
            <a:pPr marL="363538" marR="0" lvl="0" indent="-363538" algn="l" defTabSz="969963" rtl="0" eaLnBrk="1" fontAlgn="auto" latinLnBrk="0" hangingPunct="1">
              <a:lnSpc>
                <a:spcPct val="100000"/>
              </a:lnSpc>
              <a:spcBef>
                <a:spcPct val="20000"/>
              </a:spcBef>
              <a:spcAft>
                <a:spcPts val="0"/>
              </a:spcAft>
              <a:buClrTx/>
              <a:buSzTx/>
              <a:buFontTx/>
              <a:buNone/>
              <a:tabLst>
                <a:tab pos="666750" algn="l"/>
                <a:tab pos="2108200" algn="l"/>
              </a:tabLst>
              <a:defRPr/>
            </a:pPr>
            <a:r>
              <a:rPr lang="fr-FR" sz="2800" dirty="0" smtClean="0"/>
              <a:t>-  </a:t>
            </a:r>
            <a:r>
              <a:rPr kumimoji="0" lang="fr-FR" sz="2800" b="1" i="0" u="none" strike="noStrike" kern="1200" cap="none" spc="0" normalizeH="0" baseline="0" noProof="0" dirty="0" smtClean="0">
                <a:ln>
                  <a:noFill/>
                </a:ln>
                <a:solidFill>
                  <a:schemeClr val="tx1"/>
                </a:solidFill>
                <a:effectLst/>
                <a:uLnTx/>
                <a:uFillTx/>
                <a:latin typeface="Arial" pitchFamily="34" charset="0"/>
                <a:cs typeface="Arial" pitchFamily="34" charset="0"/>
              </a:rPr>
              <a:t>I :</a:t>
            </a:r>
            <a:r>
              <a:rPr kumimoji="0" lang="fr-FR" sz="2800" b="0" i="0" u="none" strike="noStrike" kern="1200" cap="none" spc="0" normalizeH="0" noProof="0" dirty="0" smtClean="0">
                <a:ln>
                  <a:noFill/>
                </a:ln>
                <a:solidFill>
                  <a:schemeClr val="tx1"/>
                </a:solidFill>
                <a:effectLst/>
                <a:uLnTx/>
                <a:uFillTx/>
                <a:latin typeface="Arial" pitchFamily="34" charset="0"/>
                <a:cs typeface="Arial" pitchFamily="34" charset="0"/>
              </a:rPr>
              <a:t>    </a:t>
            </a:r>
            <a:r>
              <a:rPr kumimoji="0" lang="fr-FR" sz="2800" b="0" i="0" u="none" strike="noStrike" kern="1200" cap="none" spc="0" normalizeH="0" baseline="0" noProof="0" dirty="0" smtClean="0">
                <a:ln>
                  <a:noFill/>
                </a:ln>
                <a:solidFill>
                  <a:schemeClr val="tx1"/>
                </a:solidFill>
                <a:effectLst/>
                <a:uLnTx/>
                <a:uFillTx/>
                <a:latin typeface="Arial" pitchFamily="34" charset="0"/>
                <a:cs typeface="Arial" pitchFamily="34" charset="0"/>
              </a:rPr>
              <a:t>Confusion, ralentissement, troubles du sommeil</a:t>
            </a:r>
          </a:p>
          <a:p>
            <a:pPr marL="363538" marR="0" lvl="0" indent="-363538" algn="l" defTabSz="969963" rtl="0" eaLnBrk="1" fontAlgn="auto" latinLnBrk="0" hangingPunct="1">
              <a:lnSpc>
                <a:spcPct val="100000"/>
              </a:lnSpc>
              <a:spcBef>
                <a:spcPct val="20000"/>
              </a:spcBef>
              <a:spcAft>
                <a:spcPts val="0"/>
              </a:spcAft>
              <a:buClrTx/>
              <a:buSzTx/>
              <a:buFontTx/>
              <a:buNone/>
              <a:tabLst>
                <a:tab pos="666750" algn="l"/>
                <a:tab pos="2108200" algn="l"/>
              </a:tabLst>
              <a:defRPr/>
            </a:pPr>
            <a:r>
              <a:rPr lang="fr-FR" sz="2800" dirty="0" smtClean="0">
                <a:latin typeface="Arial" pitchFamily="34" charset="0"/>
                <a:cs typeface="Arial" pitchFamily="34" charset="0"/>
              </a:rPr>
              <a:t>- </a:t>
            </a:r>
            <a:r>
              <a:rPr kumimoji="0" lang="fr-FR" sz="2800" b="1" i="0" u="none" strike="noStrike" kern="1200" cap="none" spc="0" normalizeH="0" baseline="0" noProof="0" dirty="0" smtClean="0">
                <a:ln>
                  <a:noFill/>
                </a:ln>
                <a:solidFill>
                  <a:schemeClr val="tx1"/>
                </a:solidFill>
                <a:effectLst/>
                <a:uLnTx/>
                <a:uFillTx/>
                <a:latin typeface="Arial" pitchFamily="34" charset="0"/>
                <a:cs typeface="Arial" pitchFamily="34" charset="0"/>
              </a:rPr>
              <a:t>II :    </a:t>
            </a:r>
            <a:r>
              <a:rPr kumimoji="0" lang="fr-FR" sz="2800" b="0" i="0" u="none" strike="noStrike" kern="1200" cap="none" spc="0" normalizeH="0" baseline="0" noProof="0" dirty="0" smtClean="0">
                <a:ln>
                  <a:noFill/>
                </a:ln>
                <a:solidFill>
                  <a:schemeClr val="tx1"/>
                </a:solidFill>
                <a:effectLst/>
                <a:uLnTx/>
                <a:uFillTx/>
                <a:latin typeface="Arial" pitchFamily="34" charset="0"/>
                <a:cs typeface="Arial" pitchFamily="34" charset="0"/>
              </a:rPr>
              <a:t>Somnolence, troubles du comportement</a:t>
            </a:r>
          </a:p>
          <a:p>
            <a:pPr marL="363538" marR="0" lvl="0" indent="-363538" algn="l" defTabSz="969963" rtl="0" eaLnBrk="1" fontAlgn="auto" latinLnBrk="0" hangingPunct="1">
              <a:lnSpc>
                <a:spcPct val="100000"/>
              </a:lnSpc>
              <a:spcBef>
                <a:spcPct val="20000"/>
              </a:spcBef>
              <a:spcAft>
                <a:spcPts val="0"/>
              </a:spcAft>
              <a:buClrTx/>
              <a:buSzTx/>
              <a:buFontTx/>
              <a:buNone/>
              <a:tabLst>
                <a:tab pos="666750" algn="l"/>
                <a:tab pos="2108200" algn="l"/>
              </a:tabLst>
              <a:defRPr/>
            </a:pPr>
            <a:r>
              <a:rPr lang="fr-FR" sz="2800" dirty="0" smtClean="0">
                <a:latin typeface="Arial" pitchFamily="34" charset="0"/>
                <a:cs typeface="Arial" pitchFamily="34" charset="0"/>
              </a:rPr>
              <a:t>- </a:t>
            </a:r>
            <a:r>
              <a:rPr kumimoji="0" lang="fr-FR" sz="2800" b="1" i="0" u="none" strike="noStrike" kern="1200" cap="none" spc="0" normalizeH="0" baseline="0" noProof="0" dirty="0" smtClean="0">
                <a:ln>
                  <a:noFill/>
                </a:ln>
                <a:solidFill>
                  <a:schemeClr val="tx1"/>
                </a:solidFill>
                <a:effectLst/>
                <a:uLnTx/>
                <a:uFillTx/>
                <a:latin typeface="Arial" pitchFamily="34" charset="0"/>
                <a:cs typeface="Arial" pitchFamily="34" charset="0"/>
              </a:rPr>
              <a:t>III</a:t>
            </a:r>
            <a:r>
              <a:rPr lang="fr-FR" sz="2800" b="1" dirty="0" smtClean="0">
                <a:latin typeface="Arial" pitchFamily="34" charset="0"/>
                <a:cs typeface="Arial" pitchFamily="34" charset="0"/>
              </a:rPr>
              <a:t> :</a:t>
            </a:r>
            <a:r>
              <a:rPr lang="fr-FR" sz="2800" dirty="0" smtClean="0">
                <a:latin typeface="Arial" pitchFamily="34" charset="0"/>
                <a:cs typeface="Arial" pitchFamily="34" charset="0"/>
              </a:rPr>
              <a:t>   </a:t>
            </a:r>
            <a:r>
              <a:rPr kumimoji="0" lang="fr-FR" sz="2800" b="0" i="0" u="none" strike="noStrike" kern="1200" cap="none" spc="0" normalizeH="0" baseline="0" noProof="0" dirty="0" smtClean="0">
                <a:ln>
                  <a:noFill/>
                </a:ln>
                <a:solidFill>
                  <a:schemeClr val="tx1"/>
                </a:solidFill>
                <a:effectLst/>
                <a:uLnTx/>
                <a:uFillTx/>
                <a:latin typeface="Arial" pitchFamily="34" charset="0"/>
                <a:cs typeface="Arial" pitchFamily="34" charset="0"/>
              </a:rPr>
              <a:t>Obnubilation</a:t>
            </a:r>
          </a:p>
          <a:p>
            <a:pPr marL="363538" marR="0" lvl="0" indent="-363538" algn="l" defTabSz="969963" rtl="0" eaLnBrk="1" fontAlgn="auto" latinLnBrk="0" hangingPunct="1">
              <a:lnSpc>
                <a:spcPct val="100000"/>
              </a:lnSpc>
              <a:spcBef>
                <a:spcPct val="20000"/>
              </a:spcBef>
              <a:spcAft>
                <a:spcPts val="0"/>
              </a:spcAft>
              <a:buClrTx/>
              <a:buSzTx/>
              <a:tabLst>
                <a:tab pos="666750" algn="l"/>
                <a:tab pos="2108200" algn="l"/>
              </a:tabLst>
              <a:defRPr/>
            </a:pPr>
            <a:r>
              <a:rPr kumimoji="0" lang="fr-FR" sz="2800" b="0" i="0" u="none" strike="noStrike" kern="1200" cap="none" spc="0" normalizeH="0" baseline="0" noProof="0" dirty="0" smtClean="0">
                <a:ln>
                  <a:noFill/>
                </a:ln>
                <a:solidFill>
                  <a:schemeClr val="tx1"/>
                </a:solidFill>
                <a:effectLst/>
                <a:uLnTx/>
                <a:uFillTx/>
                <a:latin typeface="Arial" pitchFamily="34" charset="0"/>
                <a:cs typeface="Arial" pitchFamily="34" charset="0"/>
              </a:rPr>
              <a:t>- </a:t>
            </a:r>
            <a:r>
              <a:rPr kumimoji="0" lang="fr-FR" sz="2800" b="1" i="0" u="none" strike="noStrike" kern="1200" cap="none" spc="0" normalizeH="0" baseline="0" noProof="0" dirty="0" smtClean="0">
                <a:ln>
                  <a:noFill/>
                </a:ln>
                <a:solidFill>
                  <a:schemeClr val="tx1"/>
                </a:solidFill>
                <a:effectLst/>
                <a:uLnTx/>
                <a:uFillTx/>
                <a:latin typeface="Arial" pitchFamily="34" charset="0"/>
                <a:cs typeface="Arial" pitchFamily="34" charset="0"/>
              </a:rPr>
              <a:t>IV</a:t>
            </a:r>
            <a:r>
              <a:rPr kumimoji="0" lang="fr-FR" sz="2800" b="1" i="0" u="none" strike="noStrike" kern="1200" cap="none" spc="0" normalizeH="0" noProof="0" dirty="0" smtClean="0">
                <a:ln>
                  <a:noFill/>
                </a:ln>
                <a:solidFill>
                  <a:schemeClr val="tx1"/>
                </a:solidFill>
                <a:effectLst/>
                <a:uLnTx/>
                <a:uFillTx/>
                <a:latin typeface="Arial" pitchFamily="34" charset="0"/>
                <a:cs typeface="Arial" pitchFamily="34" charset="0"/>
              </a:rPr>
              <a:t> </a:t>
            </a:r>
            <a:r>
              <a:rPr kumimoji="0" lang="fr-FR" sz="2800" b="1" i="0" u="none" strike="noStrike" kern="1200" cap="none" spc="0" normalizeH="0" baseline="0" noProof="0" dirty="0" smtClean="0">
                <a:ln>
                  <a:noFill/>
                </a:ln>
                <a:solidFill>
                  <a:schemeClr val="tx1"/>
                </a:solidFill>
                <a:effectLst/>
                <a:uLnTx/>
                <a:uFillTx/>
                <a:latin typeface="Arial" pitchFamily="34" charset="0"/>
                <a:cs typeface="Arial" pitchFamily="34" charset="0"/>
              </a:rPr>
              <a:t>:</a:t>
            </a:r>
            <a:r>
              <a:rPr kumimoji="0" lang="fr-FR" sz="2800" b="0" i="0" u="none" strike="noStrike" kern="1200" cap="none" spc="0" normalizeH="0" baseline="0" noProof="0" dirty="0" smtClean="0">
                <a:ln>
                  <a:noFill/>
                </a:ln>
                <a:solidFill>
                  <a:schemeClr val="tx1"/>
                </a:solidFill>
                <a:effectLst/>
                <a:uLnTx/>
                <a:uFillTx/>
                <a:latin typeface="Arial" pitchFamily="34" charset="0"/>
                <a:cs typeface="Arial" pitchFamily="34" charset="0"/>
              </a:rPr>
              <a:t>  Coma ( réactif puis </a:t>
            </a:r>
            <a:r>
              <a:rPr kumimoji="0" lang="fr-FR" sz="2800" b="0" i="0" u="none" strike="noStrike" kern="1200" cap="none" spc="0" normalizeH="0" baseline="0" noProof="0" dirty="0" err="1" smtClean="0">
                <a:ln>
                  <a:noFill/>
                </a:ln>
                <a:solidFill>
                  <a:schemeClr val="tx1"/>
                </a:solidFill>
                <a:effectLst/>
                <a:uLnTx/>
                <a:uFillTx/>
                <a:latin typeface="Arial" pitchFamily="34" charset="0"/>
                <a:cs typeface="Arial" pitchFamily="34" charset="0"/>
              </a:rPr>
              <a:t>aréactif</a:t>
            </a:r>
            <a:r>
              <a:rPr kumimoji="0" lang="fr-FR" sz="2800" b="0" i="0" u="none" strike="noStrike" kern="1200" cap="none" spc="0" normalizeH="0" baseline="0" noProof="0" dirty="0" smtClean="0">
                <a:ln>
                  <a:noFill/>
                </a:ln>
                <a:solidFill>
                  <a:schemeClr val="tx1"/>
                </a:solidFill>
                <a:effectLst/>
                <a:uLnTx/>
                <a:uFillTx/>
                <a:latin typeface="Arial" pitchFamily="34" charset="0"/>
                <a:cs typeface="Arial" pitchFamily="34" charset="0"/>
              </a:rPr>
              <a:t>, crises convulsives </a:t>
            </a:r>
          </a:p>
          <a:p>
            <a:pPr marL="363538" marR="0" lvl="0" indent="-363538" algn="l" defTabSz="969963" rtl="0" eaLnBrk="1" fontAlgn="auto" latinLnBrk="0" hangingPunct="1">
              <a:lnSpc>
                <a:spcPct val="100000"/>
              </a:lnSpc>
              <a:spcBef>
                <a:spcPct val="20000"/>
              </a:spcBef>
              <a:spcAft>
                <a:spcPts val="0"/>
              </a:spcAft>
              <a:buClrTx/>
              <a:buSzTx/>
              <a:tabLst>
                <a:tab pos="666750" algn="l"/>
                <a:tab pos="2108200" algn="l"/>
              </a:tabLst>
              <a:defRPr/>
            </a:pPr>
            <a:r>
              <a:rPr lang="fr-FR" sz="2800" dirty="0" smtClean="0">
                <a:latin typeface="Arial" pitchFamily="34" charset="0"/>
                <a:cs typeface="Arial" pitchFamily="34" charset="0"/>
              </a:rPr>
              <a:t>                       </a:t>
            </a:r>
            <a:r>
              <a:rPr kumimoji="0" lang="fr-FR" sz="2800" b="0" i="0" u="none" strike="noStrike" kern="1200" cap="none" spc="0" normalizeH="0" baseline="0" noProof="0" dirty="0" smtClean="0">
                <a:ln>
                  <a:noFill/>
                </a:ln>
                <a:solidFill>
                  <a:schemeClr val="tx1"/>
                </a:solidFill>
                <a:effectLst/>
                <a:uLnTx/>
                <a:uFillTx/>
                <a:latin typeface="Arial" pitchFamily="34" charset="0"/>
                <a:cs typeface="Arial" pitchFamily="34" charset="0"/>
              </a:rPr>
              <a:t>et </a:t>
            </a:r>
            <a:r>
              <a:rPr kumimoji="0" lang="fr-FR" sz="2800" b="0" i="0" u="none" strike="noStrike" kern="1200" cap="none" spc="0" normalizeH="0" baseline="0" noProof="0" dirty="0" err="1" smtClean="0">
                <a:ln>
                  <a:noFill/>
                </a:ln>
                <a:solidFill>
                  <a:schemeClr val="tx1"/>
                </a:solidFill>
                <a:effectLst/>
                <a:uLnTx/>
                <a:uFillTx/>
                <a:latin typeface="Arial" pitchFamily="34" charset="0"/>
                <a:cs typeface="Arial" pitchFamily="34" charset="0"/>
              </a:rPr>
              <a:t>tonico</a:t>
            </a:r>
            <a:r>
              <a:rPr kumimoji="0" lang="fr-FR" sz="2800" b="0" i="0" u="none" strike="noStrike" kern="1200" cap="none" spc="0" normalizeH="0" baseline="0" noProof="0" dirty="0" smtClean="0">
                <a:ln>
                  <a:noFill/>
                </a:ln>
                <a:solidFill>
                  <a:schemeClr val="tx1"/>
                </a:solidFill>
                <a:effectLst/>
                <a:uLnTx/>
                <a:uFillTx/>
                <a:latin typeface="Arial" pitchFamily="34" charset="0"/>
                <a:cs typeface="Arial" pitchFamily="34" charset="0"/>
              </a:rPr>
              <a:t> cloniques )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504" y="1124744"/>
            <a:ext cx="8929718" cy="5214950"/>
          </a:xfrm>
        </p:spPr>
        <p:txBody>
          <a:bodyPr>
            <a:normAutofit/>
          </a:bodyPr>
          <a:lstStyle/>
          <a:p>
            <a:pPr>
              <a:lnSpc>
                <a:spcPct val="150000"/>
              </a:lnSpc>
              <a:buNone/>
            </a:pPr>
            <a:r>
              <a:rPr lang="fr-FR" b="1" i="1" dirty="0" smtClean="0">
                <a:solidFill>
                  <a:schemeClr val="tx2"/>
                </a:solidFill>
                <a:latin typeface="Arial" pitchFamily="34" charset="0"/>
                <a:cs typeface="Arial" pitchFamily="34" charset="0"/>
              </a:rPr>
              <a:t>             </a:t>
            </a:r>
            <a:r>
              <a:rPr lang="fr-FR" b="1" dirty="0" smtClean="0">
                <a:latin typeface="Arial" pitchFamily="34" charset="0"/>
                <a:cs typeface="Arial" pitchFamily="34" charset="0"/>
              </a:rPr>
              <a:t>Devant toute hépatite aigue …</a:t>
            </a:r>
          </a:p>
          <a:p>
            <a:pPr>
              <a:lnSpc>
                <a:spcPct val="150000"/>
              </a:lnSpc>
            </a:pPr>
            <a:r>
              <a:rPr lang="fr-FR" b="1" i="1" dirty="0" smtClean="0">
                <a:solidFill>
                  <a:schemeClr val="tx2"/>
                </a:solidFill>
                <a:latin typeface="Arial" pitchFamily="34" charset="0"/>
                <a:cs typeface="Arial" pitchFamily="34" charset="0"/>
              </a:rPr>
              <a:t>Surveillance clinique : </a:t>
            </a:r>
          </a:p>
          <a:p>
            <a:pPr>
              <a:lnSpc>
                <a:spcPct val="150000"/>
              </a:lnSpc>
              <a:buNone/>
            </a:pPr>
            <a:r>
              <a:rPr lang="fr-FR" b="1" i="1" dirty="0" smtClean="0">
                <a:solidFill>
                  <a:schemeClr val="tx2"/>
                </a:solidFill>
                <a:latin typeface="Arial" pitchFamily="34" charset="0"/>
                <a:cs typeface="Arial" pitchFamily="34" charset="0"/>
              </a:rPr>
              <a:t>    </a:t>
            </a:r>
            <a:r>
              <a:rPr lang="fr-FR" b="1" dirty="0" smtClean="0">
                <a:solidFill>
                  <a:srgbClr val="B9178B"/>
                </a:solidFill>
                <a:latin typeface="Arial" pitchFamily="34" charset="0"/>
                <a:cs typeface="Arial" pitchFamily="34" charset="0"/>
              </a:rPr>
              <a:t>Etat neurologique </a:t>
            </a:r>
            <a:r>
              <a:rPr lang="fr-FR" dirty="0" smtClean="0">
                <a:latin typeface="Arial" pitchFamily="34" charset="0"/>
                <a:cs typeface="Arial" pitchFamily="34" charset="0"/>
              </a:rPr>
              <a:t>– recherche de signes   </a:t>
            </a:r>
          </a:p>
          <a:p>
            <a:pPr>
              <a:lnSpc>
                <a:spcPct val="150000"/>
              </a:lnSpc>
              <a:buNone/>
            </a:pPr>
            <a:r>
              <a:rPr lang="fr-FR" dirty="0" smtClean="0">
                <a:latin typeface="Arial" pitchFamily="34" charset="0"/>
                <a:cs typeface="Arial" pitchFamily="34" charset="0"/>
              </a:rPr>
              <a:t>    hémorragiques- flèche hépatique (atrophie !!!)</a:t>
            </a:r>
          </a:p>
          <a:p>
            <a:pPr>
              <a:lnSpc>
                <a:spcPct val="150000"/>
              </a:lnSpc>
            </a:pPr>
            <a:r>
              <a:rPr lang="fr-FR" b="1" i="1" dirty="0" smtClean="0">
                <a:solidFill>
                  <a:schemeClr val="tx2"/>
                </a:solidFill>
                <a:latin typeface="Arial" pitchFamily="34" charset="0"/>
                <a:cs typeface="Arial" pitchFamily="34" charset="0"/>
              </a:rPr>
              <a:t>Surveillance biologique : </a:t>
            </a:r>
            <a:r>
              <a:rPr lang="fr-FR" dirty="0" smtClean="0">
                <a:latin typeface="Arial" pitchFamily="34" charset="0"/>
                <a:cs typeface="Arial" pitchFamily="34" charset="0"/>
              </a:rPr>
              <a:t>transaminases – </a:t>
            </a:r>
            <a:r>
              <a:rPr lang="fr-FR" b="1" dirty="0" smtClean="0">
                <a:solidFill>
                  <a:srgbClr val="B9178B"/>
                </a:solidFill>
                <a:latin typeface="Arial" pitchFamily="34" charset="0"/>
                <a:cs typeface="Arial" pitchFamily="34" charset="0"/>
              </a:rPr>
              <a:t>TP, INR, Facteur V</a:t>
            </a:r>
          </a:p>
          <a:p>
            <a:pPr>
              <a:lnSpc>
                <a:spcPct val="150000"/>
              </a:lnSpc>
            </a:pPr>
            <a:endParaRPr lang="fr-FR" dirty="0">
              <a:latin typeface="Arial" pitchFamily="34" charset="0"/>
              <a:cs typeface="Arial" pitchFamily="34" charset="0"/>
            </a:endParaRPr>
          </a:p>
        </p:txBody>
      </p:sp>
      <p:sp>
        <p:nvSpPr>
          <p:cNvPr id="4" name="Titre 1"/>
          <p:cNvSpPr txBox="1">
            <a:spLocks noGrp="1"/>
          </p:cNvSpPr>
          <p:nvPr>
            <p:ph type="title"/>
          </p:nvPr>
        </p:nvSpPr>
        <p:spPr>
          <a:xfrm>
            <a:off x="142844" y="71414"/>
            <a:ext cx="4500594" cy="857256"/>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Hépatites aigues </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Rectangle 52"/>
          <p:cNvSpPr txBox="1">
            <a:spLocks noRot="1" noChangeArrowheads="1"/>
          </p:cNvSpPr>
          <p:nvPr>
            <p:custDataLst>
              <p:tags r:id="rId1"/>
            </p:custDataLst>
          </p:nvPr>
        </p:nvSpPr>
        <p:spPr>
          <a:xfrm>
            <a:off x="4857752" y="142852"/>
            <a:ext cx="3214710" cy="720080"/>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3200" b="0" i="0" u="none" strike="noStrike" kern="1200" cap="none" spc="0" normalizeH="0" baseline="0" noProof="0" dirty="0" smtClean="0">
                <a:ln>
                  <a:noFill/>
                </a:ln>
                <a:solidFill>
                  <a:srgbClr val="FFCC00"/>
                </a:solidFill>
                <a:effectLst/>
                <a:uLnTx/>
                <a:uFillTx/>
                <a:latin typeface="+mj-lt"/>
                <a:ea typeface="+mj-ea"/>
                <a:cs typeface="+mj-cs"/>
              </a:rPr>
              <a:t>  </a:t>
            </a:r>
            <a:r>
              <a:rPr kumimoji="0" lang="fr-FR" sz="4000" b="0" i="0" u="none" strike="noStrike" kern="1200" cap="none" spc="0" normalizeH="0" baseline="0" noProof="0" dirty="0" smtClean="0">
                <a:ln>
                  <a:noFill/>
                </a:ln>
                <a:solidFill>
                  <a:srgbClr val="002060"/>
                </a:solidFill>
                <a:effectLst/>
                <a:uLnTx/>
                <a:uFillTx/>
                <a:latin typeface="Arial" pitchFamily="34" charset="0"/>
                <a:ea typeface="+mj-ea"/>
                <a:cs typeface="Arial" pitchFamily="34" charset="0"/>
              </a:rPr>
              <a:t>Surveillance</a:t>
            </a:r>
            <a:endParaRPr kumimoji="0" lang="fr-FR" sz="4000" b="0" i="0" u="none" strike="noStrike" kern="1200" cap="none" spc="0" normalizeH="0" baseline="0" noProof="0" dirty="0">
              <a:ln>
                <a:noFill/>
              </a:ln>
              <a:solidFill>
                <a:srgbClr val="002060"/>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2844" y="1412776"/>
            <a:ext cx="8964488" cy="4713387"/>
          </a:xfrm>
        </p:spPr>
        <p:txBody>
          <a:bodyPr>
            <a:normAutofit/>
          </a:bodyPr>
          <a:lstStyle/>
          <a:p>
            <a:r>
              <a:rPr lang="fr-FR" b="1" i="1" dirty="0" smtClean="0">
                <a:solidFill>
                  <a:srgbClr val="B9178B"/>
                </a:solidFill>
                <a:latin typeface="Arial" pitchFamily="34" charset="0"/>
                <a:cs typeface="Arial" pitchFamily="34" charset="0"/>
              </a:rPr>
              <a:t>Quand  et ou hospitaliser ?</a:t>
            </a:r>
          </a:p>
          <a:p>
            <a:pPr>
              <a:lnSpc>
                <a:spcPct val="150000"/>
              </a:lnSpc>
              <a:buNone/>
            </a:pPr>
            <a:r>
              <a:rPr lang="fr-FR" dirty="0" smtClean="0">
                <a:latin typeface="Arial" pitchFamily="34" charset="0"/>
                <a:cs typeface="Arial" pitchFamily="34" charset="0"/>
              </a:rPr>
              <a:t> - Service de </a:t>
            </a:r>
            <a:r>
              <a:rPr lang="fr-FR" dirty="0" err="1" smtClean="0">
                <a:latin typeface="Arial" pitchFamily="34" charset="0"/>
                <a:cs typeface="Arial" pitchFamily="34" charset="0"/>
              </a:rPr>
              <a:t>Gastro</a:t>
            </a:r>
            <a:r>
              <a:rPr lang="fr-FR" dirty="0" smtClean="0">
                <a:latin typeface="Arial" pitchFamily="34" charset="0"/>
                <a:cs typeface="Arial" pitchFamily="34" charset="0"/>
              </a:rPr>
              <a:t> entérologie: les patients dont l’état est susceptible de mal évoluer</a:t>
            </a:r>
          </a:p>
          <a:p>
            <a:pPr>
              <a:lnSpc>
                <a:spcPct val="150000"/>
              </a:lnSpc>
              <a:buNone/>
            </a:pPr>
            <a:r>
              <a:rPr lang="fr-FR" b="1" dirty="0" smtClean="0">
                <a:solidFill>
                  <a:schemeClr val="tx2">
                    <a:lumMod val="75000"/>
                  </a:schemeClr>
                </a:solidFill>
                <a:latin typeface="Arial" pitchFamily="34" charset="0"/>
                <a:cs typeface="Arial" pitchFamily="34" charset="0"/>
              </a:rPr>
              <a:t>  (si insuffisance hépato cellulaire : </a:t>
            </a:r>
            <a:r>
              <a:rPr lang="fr-FR" b="1" dirty="0" smtClean="0">
                <a:solidFill>
                  <a:schemeClr val="tx2">
                    <a:lumMod val="75000"/>
                  </a:schemeClr>
                </a:solidFill>
              </a:rPr>
              <a:t>TP &lt; 50% )</a:t>
            </a:r>
            <a:endParaRPr lang="fr-FR" b="1" dirty="0" smtClean="0">
              <a:solidFill>
                <a:schemeClr val="tx2">
                  <a:lumMod val="75000"/>
                </a:schemeClr>
              </a:solidFill>
              <a:latin typeface="Arial" pitchFamily="34" charset="0"/>
              <a:cs typeface="Arial" pitchFamily="34" charset="0"/>
            </a:endParaRPr>
          </a:p>
          <a:p>
            <a:pPr>
              <a:lnSpc>
                <a:spcPct val="150000"/>
              </a:lnSpc>
              <a:buNone/>
            </a:pPr>
            <a:r>
              <a:rPr lang="fr-FR" dirty="0" smtClean="0">
                <a:latin typeface="Arial" pitchFamily="34" charset="0"/>
                <a:cs typeface="Arial" pitchFamily="34" charset="0"/>
              </a:rPr>
              <a:t> - Unité de soins intensifs : si encéphalopathie </a:t>
            </a:r>
            <a:endParaRPr lang="fr-FR" dirty="0">
              <a:latin typeface="Arial" pitchFamily="34" charset="0"/>
              <a:cs typeface="Arial" pitchFamily="34" charset="0"/>
            </a:endParaRPr>
          </a:p>
        </p:txBody>
      </p:sp>
      <p:sp>
        <p:nvSpPr>
          <p:cNvPr id="4" name="Titre 1"/>
          <p:cNvSpPr txBox="1">
            <a:spLocks/>
          </p:cNvSpPr>
          <p:nvPr/>
        </p:nvSpPr>
        <p:spPr>
          <a:xfrm>
            <a:off x="142844" y="71414"/>
            <a:ext cx="4500594" cy="857256"/>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Hépatites aigues </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Rectangle 52"/>
          <p:cNvSpPr txBox="1">
            <a:spLocks noRot="1" noChangeArrowheads="1"/>
          </p:cNvSpPr>
          <p:nvPr>
            <p:custDataLst>
              <p:tags r:id="rId1"/>
            </p:custDataLst>
          </p:nvPr>
        </p:nvSpPr>
        <p:spPr>
          <a:xfrm>
            <a:off x="5143504" y="142852"/>
            <a:ext cx="3214710" cy="720080"/>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3200" b="0" i="0" u="none" strike="noStrike" kern="1200" cap="none" spc="0" normalizeH="0" baseline="0" noProof="0" dirty="0" smtClean="0">
                <a:ln>
                  <a:noFill/>
                </a:ln>
                <a:solidFill>
                  <a:srgbClr val="FFCC00"/>
                </a:solidFill>
                <a:effectLst/>
                <a:uLnTx/>
                <a:uFillTx/>
                <a:latin typeface="+mj-lt"/>
                <a:ea typeface="+mj-ea"/>
                <a:cs typeface="+mj-cs"/>
              </a:rPr>
              <a:t>  </a:t>
            </a:r>
            <a:r>
              <a:rPr kumimoji="0" lang="fr-FR" sz="4000" b="0" i="0" u="none" strike="noStrike" kern="1200" cap="none" spc="0" normalizeH="0" baseline="0" noProof="0" dirty="0" smtClean="0">
                <a:ln>
                  <a:noFill/>
                </a:ln>
                <a:solidFill>
                  <a:srgbClr val="002060"/>
                </a:solidFill>
                <a:effectLst/>
                <a:uLnTx/>
                <a:uFillTx/>
                <a:latin typeface="Arial" pitchFamily="34" charset="0"/>
                <a:ea typeface="+mj-ea"/>
                <a:cs typeface="Arial" pitchFamily="34" charset="0"/>
              </a:rPr>
              <a:t>Surveillance</a:t>
            </a:r>
            <a:endParaRPr kumimoji="0" lang="fr-FR" sz="4000" b="0" i="0" u="none" strike="noStrike" kern="1200" cap="none" spc="0" normalizeH="0" baseline="0" noProof="0" dirty="0">
              <a:ln>
                <a:noFill/>
              </a:ln>
              <a:solidFill>
                <a:srgbClr val="002060"/>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1406" y="1214422"/>
            <a:ext cx="8929718" cy="5643578"/>
          </a:xfrm>
        </p:spPr>
        <p:txBody>
          <a:bodyPr>
            <a:normAutofit/>
          </a:bodyPr>
          <a:lstStyle/>
          <a:p>
            <a:pPr>
              <a:lnSpc>
                <a:spcPct val="150000"/>
              </a:lnSpc>
            </a:pPr>
            <a:r>
              <a:rPr lang="fr-FR" b="1" dirty="0" smtClean="0">
                <a:solidFill>
                  <a:srgbClr val="FF0066"/>
                </a:solidFill>
                <a:latin typeface="Arial" pitchFamily="34" charset="0"/>
                <a:cs typeface="Arial" pitchFamily="34" charset="0"/>
              </a:rPr>
              <a:t>Phase de convalescence (plusieurs mois) :  </a:t>
            </a:r>
            <a:r>
              <a:rPr lang="fr-FR" dirty="0" smtClean="0">
                <a:solidFill>
                  <a:srgbClr val="FF0066"/>
                </a:solidFill>
                <a:latin typeface="Arial" pitchFamily="34" charset="0"/>
                <a:cs typeface="Arial" pitchFamily="34" charset="0"/>
              </a:rPr>
              <a:t> </a:t>
            </a:r>
          </a:p>
          <a:p>
            <a:pPr>
              <a:lnSpc>
                <a:spcPct val="150000"/>
              </a:lnSpc>
              <a:buNone/>
            </a:pPr>
            <a:r>
              <a:rPr lang="fr-FR" dirty="0" smtClean="0">
                <a:solidFill>
                  <a:srgbClr val="FF0066"/>
                </a:solidFill>
                <a:latin typeface="Arial" pitchFamily="34" charset="0"/>
                <a:cs typeface="Arial" pitchFamily="34" charset="0"/>
              </a:rPr>
              <a:t>   </a:t>
            </a:r>
            <a:r>
              <a:rPr lang="fr-FR" dirty="0" smtClean="0">
                <a:latin typeface="Arial" pitchFamily="34" charset="0"/>
                <a:cs typeface="Arial" pitchFamily="34" charset="0"/>
              </a:rPr>
              <a:t>- </a:t>
            </a:r>
            <a:r>
              <a:rPr lang="fr-FR" i="1" dirty="0" smtClean="0">
                <a:latin typeface="Arial" pitchFamily="34" charset="0"/>
                <a:cs typeface="Arial" pitchFamily="34" charset="0"/>
              </a:rPr>
              <a:t>Clinique : </a:t>
            </a:r>
            <a:r>
              <a:rPr lang="fr-FR" dirty="0" smtClean="0">
                <a:latin typeface="Arial" pitchFamily="34" charset="0"/>
                <a:cs typeface="Arial" pitchFamily="34" charset="0"/>
              </a:rPr>
              <a:t>une asthénie</a:t>
            </a:r>
          </a:p>
          <a:p>
            <a:pPr>
              <a:lnSpc>
                <a:spcPct val="150000"/>
              </a:lnSpc>
              <a:buNone/>
            </a:pPr>
            <a:r>
              <a:rPr lang="fr-FR" dirty="0" smtClean="0">
                <a:latin typeface="Arial" pitchFamily="34" charset="0"/>
                <a:cs typeface="Arial" pitchFamily="34" charset="0"/>
              </a:rPr>
              <a:t>   - </a:t>
            </a:r>
            <a:r>
              <a:rPr lang="fr-FR" i="1" dirty="0" smtClean="0">
                <a:latin typeface="Arial" pitchFamily="34" charset="0"/>
                <a:cs typeface="Arial" pitchFamily="34" charset="0"/>
              </a:rPr>
              <a:t>Biologie : </a:t>
            </a:r>
          </a:p>
          <a:p>
            <a:pPr>
              <a:lnSpc>
                <a:spcPct val="150000"/>
              </a:lnSpc>
              <a:buNone/>
            </a:pPr>
            <a:r>
              <a:rPr lang="fr-FR" dirty="0" smtClean="0">
                <a:latin typeface="Arial" pitchFamily="34" charset="0"/>
                <a:cs typeface="Arial" pitchFamily="34" charset="0"/>
              </a:rPr>
              <a:t>  * normalisation progressive des transaminases</a:t>
            </a:r>
          </a:p>
          <a:p>
            <a:pPr>
              <a:lnSpc>
                <a:spcPct val="150000"/>
              </a:lnSpc>
              <a:buNone/>
            </a:pPr>
            <a:r>
              <a:rPr lang="fr-FR" dirty="0" smtClean="0">
                <a:latin typeface="Arial" pitchFamily="34" charset="0"/>
                <a:cs typeface="Arial" pitchFamily="34" charset="0"/>
              </a:rPr>
              <a:t>  * disparition ou persistance des marqueurs de </a:t>
            </a:r>
          </a:p>
          <a:p>
            <a:pPr>
              <a:lnSpc>
                <a:spcPct val="150000"/>
              </a:lnSpc>
              <a:buNone/>
            </a:pPr>
            <a:r>
              <a:rPr lang="fr-FR" dirty="0" smtClean="0">
                <a:latin typeface="Arial" pitchFamily="34" charset="0"/>
                <a:cs typeface="Arial" pitchFamily="34" charset="0"/>
              </a:rPr>
              <a:t>    l’infection aigue.</a:t>
            </a:r>
          </a:p>
          <a:p>
            <a:endParaRPr lang="fr-FR" dirty="0" smtClean="0"/>
          </a:p>
          <a:p>
            <a:endParaRPr lang="fr-FR" dirty="0"/>
          </a:p>
        </p:txBody>
      </p:sp>
      <p:sp>
        <p:nvSpPr>
          <p:cNvPr id="5" name="Titre 1"/>
          <p:cNvSpPr txBox="1">
            <a:spLocks/>
          </p:cNvSpPr>
          <p:nvPr/>
        </p:nvSpPr>
        <p:spPr>
          <a:xfrm>
            <a:off x="71406" y="142852"/>
            <a:ext cx="4716618" cy="78581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Hépatites aigues </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7" name="Rectangle 52"/>
          <p:cNvSpPr>
            <a:spLocks noGrp="1" noRot="1" noChangeArrowheads="1"/>
          </p:cNvSpPr>
          <p:nvPr>
            <p:ph type="title"/>
            <p:custDataLst>
              <p:tags r:id="rId1"/>
            </p:custDataLst>
          </p:nvPr>
        </p:nvSpPr>
        <p:spPr>
          <a:xfrm>
            <a:off x="4860032" y="116632"/>
            <a:ext cx="4211960" cy="837876"/>
          </a:xfr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algn="l" eaLnBrk="1" hangingPunct="1">
              <a:defRPr/>
            </a:pPr>
            <a:r>
              <a:rPr lang="fr-FR" sz="3200" dirty="0" smtClean="0">
                <a:solidFill>
                  <a:srgbClr val="FFCC00"/>
                </a:solidFill>
              </a:rPr>
              <a:t> </a:t>
            </a:r>
            <a:r>
              <a:rPr lang="fr-FR" dirty="0" smtClean="0">
                <a:solidFill>
                  <a:srgbClr val="002060"/>
                </a:solidFill>
                <a:latin typeface="Arial" pitchFamily="34" charset="0"/>
                <a:cs typeface="Arial" pitchFamily="34" charset="0"/>
              </a:rPr>
              <a:t>Diagnostic positif</a:t>
            </a:r>
            <a:endParaRPr lang="fr-FR"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928670"/>
            <a:ext cx="8892480" cy="5857892"/>
          </a:xfrm>
        </p:spPr>
        <p:txBody>
          <a:bodyPr>
            <a:noAutofit/>
          </a:bodyPr>
          <a:lstStyle/>
          <a:p>
            <a:r>
              <a:rPr lang="fr-FR" dirty="0" smtClean="0">
                <a:solidFill>
                  <a:srgbClr val="B9178B"/>
                </a:solidFill>
                <a:latin typeface="Arial" pitchFamily="34" charset="0"/>
                <a:cs typeface="Arial" pitchFamily="34" charset="0"/>
              </a:rPr>
              <a:t>Manifestations cliniques et biologiques des hépatites virales B et C</a:t>
            </a:r>
          </a:p>
          <a:p>
            <a:pPr>
              <a:buNone/>
            </a:pPr>
            <a:r>
              <a:rPr lang="fr-FR" dirty="0" smtClean="0">
                <a:latin typeface="Arial" pitchFamily="34" charset="0"/>
                <a:cs typeface="Arial" pitchFamily="34" charset="0"/>
              </a:rPr>
              <a:t>    </a:t>
            </a:r>
            <a:r>
              <a:rPr lang="fr-FR" dirty="0" smtClean="0">
                <a:solidFill>
                  <a:schemeClr val="bg1">
                    <a:lumMod val="85000"/>
                  </a:schemeClr>
                </a:solidFill>
                <a:latin typeface="Arial" pitchFamily="34" charset="0"/>
                <a:cs typeface="Arial" pitchFamily="34" charset="0"/>
              </a:rPr>
              <a:t>- les hépatites aigues </a:t>
            </a:r>
          </a:p>
          <a:p>
            <a:pPr>
              <a:buNone/>
            </a:pPr>
            <a:r>
              <a:rPr lang="fr-FR" dirty="0" smtClean="0">
                <a:latin typeface="Arial" pitchFamily="34" charset="0"/>
                <a:cs typeface="Arial" pitchFamily="34" charset="0"/>
              </a:rPr>
              <a:t>    - Evolution</a:t>
            </a:r>
          </a:p>
          <a:p>
            <a:r>
              <a:rPr lang="fr-FR" dirty="0" smtClean="0">
                <a:solidFill>
                  <a:schemeClr val="bg1">
                    <a:lumMod val="85000"/>
                  </a:schemeClr>
                </a:solidFill>
                <a:latin typeface="Arial" pitchFamily="34" charset="0"/>
                <a:cs typeface="Arial" pitchFamily="34" charset="0"/>
              </a:rPr>
              <a:t>Les complications :</a:t>
            </a:r>
          </a:p>
          <a:p>
            <a:pPr>
              <a:buNone/>
            </a:pPr>
            <a:r>
              <a:rPr lang="fr-FR" dirty="0" smtClean="0">
                <a:solidFill>
                  <a:schemeClr val="bg1">
                    <a:lumMod val="85000"/>
                  </a:schemeClr>
                </a:solidFill>
                <a:latin typeface="Arial" pitchFamily="34" charset="0"/>
                <a:cs typeface="Arial" pitchFamily="34" charset="0"/>
              </a:rPr>
              <a:t>    - la cirrhose</a:t>
            </a:r>
          </a:p>
          <a:p>
            <a:pPr>
              <a:buNone/>
            </a:pPr>
            <a:r>
              <a:rPr lang="fr-FR" dirty="0" smtClean="0">
                <a:solidFill>
                  <a:schemeClr val="bg1">
                    <a:lumMod val="85000"/>
                  </a:schemeClr>
                </a:solidFill>
                <a:latin typeface="Arial" pitchFamily="34" charset="0"/>
                <a:cs typeface="Arial" pitchFamily="34" charset="0"/>
              </a:rPr>
              <a:t>    - le carcinome hépato cellulaire (CHC)</a:t>
            </a:r>
          </a:p>
          <a:p>
            <a:r>
              <a:rPr lang="fr-FR" dirty="0" smtClean="0">
                <a:solidFill>
                  <a:schemeClr val="bg1">
                    <a:lumMod val="85000"/>
                  </a:schemeClr>
                </a:solidFill>
                <a:latin typeface="Arial" pitchFamily="34" charset="0"/>
                <a:cs typeface="Arial" pitchFamily="34" charset="0"/>
              </a:rPr>
              <a:t>Le traitement : </a:t>
            </a:r>
          </a:p>
          <a:p>
            <a:pPr>
              <a:buNone/>
            </a:pPr>
            <a:r>
              <a:rPr lang="fr-FR" dirty="0" smtClean="0">
                <a:solidFill>
                  <a:schemeClr val="bg1">
                    <a:lumMod val="85000"/>
                  </a:schemeClr>
                </a:solidFill>
                <a:latin typeface="Arial" pitchFamily="34" charset="0"/>
                <a:cs typeface="Arial" pitchFamily="34" charset="0"/>
              </a:rPr>
              <a:t>    - Hépatites aigues </a:t>
            </a:r>
          </a:p>
          <a:p>
            <a:pPr>
              <a:buNone/>
            </a:pPr>
            <a:r>
              <a:rPr lang="fr-FR" dirty="0" smtClean="0">
                <a:solidFill>
                  <a:schemeClr val="bg1">
                    <a:lumMod val="85000"/>
                  </a:schemeClr>
                </a:solidFill>
                <a:latin typeface="Arial" pitchFamily="34" charset="0"/>
                <a:cs typeface="Arial" pitchFamily="34" charset="0"/>
              </a:rPr>
              <a:t>    - Hépatites chroniques</a:t>
            </a:r>
          </a:p>
          <a:p>
            <a:pPr>
              <a:lnSpc>
                <a:spcPct val="150000"/>
              </a:lnSpc>
              <a:buNone/>
            </a:pPr>
            <a:endParaRPr lang="fr-FR" sz="2400" dirty="0">
              <a:solidFill>
                <a:schemeClr val="bg1">
                  <a:lumMod val="85000"/>
                </a:schemeClr>
              </a:solidFill>
              <a:latin typeface="Arial" pitchFamily="34" charset="0"/>
              <a:cs typeface="Arial" pitchFamily="34" charset="0"/>
            </a:endParaRPr>
          </a:p>
        </p:txBody>
      </p:sp>
      <p:sp>
        <p:nvSpPr>
          <p:cNvPr id="4" name="Titre 1"/>
          <p:cNvSpPr>
            <a:spLocks noGrp="1"/>
          </p:cNvSpPr>
          <p:nvPr>
            <p:ph type="title"/>
          </p:nvPr>
        </p:nvSpPr>
        <p:spPr>
          <a:xfrm>
            <a:off x="3203848" y="71414"/>
            <a:ext cx="2736304" cy="857256"/>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fr-FR" dirty="0" smtClean="0">
                <a:solidFill>
                  <a:schemeClr val="tx2"/>
                </a:solidFill>
                <a:latin typeface="Arial" pitchFamily="34" charset="0"/>
                <a:cs typeface="Arial" pitchFamily="34" charset="0"/>
              </a:rPr>
              <a:t>Plan </a:t>
            </a:r>
            <a:endParaRPr lang="fr-FR" dirty="0">
              <a:solidFill>
                <a:schemeClr val="tx2"/>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7" name="AutoShape 5"/>
          <p:cNvSpPr>
            <a:spLocks noChangeArrowheads="1"/>
          </p:cNvSpPr>
          <p:nvPr/>
        </p:nvSpPr>
        <p:spPr bwMode="auto">
          <a:xfrm>
            <a:off x="1259632" y="1556792"/>
            <a:ext cx="6480175" cy="1657350"/>
          </a:xfrm>
          <a:prstGeom prst="bevel">
            <a:avLst>
              <a:gd name="adj" fmla="val 12500"/>
            </a:avLst>
          </a:prstGeom>
          <a:gradFill rotWithShape="1">
            <a:gsLst>
              <a:gs pos="0">
                <a:srgbClr val="000082"/>
              </a:gs>
              <a:gs pos="100000">
                <a:srgbClr val="000082">
                  <a:gamma/>
                  <a:shade val="46275"/>
                  <a:invGamma/>
                </a:srgbClr>
              </a:gs>
            </a:gsLst>
            <a:path path="rect">
              <a:fillToRect l="50000" t="50000" r="50000" b="50000"/>
            </a:path>
          </a:gradFill>
          <a:ln w="12700">
            <a:solidFill>
              <a:schemeClr val="bg2"/>
            </a:solidFill>
            <a:miter lim="800000"/>
            <a:headEnd/>
            <a:tailEnd/>
          </a:ln>
          <a:effectLst/>
        </p:spPr>
        <p:txBody>
          <a:bodyPr wrap="none" anchor="ctr"/>
          <a:lstStyle/>
          <a:p>
            <a:pPr algn="ctr"/>
            <a:r>
              <a:rPr lang="fr-FR" sz="7200" b="1" i="1">
                <a:solidFill>
                  <a:srgbClr val="FFFF00"/>
                </a:solidFill>
                <a:effectLst>
                  <a:outerShdw blurRad="38100" dist="38100" dir="2700000" algn="tl">
                    <a:srgbClr val="000000"/>
                  </a:outerShdw>
                </a:effectLst>
              </a:rPr>
              <a:t>Hépatite B</a:t>
            </a:r>
          </a:p>
        </p:txBody>
      </p:sp>
      <p:sp>
        <p:nvSpPr>
          <p:cNvPr id="4" name="Rectangle 52"/>
          <p:cNvSpPr txBox="1">
            <a:spLocks noRot="1" noChangeArrowheads="1"/>
          </p:cNvSpPr>
          <p:nvPr>
            <p:custDataLst>
              <p:tags r:id="rId1"/>
            </p:custDataLst>
          </p:nvPr>
        </p:nvSpPr>
        <p:spPr>
          <a:xfrm>
            <a:off x="2339752" y="188640"/>
            <a:ext cx="3800444" cy="936104"/>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4800" b="0" i="0" u="none" strike="noStrike" kern="1200" cap="none" spc="0" normalizeH="0" baseline="0" noProof="0" dirty="0" smtClean="0">
                <a:ln>
                  <a:noFill/>
                </a:ln>
                <a:solidFill>
                  <a:schemeClr val="tx2">
                    <a:lumMod val="75000"/>
                  </a:schemeClr>
                </a:solidFill>
                <a:effectLst/>
                <a:uLnTx/>
                <a:uFillTx/>
                <a:latin typeface="Arial" pitchFamily="34" charset="0"/>
                <a:ea typeface="+mj-ea"/>
                <a:cs typeface="Arial" pitchFamily="34" charset="0"/>
              </a:rPr>
              <a:t>    Evolution</a:t>
            </a:r>
            <a:endParaRPr kumimoji="0" lang="fr-FR" sz="4800" b="0" i="0" u="none" strike="noStrike" kern="1200" cap="none" spc="0" normalizeH="0" baseline="0" noProof="0" dirty="0">
              <a:ln>
                <a:noFill/>
              </a:ln>
              <a:solidFill>
                <a:schemeClr val="tx2">
                  <a:lumMod val="75000"/>
                </a:schemeClr>
              </a:solidFill>
              <a:effectLst/>
              <a:uLnTx/>
              <a:uFillTx/>
              <a:latin typeface="Arial" pitchFamily="34" charset="0"/>
              <a:ea typeface="+mj-ea"/>
              <a:cs typeface="Arial" pitchFamily="34" charset="0"/>
            </a:endParaRPr>
          </a:p>
        </p:txBody>
      </p:sp>
      <p:sp>
        <p:nvSpPr>
          <p:cNvPr id="37890" name="AutoShape 2" descr="data:image/jpeg;base64,/9j/4AAQSkZJRgABAQAAAQABAAD/2wCEAAkGBxQTEhQUEhQVFBUXGBUZGBgXGBgYGBkZFhgXFxoYFxgYHCggGBolHBQVITEhJSwrLi4uHCAzODMsNygtLisBCgoKDg0OGxAQGiwkICUvLCw0LzQvLDQsLCwsLCw0NC8sLCwsLCwvLCwtLS8sLDQsLC8sLC8sLCwsLywsLCwsLP/AABEIANcA6wMBIgACEQEDEQH/xAAcAAACAgMBAQAAAAAAAAAAAAAABQQGAQMHAgj/xABEEAACAQIEAwYDBgQDBgYDAAABAhEAAwQSITEFQVEGEyJhcYEykcEHI0JSobEUctHwgpLhFVNistLxM5OiwtPiFiRD/8QAGgEBAAMBAQEAAAAAAAAAAAAAAAMEBQIBBv/EAC4RAAIBAwQBAAkFAQEAAAAAAAABAgMRIQQSMUFRBRMiYXGBkaHBMrHR8PEUQv/aAAwDAQACEQMRAD8A7jRRNFAFFFFAFFFFAFFFFAFFFYJoDNFKsbxjKWCLnK/FrAHlOuvtUS32kVrd4hSLltC+UmZHUHmOu1e2InWgna4/mgmudPjrz+P+JuqSARlIyiRI8MER61ZMJxlbuHAuOFutbIYwwXNlIJWRtOoFSSoyiV6Oup1W1x8eyVieOgfAhueYIAPp5eZijAceV3CPbe0x2zQVbyV1JE+RgnlNU7DcRYLlIKNJOomRoBl5Hn+nWmHDsQbhymCdwdog6k9I0M+VeOnJK7RBHWt1FEvNFQ7XErTGA4nlyn0J3qZUZppp8BRRRQ9CiiigCiiigCiiigCiiigCiiigFePtYjvJtMoTKognXMC0nVT+Ej3C8gQYrWMaSAblsLPiK/EBAjLKbyJ9zpFPqKAQth8aYm5bHpprA6qZG+mmvloNtqzi/EWdCfBl15DOW/BEyy8tQOR1pzRQCexaxeZCz28sjMAOXPXKPONuXnPixh8QGktMuPxmAuZZXJERAuGZnxKOWjusRQEfPd/Jb/zt/wBFeTiHUjOqhSYlWLQTtMqIB2nrHWveMxQtrJ15ADcnoKRXuN3GB+4DoZBGYAkHQxOh+tCOdWEHZsY8b4yuHAmCxDFQTlByxOsHqKqWM7ZC/bVF+7Y3CjjNyAUgg6aHP+hG1JON8QfF5QcyC3mC/nA5h2O5Gk6cgedbuG8HS2BmRTz18RzE8yRvV2nQSSb5MbUaurOcowfs/wB/w3/w2XW3KGRLA7iYbMD8QifTlWwYRVcMZYkES0b78gNNDRisZbsD711toTALEATBOXX0JHvVF432+lXt4ddQ0LdJ/CpkEKRvpzqWyWSGFN2sjoFsQSB5HTodP3BqLcxSC2hLrBZFmRGbMFifXSuQY7j2Iuvne8+aMvhOQZd4hIEUumvdxL6nyzupuAvEiQskcwCdP+U14MQzRvPvGgH6VxSxiHQyjsp2lWIMdJB2pxw7tRiLQRc+ZEIOUgagci0Zo966UvJxKi+mdYfFuECk5uWw36yKZr2suKqqEDMqrmLE6mNSIHl/2qicK7W2buY3CLJGwYzIiSQY1M8vSnjAQSw1PLn5AedcOhCWbETr1qSaTsdA4FxhcQpMFWUgMpMxOoIPMHr5GpmIxOWABmc7KP3J5L5/udKqPZDFQXtqPvnAJY6oFWfSTqdOc8qt+HsBZ3JO7Hcnz/psKo1Y7ZNG7pKsqlGMpcnnLd/Nb/yN/wBdL8XhcSbpa26hShGpPxAaQsFQMw1mTB35U5oqMsiOxh8X3ql3Tu15AmW0I1GUDkp9SeUVg4fGMuVnRZDyymDJHhA8Gmu589NqYtxO0GKG4oYEggmIIVXMz/wup969pjrZLAOsqYbXY9CevlQCu1axvhzPa3Gb+WTIAyjXbXpynWvbW8WSxVlUZrkAxMZot65dBlExqdTrqIZjFpE50gmJzCJ3iesV5/j7WbJnTN0zCelAKVw2O/3tvQbxqSFG/hiCw+UxFbMVh8SbhZG01AGYxt4SFGm+WZnQNETq0/jLcTnSBBJzCADtrPOvL4+0DBuIDJGrDcBiRv0Rv8p6UBIFZrVaxCsSFYEjcTqNY1HtW2gCiiigCiiigA1Cu8UtKcrXFB8z+52FHGLpWzcZdwpP9T8prnnHcfmtTbKKF8J5kkCflyruEHJ2RT1eqVBXYyxnFy+JZX0QOUVp8JEjblqBv69KlcQxJUgAxpJP0/Sq+i97hVd0HjQbk6FjAYfInfn5154Xbc6PeuMFGikqY94zGI5mrHqU5X6M2c5Weec3JbYUMzM48TQQSBoYC/PQeonzqDxnj9vCp9/JmQABJYgTHoeR+eoNSeL8Wt4ZM98+GYBAJzGCQsDY6Hyrj/EOM3L9wteZnUyApI8KzIy8pHXnz3qd44FOG7kOMccvYkjvXLBScq6QJ9Nzyk0ur1dt5TG43B5EciK814WbWwZAqxcO7JXXAa4RbB5RLe45Vv7B8MD3DcYSEIC/zHUn2EfOuuX8Jh7dqXdVYjQbn5DWvbpWudQp7jkGN7LFBKvPqI+tIrtoqYYQa6Vj79vUTp5gj9xVL41aE/tU/q01gjaFAq09n+1BRoxDMyRCmJKkdeZ00mqsK9LUSdiCcVJWZ16ze0Dzl0BEGIB225mhsbdzZ8zK+sNm1Ma+I6zpyI2qkdl+OZDkvOxWBk5hT7a/0q6QTqdAOX9akaUkZ9SM4uydjonCC1+zbuXTJZZKiVSdjpuw056eQqd/AWv92nyFLMFxpBZtEASUHhQiFAEb8hppW/h/HLd1smqtyB/FH5Tz9KyJLLPqKdWLSTebHrFcAsXGLuksYky3KAI102HyFa27N4cgjIYMSM77LsN9FGmlN6K8Jhdd4LZZcpXTNmjMw1y5eR6CkvGMDYtwvclxKlpuMJzlteZczbGm+qxMxVrrGWgK5jcJbAui3auM5uWFfVlLkFSCHbQgDeDyqBiHsgH/APVuB1klSxCA5u7YqwJBkrpzOUQJgG5RRFAI+AG3nYW7YUAvBVy3NA0gwV1VRB/K3LUva85a9UAUUUUAVg1mlPH8b3aqOTGD6AbftQ5nJRjdiHtJiXuYjugRkUIdG56yIB1O0g8o61W+NYFDLH4QBOXRTI0mOWsb8q89qsaqoSsA/hjkRtFWRFN2zDqIe34hr+K2sgDSCNh/pVqnPBjygqzlfnkUWRIRkLiAoUTI8PUHSPLpW8kEAPofr1Df2ag8K4eba5RddlHwg5TEiTrEka0s7dcX7nDMjJmN4MgOmUSNSQddpjfarKwrlWEZX2spXbjjj3rzWg4azbbwwBqYAJJG5BzDpSHAYJ7zhLYlj8gOpPIVHroP2f4ZEtC6+7sdecKSAB7gmvErsvxjbBrw3Y9FQd6Wfn+ULO8RrHXXz9YXE+zNsCUlfeR+tdF4hxlWXLbtADqx1/yjb51XMVmIJfKF66z/AIRrm/vWpYLyj2dlwxV2Ltsqvb5h5kdCqgH18J+VXu3wJimbUjmf9TvVU4HiVAbulIObUt8R0EHTRRqdB86c4y3euLNwsy8gT4R6LsKSTxZ2PYtK+LkbiOGQ6fCYGu49+fuKpHGMI1thI0OxGoPoedWjimG25EKv7VWsViHQkTmU7qwlT6jr57+dTRWCNSyL7XDSRJ+Var+GK1a7GPt93CWxnIGjEgSRqATv7x61XcfceTmUDy1H71JGEfBDJO+GLrdzWDoa6B2a4kb1s96wLKYjaVgQx/NrNc4vNrTng2M7q4lwiQNx6iDHnUM4qLweaiktqaOjfxDDVZA5nr7dBU/B4p2EggOpUgkT5jQEayKXasuxUEe+v6Crn2S4NbNpLpzEydDGUlSQDAG2m1U9VGKjfsg0kKk6tovBYlS7Hx2//Lb/AOSlvEL19GMXLS5nUgu0eAIodQpBjUOd+dPBUHiHCkumWJ2A0MbTBB5HxNqNRoQQQDVA+lF9q9iUebz21sq2UlsoLZvChWNpYqIOsz6Vpvviu7Ba9ZRSCTcBAmR4MpywOs9D703vcLttnzAsHa2zBiWWbZDLCkkASo0FRG7N2ZJAKkgiARGrl9FIiZPtAjUA0Bowz4thpcstDQ2UyAAdVML8Wony5TrRav4l2uZLlrwtcGWQSAHKpJCmBCmRvIYT0YWuFKBEufH3kliDIiJKwWAAA8U6ADkK0Yns7YcEFILFyWXRiXuC4fENfiHyJHOgIFi9iNQcRYMAqDInOq6yIj4gJ00E7VZKXHglvKw18RY8vxKyHYdHbU67STFMYoD1RRRQHi7cCgsxgASSeQqhdreLW8TlW25UKW8ZBGsRopgn3jerlxqwXsXArZWiQfNfEP2rkdziWVWTLnLsDmyySSNgR5narNCmpXbMn0nqZ07QSw/wabnBj3n31zvAuoEQDpPWrScZcBBGRlhW8RM7bEjQHrp03qNgwBbVCp+AKdBOgg8+pFQ8B3qu1pgjQZDhjsIMER6fOrGxLFig5TVnAZyp3GUnX8pk761VOPcOuYm8RJa2nOBCyBO25nT2qz4zFd2jM6kqBJjXSveGxyfwqKAMzamPPQD5RUyk4ZSLFCCqNuT4KFxLgNoJAX3/ABfOnnYzhZ7pFOoE69AzEgesGpWOwqqpNwoT+UuFH+IjX2HzqRgsSAFPepAAhUVio9JAFeyd1gsxVnksWL4GEt5oE/OqbxFZmdasmJ46GXKS59gv1NV3H422AYSf5mJ/5Yrikpr9R3VcX+k0cCRVInmZP0/SK6E+JtdzymK5pguKgjRUWDyE/wDNJphaxrNuxygSY00/12rupS3u5zTrbLozxbfygVTOLmrRiuJFlbKxDLJgH8PP1jf0npVWxXFnJ1yOP+JEb9SJqWN0rESy7jvg3Chdw4uHfUfIkfSk/EmygqwzKAd9xHQ8qn4HjWW2FyIN9FzLufWkXGMbbeV8SgfG2YGOgAy6kmNJ+W9ezqOnBynwewpqrNRp/MiC0twaEeo+tTsHgfD4t9fTT9KRXsO9llM6EZlYbMOuv6g7Va+z/ERdEHRxuORHUVxSqxmlJHWooTpey+vsLsRZK6gkHqDH6irX9nfb9sLeFnFMWsXCBnO9ttgx6r1O431ioHFMBmUso1Akjr7dapuL3qWrCNSFmR6ZtTPrlWr1XO/sf4tcu4fu7hLBFGUnUjKxWJ6Rl/WuiVhTg4ScWatOopxuvf8AYKKKK4JAooooAooooArBNZry40oCn9rOMlrRVRCOYBnVspDH0ECqabbEoRAymddZG+o06frTDjtq6jd1cUrlnK3JhtKnbUR5io+BwveOFD++mgGk6ev6itLT2hTuz5nWSnUq2fJvtXGkAkD9/FLfStlm0C2eSCRJ256dPKpdzgqBZLsB6zPSQdD6RUDDW1GYMBodDG4jfnB33P0rqFWM+DlxlCykL+2WJe3hXKlYJCmRrDaaa7+1QOF8RUizrv3f0FQftIuJktKrnPmJyhiRliJKzEzoPeoPZDhd249svKorKfMwZA8qnTW2xc08Vtv2Mu0t5nIa2pbPmHhEw6HKw0/wt/iqBw/GvbWLissdQRpXRP8AYRW0wCgCc4gRrz+Y/YVWeIYbQ1zCaeCxOLXIv/2rMAak7VsbBM+rmPIf1rx2f4cM5Y8zA8upFdJs8Dt91Om1KlVQ5PYUnPg5Zf4XkkoTPma047Gm0otGcxhrnkT8KewMnzPlVtxFgIzMdQuw6sdh9faqVxoakkySZPqdakTuRWs7MiLxBgwZdwfn5HyI0qRiOF65lkW2GZeondT5qZH/AHrZ2fwoLAnmY9BXScTwG3/DgiDzjz20/Sk5xg1fs9jGU09vRxvi2a2oKkjWP7+VQhb0DLETpOyNuc0/Eeg5+e1Ne10Aqo6k+w0+ppFYuFTp6EHUEdCOdVtVBzljo0vRtWNOFprD77X8r3fPlIcKveWLkhzl+8DufiaVRwo/LB8/hExtUDBXzbdXXcH59QfWp1uO7YhYe6ColifCrKWjyJUAT0NL1Wq2h/8Aa9/4V/un4zfBZ9IU7bXymufOf3s1h5s1ydGwt0OqsuxAI96ofEbMX7ijYOwHz2qzdlsQTYYAZihMDSTPiA185FeuBcNtl2uXGD3ZJKQQUY6+JSJn2jpNae6xhqSpXbOxfZxwRcNgrOhFx0Vrk7y0tl8gM0VaqovZTtXrbsXQdTlVzMgzADT8gfSryKxaqkpO5oaatCpC8P6zNFFFRlgKKKKAKKKKAK8XTAManWK90UByDi3FDeeXLORyIkK34go5bD5V5w+JyEkKQIIOm0nePkPanfa3Dq2NKoQhyBnJ0EjUR5xGtVxHeSPDAKgHXXXTStSO2cNp8rV3U6zTd2nyWZuJWr9qVuICIJBYAgjcGdqXYa/mBKgkSYOmsaGJO0g60kxODD6tAjYgdTpM014daZUAzAiTEr568+s0pUvV9ic98r2yJ+0djvr9i2UjcBjGuYgGIPKKb2bAsXig/CwH6Ck3HrzJibBLAjXLAiCCJnUzOlbLnEib4LfjZfmIH9KsSi2l4L2ma2e/8F7vdoF7vL0+lVDi7AFuh1HodR+hqFe4isnXma04q6160Cg1Q5TOgymSDPkcw9xUcKag8FmdRz5DhuI005E/vVgtcbfKEGs6CqPbtXbUloI30kx+lMLHE8lvvDu0qn/ub2mPU+VSSgnyRRlJPDGvFsWPhBkLOvVjuf2HoKpvFL0mtuM4jNLRLHzrpKysgubsm8OxOWPL+tPL3aB8kF4Aqn37htgk7Typbisc1zTZen9a9nKKw+RTpTk7xeGbeL4837zXCInYeQ+pMk+ZrxgsMbjqg0zED0HM+gEn2qOoprwRdbjAElbbQF0PjK2zB5GHNUdRUcKcpLn89GnQpqU4w6/BvxtzMZUPkEBQtxWAUCB4AJBgAmfOo9+2SxOmsHcc1BP6k1ts2mvOFUFzrqFi4NOYHxRB61t4rw67Zf75ChbUAxsNOXtVXSuEKip3SduO+vLv1fhGhq23prvuSf0TvwrJZS5f1Qz7ItldwSACoO43B9fOpHacG29rE2SM4OVgGHiXUiddRoR7ionZEffH+Q/uKb9swP4U/wA6R8/6TWo7mBjcWTsnhf4h7d3MiWwyMSzpOkHLlzTPtXVRxC1/vbf+df61zz7JeLWbPD0W4SrZ3PMyCdCI2EaR/WukYbEK6hkYMp2I1BrKrtubT6LGjo06cXteXlkLFcbtWzrmIgGVGYeLOQBG5Pdv8vMVswfFrV1yiNLBQ22hBZl0Ox+H2DKeYrddwSM2dlBYRqRrpMfLM3zPWsYfAW01RFU67ADeJ2/lX5CoS4SaKKKAKKKKAKKKKA5r9pasL6tGX7uFYD4iJJBPMjw6edU/hLTnJck6TqOu8eVXztdaOJxKopEJKkTrOhmPePaq3xvBiwJbUDQ6CR51fpVYxiovk+c1VPdVnOPB5w11AxVgGZj4SdCupOkdYqVaCgHULrsCVGw5A0mv2LbgeE9VIBU67a+1S+COwVg4ctO58UiAIn1BqylkoOLTvcrnbu6qXLTK0tBnUmACMp1OnOoWF4tnuWliZuJEb/EKd9ubbNbtwhgMZYkaSNoHX6Co3Y7hChg8eInQ9AOnSamUnbPBp6ZxcEmsmMDwp2uk3Iy5mMA6nUwDV9w3Z892W5QdPLf+lKOIWhavso5ZT81B+tWHC9ogLeWNar1ZTsnEvU1C7UyrYnB+LKfn5bz8qqnH0BaRoFGVR0UfUySfMmrtxBgQTKqToZnSNY0B339qqHFLKn/+tseuf6JU0XjJB3gWcNwXeHXTWNOdXVOyBWznGmlVzhdtUg99a0/n6/y1cH7R/dZO8T/1f9NezcsbRBwe7ec47T2wqEdSB8tfpVaUU67VYsNdyhgwXciYzH1HL+tKrFoswVQSxMADc1HVkrtlnTxcYW8goplwxkWe8MI4KGNTG8+zAe4qwYT7PMSyZ2KrpOXUmkpRlYL45UBfAeYGse5NZctbQ1KdOlO/m2Po2vPZsaXSzg3VnHjjvL8pPi1/7g7D9m3BbCWxc0a4RDNJI9BPL9aS/a4q5LZ559PSNaV9lO0/8IoW8Liq5ceOSwKBInQSCHjb8NJe1PHv4q7IByCYknfqOnpWDodHqJ62M2nZNvd07Y5+xLra8dsnKWWkrd5Xg2djrXjuN0UD5mf/AG1s7TMb9xMPbPwnNcPJTsJ8wCdPMVL7N4UCwRJU3JgjRojKIPXc6Us4dxXuLrYa8AIaA6iJJ2LjnIO9faN+D5qbkk2uSwYBRbyqh0EAeew16866T2FunLdX8IKkerTP7CoPCOxyPYtuWy3GGYkQwhjIjXeOlWvhHDEsJkSTrJJ3J6msqtNSlgk0WmqU3uk+c/UnUViaJqE0zNFFFAFFYms0AUUUUBTe2eFWxOLUHMSocA/ENgwHUaTHL0rm/HuNm+MoBC8yeflXVe1r5SjH4SHXXYMev98q4/dQAlHA0PImJ9R/e9WaEFN56MPXvbO0VZMaYS4zhNBmaANdJ26edMMPbZSRoZ+nOfekNm4FiCREH0mt+H4scyIygSQM4bYbaiN9Yq/wzKm5Nq3BN7QWGaw/iAy+KI3y6xM0v4Jfju4P5R+wNPMTZRgVueIHcEn9hXO7fEGtOV1GUnfQjXmOtTRyrF3S3ykXXil85+8unKIAjdjG0DlpzMbVGbioiF8I+ZPqaRXOPpcBF3SfxqJP+Jfxeog+tLsRcZdR4rZ2dfEvoeYPkYNErF3bJ5LFc4sFkHVTow8uo8xuKRcTQh95UiVYbMp2I/Yjkaj2wX5/SrfwXgqmz94waDmUflJ0MHz0n0FHjJ7GObIp+Yqdf78q14riZCkJqdp6f60x47hd1H5lH/qA/akmFwTtlIVjPePGU77KvuR+tV9XqvU+ymuL/v8AwW9Booaj2535tj5ftcWgV0f7IOFI9y5deCVIVZ5TqTVS/wBmL4TccKTlDKgDEE9YMJp+xgVJ4djxZ8VhSpyZyS7k6OVg5Co2E7c6x9fUeq07p0r3dvhzxd2w7dXNSnpnQq7p2t1/meL8M+gOKsluyxBGg+lfPVz7y4WyoSxDZSSCc0GFMjrTHF8futmVzmGYqwOYgj8Db6jy51AfHOvhXKkc1GokQQrHUDlpG1UfRmhrUZtpK8ljOEl9/HFueS1VlTjQe53V11m+eL4883V0/BniEDJbURkDEiZhngsJjWAqj2NYwOFNx1Qbk/Icz8qjKKufZvhfdrnceNuX5V6epr6mjT9VBRvf+Xl/c+cr1fWTcuPwlhfYc2bIChQPCAAB5AVzvtXcX+KuCJAIG5nRRMnn/pV74vxJcPaLtE/hX8zch6da5a7l2LNqSSSfM6mukrs4hg+kvs2xly9w3DOGUQpSCpJ+7Ypqc2pIUGrN3dz86/5D/wBVU77H7bpgAjCAHaP8UMfkWj1mr1WPVSU3byX6Ut0E0JsbgcQXz27oEKgC+IKTL55HiA0ZSNCZUbc9VuxjdR3iACY0nMYBB+EnLJZeRhRT6iuCQRtZx2kXLJMidCBEtm/CTsVj057nIsYvI4d7ZY90EKSCIIzkkgbiTpTuigF3CsLctlg7lxCQSSfFL5ozEmIybk86Y0UUAUUUUBpxOGW4pV1DKdwwBB9jXM+2PC8NgcRYu2lADFs1s6oIWAwB1Gp/Q11Kqj227NXcTrYZASuRluSBEyGBAOonpUtGW2WWU9dSc6T2xu8fE5LxLGq92VAiDJ9a0i4On9xXjivD7mHutaujK67iQRB1BBHIiKdcC7OG8guOxAacoETA0kn6eVaDnGMbtnz3qnfauhlw/Eq1sZAdgCIiCBzJql9t+H3Bd73Qq8CBMgqANes9auOGwvck21bMsnVhBB2Ox12rRx3BLctGZLAEpEzPko3mpIyvlHdGpsldfA5pawx5j51O4e3dklTE6EciOjDmPWtpTXWod45W9dRUsJXeS8q0p4HDXUJERbMbfg/+v7elSP490GUyPLr6HmKrj3prNriBAg+Jeh+nQ+lS3R6qcnlcjXGXu+UjXONoOrAchH4h+oquXHbYsxHqYNT2ObW2TO+U6MP5Ts37+VFzD5/F8J/EI2PWOQPTkahqwjLNi1RcqcWm8EPD3CsxsdCORFS1ZP8AiHhjkfPf1rFvhzn4YPvH71KtcFvH8Ef4l+hqvLTqTvwy5S9IOnHbdNeH18O/lexoFwD4ZmAJPlGw2nTesIs04w3Ztz8bqPSSfpT/AIdwu3a1US35jqfbp7VLTpRp8FfU66VZ+0/kuM8/Xt8kHgXBMpFy6Nfwr08z5+VauJcYxIZxZ7sqGZR4ZYZTB3MHUU04zxVbCaa3CPCvP1Pl+9KOGYf4Q0ncsfMyTJ9TXsjPq1XBKXbEWIweKvPmuLddupUge3ID0rof2b/ZsL33+L/8P8CKw8TA6liNgI2qIdBpsOv0NdH+zfiAey1qINszPXOSf3BqtXqSUPZJtPXVSooSRacDg0tIqW1Cquw/vc1IoorNNZKysgooooehRRRQBRRRQBRRRQBWCKzRQHPftT7NW7lpsSgbv1yLA2uCYgiNWAkiOlVXslx9CiWXOVgMonYwTGvof0rrvGuGjEWjbYldiGESrDYid6492u7CvZYtbu968Z3BXJoTAygE6gDWasQlGUNkmZWspSU96WPyMO0JSyj3CwEyVWdS3Rff5VFweLR1DIcxIE9f8XSqvx3s+9gZjcS7ETlnSeQnemfZyw1u1nJUi5qF5gCQCT59I5VbpeyrN3MqappOS8kTtFw8q3eyCHOoHIx+u2+lIr1kMIP/AGq/37SkeMBp5R+gHKqlxDh7Wj4gIMwQZ9vWpj2Mmiu3OHvy1H99azawDcxHrTeK9Ba63Mn/AOudhYbAUwdamfxAiOVa+IWSRmG439KW9/UsGmsksJTqLdcb4bHKnxSfMfWpN/tIoEW1JPVtAPqarT3ZqVw7CZ28tyfKjJdkYq8iw2+JXwBAR9AdZU7eWh/Std3imLbRVS35iCfmT9K2AVtVaiuygtVJdIg4TAw2e4xd+p11667mrBhrRQdZ103Gn61qwtjmw0jT36ipFxsu2tcSZzulJ75jnhPZa/iVLWgqARBuZlV5/KQp2Gsx0rofZPs9/CWyCwa45BcjbSYA8hJ+da+x3FbVyylu3mBtoBDbkD8UjfX5VYqzKlWUnY3NNpqcbVFl+RZ2i4g1iw11RmIa0IgmQ91EMAakwxgdYpHi+2wtvdVrNw5T4FgW3IW0Ljk96wB+JQANyR5kWrEYdXXK6hllTB1EqQyn2IB9qi43g1i6SbltWJMk6gnw5NSNYK6EbEaGoi6Jj2ySCxs3Ak3FtuWtKrtburZI1eV8Tgid4OkwGh//AJqzFjbsHKLauMxWWctikZIzDKJwphtfTat54dgbQuBstx2v3Jkwy3HcYrIuoCFQLbAiDCJqSBUjA2+Ham0LXhzKYmNbjKRrofvLrjyZmHWgNNnthBtrctMC7IsygVC62DlLs8O03pgQSAYBI118a7R37WJZEVTaRsKrfc3G8N9wrubwfLbyqS0FTMeejDhuBwN7/wAFUbuyu2bllyEz8a/drBMjw6bVPxPBcPcfvHtIzyhkidbZlCeuU6jpQE8VmiigCiiigCiiigCkHafgj3wGslRcAKw05WXoSNtz86f0UOZwU1ZnIOI/Z3jrltyXs5h8NsMfEP5yAAf70pFwzB4y2kPhyVSR8Sg6E7AnWDO1d3xSkowXQkED1I0rnGP40qWyjwpSQVOhB6Gp1XmZGq0dKEVFLBSsFx5c7LcBQ6BZBJ00IPQzTO/ZVh94J6Dp6efnVdxGG728LjaW2cTqAY6x9asTMA2k5RoBvEaT1Oxq7GV0mzMlKCskV7G8Oa3BMQenzg1EirarA+LkJ/Tf9qXYnhqkEjRiduWp2qRMNeBKBUW/wtG1+E+W3ypzc4c4MAZuen+tahYMTBjbaukzyM5wd0KbfB0G5J+QpjZsBRCiBUlMM0xB/b962phjAJ0H6+tHI9lUqVP1MjhKmWcPBltv73rdbthT69a24W3ndLQiXZVWdpYwATy6VxKR7CGTdw7AXLri3aXMYkCQNB5nlrWLnC2R2RtGUwwO456eXQ866xwDs7ZwwlF8ZUBmJJJ6xOwJ1qdiuGWrhBuW0cjQEgSB0B3qjPUNv2TXj6OTj7XP2KT2DwR77MJyopBPUnSPrXQRWrD4dUAVFCqNgBA+QrbVY0KVPZGwUUUUJBJiuzVu5fe+WcM9sIVBGQQykuFj4yERSfyqBpz1X+y6nJlu3UC5QQuTxhbwvgElTHiEaRoTz1qwUUAn4BwFcKXyuzB8uhCqoy5jIRAFDHMcxjWBTiiigCiiigCiiigCiiigCiiigCl2P4Hh7zBr1m3cYbFlBPzpjRQ8aTwyFc4VZbLNq2cnwyinL/LppVY7U9l7C23u20KGQXyEgZdZYLqAdjoOVXSsEV6pNcEdSjCpG0kjgPE8ALENYvllLA922pJmd1+LXyFO8XwbFWsjXrMKyzKsGhiNmEAggT1HnXU7fAcMtzvFsWg++YIsz1BjQ+dKe2mCuOttkBYKWzAamDEGOcEa1OtRJGfPQJRbfPuOZLdGp/fTT+5rC6qI12OnlBJqe+BUmZI8v6V0bsjw/Jh1zIA2sSozZDsDzjffrUr1K6RVoaSdSVm7HKWfX2/pW/huAuYhzbtKXO/QQYkknlJq+do+w4vXO8sutqRDLl8JjmMvwnTzpl2W7MLhAxzZ3aAWiAAOQEnnR6hbbrk7hoavrNsl7PkrGL+z66EJS6rsIhSCs9fFJg167M9iLoupcxEIqMHCghmLKZWSNAAQDvyph3PFO+u+NghuNkIOHKqk+BlVlBMDdSZJjXc1kDicCcx+GQDhx+Ai5qRp95lK/wDBmnxRVd1ptWZof8NHcpW495daKrHE72PXuxYQPltfeM5tqHuE2oOUNIIy3ZAMeLQnSNT3+KAj7vDlS66RBVMqkye9IJzFl0jRQYM1EXC2UVWUucQa1YJVFurcLXgCoD21eMqiWgsjFh4tColuueNJj8zXMMy6C3FlwhDT8eoYZSJJ31I6bgWWiqqW4lm1WzBBOmysC4AILyVy92SZ1P5Y1YcDuYsvcGKVAoCd2ywMxgh9M7QJAPvHKgHVFFFAFFFFAFFFFAFFFFAFFFFAFFFFAFFFFAFFFFAFYis0UB47sTMCesa/OvdFFAFFFFAFEUUUAUUUUAUUUUAUUUUAUUUUAUUUUAUUUU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37892" name="AutoShape 4" descr="data:image/jpeg;base64,/9j/4AAQSkZJRgABAQAAAQABAAD/2wCEAAkGBxQTEhQUEhQVFBUXGBUZGBgXGBgYGBkZFhgXFxoYFxgYHCggGBolHBQVITEhJSwrLi4uHCAzODMsNygtLisBCgoKDg0OGxAQGiwkICUvLCw0LzQvLDQsLCwsLCw0NC8sLCwsLCwvLCwtLS8sLDQsLC8sLC8sLCwsLywsLCwsLP/AABEIANcA6wMBIgACEQEDEQH/xAAcAAACAgMBAQAAAAAAAAAAAAAABQQGAQMHAgj/xABEEAACAQIEAwYDBgQDBgYDAAABAhEAAwQSITEFQVEGEyJhcYEykcEHI0JSobEUctHwgpLhFVNistLxM5OiwtPiFiRD/8QAGgEBAAMBAQEAAAAAAAAAAAAAAAMEBQIBBv/EAC4RAAIBAwQBAAkFAQEAAAAAAAABAgMRIQQSMUFRBRMiYXGBkaHBMrHR8PEUQv/aAAwDAQACEQMRAD8A7jRRNFAFFFFAFFFFAFFFFAFFFYJoDNFKsbxjKWCLnK/FrAHlOuvtUS32kVrd4hSLltC+UmZHUHmOu1e2InWgna4/mgmudPjrz+P+JuqSARlIyiRI8MER61ZMJxlbuHAuOFutbIYwwXNlIJWRtOoFSSoyiV6Oup1W1x8eyVieOgfAhueYIAPp5eZijAceV3CPbe0x2zQVbyV1JE+RgnlNU7DcRYLlIKNJOomRoBl5Hn+nWmHDsQbhymCdwdog6k9I0M+VeOnJK7RBHWt1FEvNFQ7XErTGA4nlyn0J3qZUZppp8BRRRQ9CiiigCiiigCiiigCiiigCiiigFePtYjvJtMoTKognXMC0nVT+Ej3C8gQYrWMaSAblsLPiK/EBAjLKbyJ9zpFPqKAQth8aYm5bHpprA6qZG+mmvloNtqzi/EWdCfBl15DOW/BEyy8tQOR1pzRQCexaxeZCz28sjMAOXPXKPONuXnPixh8QGktMuPxmAuZZXJERAuGZnxKOWjusRQEfPd/Jb/zt/wBFeTiHUjOqhSYlWLQTtMqIB2nrHWveMxQtrJ15ADcnoKRXuN3GB+4DoZBGYAkHQxOh+tCOdWEHZsY8b4yuHAmCxDFQTlByxOsHqKqWM7ZC/bVF+7Y3CjjNyAUgg6aHP+hG1JON8QfF5QcyC3mC/nA5h2O5Gk6cgedbuG8HS2BmRTz18RzE8yRvV2nQSSb5MbUaurOcowfs/wB/w3/w2XW3KGRLA7iYbMD8QifTlWwYRVcMZYkES0b78gNNDRisZbsD711toTALEATBOXX0JHvVF432+lXt4ddQ0LdJ/CpkEKRvpzqWyWSGFN2sjoFsQSB5HTodP3BqLcxSC2hLrBZFmRGbMFifXSuQY7j2Iuvne8+aMvhOQZd4hIEUumvdxL6nyzupuAvEiQskcwCdP+U14MQzRvPvGgH6VxSxiHQyjsp2lWIMdJB2pxw7tRiLQRc+ZEIOUgagci0Zo966UvJxKi+mdYfFuECk5uWw36yKZr2suKqqEDMqrmLE6mNSIHl/2qicK7W2buY3CLJGwYzIiSQY1M8vSnjAQSw1PLn5AedcOhCWbETr1qSaTsdA4FxhcQpMFWUgMpMxOoIPMHr5GpmIxOWABmc7KP3J5L5/udKqPZDFQXtqPvnAJY6oFWfSTqdOc8qt+HsBZ3JO7Hcnz/psKo1Y7ZNG7pKsqlGMpcnnLd/Nb/yN/wBdL8XhcSbpa26hShGpPxAaQsFQMw1mTB35U5oqMsiOxh8X3ql3Tu15AmW0I1GUDkp9SeUVg4fGMuVnRZDyymDJHhA8Gmu589NqYtxO0GKG4oYEggmIIVXMz/wup969pjrZLAOsqYbXY9CevlQCu1axvhzPa3Gb+WTIAyjXbXpynWvbW8WSxVlUZrkAxMZot65dBlExqdTrqIZjFpE50gmJzCJ3iesV5/j7WbJnTN0zCelAKVw2O/3tvQbxqSFG/hiCw+UxFbMVh8SbhZG01AGYxt4SFGm+WZnQNETq0/jLcTnSBBJzCADtrPOvL4+0DBuIDJGrDcBiRv0Rv8p6UBIFZrVaxCsSFYEjcTqNY1HtW2gCiiigCiiigA1Cu8UtKcrXFB8z+52FHGLpWzcZdwpP9T8prnnHcfmtTbKKF8J5kkCflyruEHJ2RT1eqVBXYyxnFy+JZX0QOUVp8JEjblqBv69KlcQxJUgAxpJP0/Sq+i97hVd0HjQbk6FjAYfInfn5154Xbc6PeuMFGikqY94zGI5mrHqU5X6M2c5Weec3JbYUMzM48TQQSBoYC/PQeonzqDxnj9vCp9/JmQABJYgTHoeR+eoNSeL8Wt4ZM98+GYBAJzGCQsDY6Hyrj/EOM3L9wteZnUyApI8KzIy8pHXnz3qd44FOG7kOMccvYkjvXLBScq6QJ9Nzyk0ur1dt5TG43B5EciK814WbWwZAqxcO7JXXAa4RbB5RLe45Vv7B8MD3DcYSEIC/zHUn2EfOuuX8Jh7dqXdVYjQbn5DWvbpWudQp7jkGN7LFBKvPqI+tIrtoqYYQa6Vj79vUTp5gj9xVL41aE/tU/q01gjaFAq09n+1BRoxDMyRCmJKkdeZ00mqsK9LUSdiCcVJWZ16ze0Dzl0BEGIB225mhsbdzZ8zK+sNm1Ma+I6zpyI2qkdl+OZDkvOxWBk5hT7a/0q6QTqdAOX9akaUkZ9SM4uydjonCC1+zbuXTJZZKiVSdjpuw056eQqd/AWv92nyFLMFxpBZtEASUHhQiFAEb8hppW/h/HLd1smqtyB/FH5Tz9KyJLLPqKdWLSTebHrFcAsXGLuksYky3KAI102HyFa27N4cgjIYMSM77LsN9FGmlN6K8Jhdd4LZZcpXTNmjMw1y5eR6CkvGMDYtwvclxKlpuMJzlteZczbGm+qxMxVrrGWgK5jcJbAui3auM5uWFfVlLkFSCHbQgDeDyqBiHsgH/APVuB1klSxCA5u7YqwJBkrpzOUQJgG5RRFAI+AG3nYW7YUAvBVy3NA0gwV1VRB/K3LUva85a9UAUUUUAVg1mlPH8b3aqOTGD6AbftQ5nJRjdiHtJiXuYjugRkUIdG56yIB1O0g8o61W+NYFDLH4QBOXRTI0mOWsb8q89qsaqoSsA/hjkRtFWRFN2zDqIe34hr+K2sgDSCNh/pVqnPBjygqzlfnkUWRIRkLiAoUTI8PUHSPLpW8kEAPofr1Df2ag8K4eba5RddlHwg5TEiTrEka0s7dcX7nDMjJmN4MgOmUSNSQddpjfarKwrlWEZX2spXbjjj3rzWg4azbbwwBqYAJJG5BzDpSHAYJ7zhLYlj8gOpPIVHroP2f4ZEtC6+7sdecKSAB7gmvErsvxjbBrw3Y9FQd6Wfn+ULO8RrHXXz9YXE+zNsCUlfeR+tdF4hxlWXLbtADqx1/yjb51XMVmIJfKF66z/AIRrm/vWpYLyj2dlwxV2Ltsqvb5h5kdCqgH18J+VXu3wJimbUjmf9TvVU4HiVAbulIObUt8R0EHTRRqdB86c4y3euLNwsy8gT4R6LsKSTxZ2PYtK+LkbiOGQ6fCYGu49+fuKpHGMI1thI0OxGoPoedWjimG25EKv7VWsViHQkTmU7qwlT6jr57+dTRWCNSyL7XDSRJ+Var+GK1a7GPt93CWxnIGjEgSRqATv7x61XcfceTmUDy1H71JGEfBDJO+GLrdzWDoa6B2a4kb1s96wLKYjaVgQx/NrNc4vNrTng2M7q4lwiQNx6iDHnUM4qLweaiktqaOjfxDDVZA5nr7dBU/B4p2EggOpUgkT5jQEayKXasuxUEe+v6Crn2S4NbNpLpzEydDGUlSQDAG2m1U9VGKjfsg0kKk6tovBYlS7Hx2//Lb/AOSlvEL19GMXLS5nUgu0eAIodQpBjUOd+dPBUHiHCkumWJ2A0MbTBB5HxNqNRoQQQDVA+lF9q9iUebz21sq2UlsoLZvChWNpYqIOsz6Vpvviu7Ba9ZRSCTcBAmR4MpywOs9D703vcLttnzAsHa2zBiWWbZDLCkkASo0FRG7N2ZJAKkgiARGrl9FIiZPtAjUA0Bowz4thpcstDQ2UyAAdVML8Wony5TrRav4l2uZLlrwtcGWQSAHKpJCmBCmRvIYT0YWuFKBEufH3kliDIiJKwWAAA8U6ADkK0Yns7YcEFILFyWXRiXuC4fENfiHyJHOgIFi9iNQcRYMAqDInOq6yIj4gJ00E7VZKXHglvKw18RY8vxKyHYdHbU67STFMYoD1RRRQHi7cCgsxgASSeQqhdreLW8TlW25UKW8ZBGsRopgn3jerlxqwXsXArZWiQfNfEP2rkdziWVWTLnLsDmyySSNgR5narNCmpXbMn0nqZ07QSw/wabnBj3n31zvAuoEQDpPWrScZcBBGRlhW8RM7bEjQHrp03qNgwBbVCp+AKdBOgg8+pFQ8B3qu1pgjQZDhjsIMER6fOrGxLFig5TVnAZyp3GUnX8pk761VOPcOuYm8RJa2nOBCyBO25nT2qz4zFd2jM6kqBJjXSveGxyfwqKAMzamPPQD5RUyk4ZSLFCCqNuT4KFxLgNoJAX3/ABfOnnYzhZ7pFOoE69AzEgesGpWOwqqpNwoT+UuFH+IjX2HzqRgsSAFPepAAhUVio9JAFeyd1gsxVnksWL4GEt5oE/OqbxFZmdasmJ46GXKS59gv1NV3H422AYSf5mJ/5Yrikpr9R3VcX+k0cCRVInmZP0/SK6E+JtdzymK5pguKgjRUWDyE/wDNJphaxrNuxygSY00/12rupS3u5zTrbLozxbfygVTOLmrRiuJFlbKxDLJgH8PP1jf0npVWxXFnJ1yOP+JEb9SJqWN0rESy7jvg3Chdw4uHfUfIkfSk/EmygqwzKAd9xHQ8qn4HjWW2FyIN9FzLufWkXGMbbeV8SgfG2YGOgAy6kmNJ+W9ezqOnBynwewpqrNRp/MiC0twaEeo+tTsHgfD4t9fTT9KRXsO9llM6EZlYbMOuv6g7Va+z/ERdEHRxuORHUVxSqxmlJHWooTpey+vsLsRZK6gkHqDH6irX9nfb9sLeFnFMWsXCBnO9ttgx6r1O431ioHFMBmUso1Akjr7dapuL3qWrCNSFmR6ZtTPrlWr1XO/sf4tcu4fu7hLBFGUnUjKxWJ6Rl/WuiVhTg4ScWatOopxuvf8AYKKKK4JAooooAooooArBNZry40oCn9rOMlrRVRCOYBnVspDH0ECqabbEoRAymddZG+o06frTDjtq6jd1cUrlnK3JhtKnbUR5io+BwveOFD++mgGk6ev6itLT2hTuz5nWSnUq2fJvtXGkAkD9/FLfStlm0C2eSCRJ256dPKpdzgqBZLsB6zPSQdD6RUDDW1GYMBodDG4jfnB33P0rqFWM+DlxlCykL+2WJe3hXKlYJCmRrDaaa7+1QOF8RUizrv3f0FQftIuJktKrnPmJyhiRliJKzEzoPeoPZDhd249svKorKfMwZA8qnTW2xc08Vtv2Mu0t5nIa2pbPmHhEw6HKw0/wt/iqBw/GvbWLissdQRpXRP8AYRW0wCgCc4gRrz+Y/YVWeIYbQ1zCaeCxOLXIv/2rMAak7VsbBM+rmPIf1rx2f4cM5Y8zA8upFdJs8Dt91Om1KlVQ5PYUnPg5Zf4XkkoTPma047Gm0otGcxhrnkT8KewMnzPlVtxFgIzMdQuw6sdh9faqVxoakkySZPqdakTuRWs7MiLxBgwZdwfn5HyI0qRiOF65lkW2GZeondT5qZH/AHrZ2fwoLAnmY9BXScTwG3/DgiDzjz20/Sk5xg1fs9jGU09vRxvi2a2oKkjWP7+VQhb0DLETpOyNuc0/Eeg5+e1Ne10Aqo6k+w0+ppFYuFTp6EHUEdCOdVtVBzljo0vRtWNOFprD77X8r3fPlIcKveWLkhzl+8DufiaVRwo/LB8/hExtUDBXzbdXXcH59QfWp1uO7YhYe6ColifCrKWjyJUAT0NL1Wq2h/8Aa9/4V/un4zfBZ9IU7bXymufOf3s1h5s1ydGwt0OqsuxAI96ofEbMX7ijYOwHz2qzdlsQTYYAZihMDSTPiA185FeuBcNtl2uXGD3ZJKQQUY6+JSJn2jpNae6xhqSpXbOxfZxwRcNgrOhFx0Vrk7y0tl8gM0VaqovZTtXrbsXQdTlVzMgzADT8gfSryKxaqkpO5oaatCpC8P6zNFFFRlgKKKKAKKKKAK8XTAManWK90UByDi3FDeeXLORyIkK34go5bD5V5w+JyEkKQIIOm0nePkPanfa3Dq2NKoQhyBnJ0EjUR5xGtVxHeSPDAKgHXXXTStSO2cNp8rV3U6zTd2nyWZuJWr9qVuICIJBYAgjcGdqXYa/mBKgkSYOmsaGJO0g60kxODD6tAjYgdTpM014daZUAzAiTEr568+s0pUvV9ic98r2yJ+0djvr9i2UjcBjGuYgGIPKKb2bAsXig/CwH6Ck3HrzJibBLAjXLAiCCJnUzOlbLnEib4LfjZfmIH9KsSi2l4L2ma2e/8F7vdoF7vL0+lVDi7AFuh1HodR+hqFe4isnXma04q6160Cg1Q5TOgymSDPkcw9xUcKag8FmdRz5DhuI005E/vVgtcbfKEGs6CqPbtXbUloI30kx+lMLHE8lvvDu0qn/ub2mPU+VSSgnyRRlJPDGvFsWPhBkLOvVjuf2HoKpvFL0mtuM4jNLRLHzrpKysgubsm8OxOWPL+tPL3aB8kF4Aqn37htgk7Typbisc1zTZen9a9nKKw+RTpTk7xeGbeL4837zXCInYeQ+pMk+ZrxgsMbjqg0zED0HM+gEn2qOoprwRdbjAElbbQF0PjK2zB5GHNUdRUcKcpLn89GnQpqU4w6/BvxtzMZUPkEBQtxWAUCB4AJBgAmfOo9+2SxOmsHcc1BP6k1ts2mvOFUFzrqFi4NOYHxRB61t4rw67Zf75ChbUAxsNOXtVXSuEKip3SduO+vLv1fhGhq23prvuSf0TvwrJZS5f1Qz7ItldwSACoO43B9fOpHacG29rE2SM4OVgGHiXUiddRoR7ionZEffH+Q/uKb9swP4U/wA6R8/6TWo7mBjcWTsnhf4h7d3MiWwyMSzpOkHLlzTPtXVRxC1/vbf+df61zz7JeLWbPD0W4SrZ3PMyCdCI2EaR/WukYbEK6hkYMp2I1BrKrtubT6LGjo06cXteXlkLFcbtWzrmIgGVGYeLOQBG5Pdv8vMVswfFrV1yiNLBQ22hBZl0Ox+H2DKeYrddwSM2dlBYRqRrpMfLM3zPWsYfAW01RFU67ADeJ2/lX5CoS4SaKKKAKKKKAKKKKA5r9pasL6tGX7uFYD4iJJBPMjw6edU/hLTnJck6TqOu8eVXztdaOJxKopEJKkTrOhmPePaq3xvBiwJbUDQ6CR51fpVYxiovk+c1VPdVnOPB5w11AxVgGZj4SdCupOkdYqVaCgHULrsCVGw5A0mv2LbgeE9VIBU67a+1S+COwVg4ctO58UiAIn1BqylkoOLTvcrnbu6qXLTK0tBnUmACMp1OnOoWF4tnuWliZuJEb/EKd9ubbNbtwhgMZYkaSNoHX6Co3Y7hChg8eInQ9AOnSamUnbPBp6ZxcEmsmMDwp2uk3Iy5mMA6nUwDV9w3Z892W5QdPLf+lKOIWhavso5ZT81B+tWHC9ogLeWNar1ZTsnEvU1C7UyrYnB+LKfn5bz8qqnH0BaRoFGVR0UfUySfMmrtxBgQTKqToZnSNY0B339qqHFLKn/+tseuf6JU0XjJB3gWcNwXeHXTWNOdXVOyBWznGmlVzhdtUg99a0/n6/y1cH7R/dZO8T/1f9NezcsbRBwe7ec47T2wqEdSB8tfpVaUU67VYsNdyhgwXciYzH1HL+tKrFoswVQSxMADc1HVkrtlnTxcYW8goplwxkWe8MI4KGNTG8+zAe4qwYT7PMSyZ2KrpOXUmkpRlYL45UBfAeYGse5NZctbQ1KdOlO/m2Po2vPZsaXSzg3VnHjjvL8pPi1/7g7D9m3BbCWxc0a4RDNJI9BPL9aS/a4q5LZ559PSNaV9lO0/8IoW8Liq5ceOSwKBInQSCHjb8NJe1PHv4q7IByCYknfqOnpWDodHqJ62M2nZNvd07Y5+xLra8dsnKWWkrd5Xg2djrXjuN0UD5mf/AG1s7TMb9xMPbPwnNcPJTsJ8wCdPMVL7N4UCwRJU3JgjRojKIPXc6Us4dxXuLrYa8AIaA6iJJ2LjnIO9faN+D5qbkk2uSwYBRbyqh0EAeew16866T2FunLdX8IKkerTP7CoPCOxyPYtuWy3GGYkQwhjIjXeOlWvhHDEsJkSTrJJ3J6msqtNSlgk0WmqU3uk+c/UnUViaJqE0zNFFFAFFYms0AUUUUBTe2eFWxOLUHMSocA/ENgwHUaTHL0rm/HuNm+MoBC8yeflXVe1r5SjH4SHXXYMev98q4/dQAlHA0PImJ9R/e9WaEFN56MPXvbO0VZMaYS4zhNBmaANdJ26edMMPbZSRoZ+nOfekNm4FiCREH0mt+H4scyIygSQM4bYbaiN9Yq/wzKm5Nq3BN7QWGaw/iAy+KI3y6xM0v4Jfju4P5R+wNPMTZRgVueIHcEn9hXO7fEGtOV1GUnfQjXmOtTRyrF3S3ykXXil85+8unKIAjdjG0DlpzMbVGbioiF8I+ZPqaRXOPpcBF3SfxqJP+Jfxeog+tLsRcZdR4rZ2dfEvoeYPkYNErF3bJ5LFc4sFkHVTow8uo8xuKRcTQh95UiVYbMp2I/Yjkaj2wX5/SrfwXgqmz94waDmUflJ0MHz0n0FHjJ7GObIp+Yqdf78q14riZCkJqdp6f60x47hd1H5lH/qA/akmFwTtlIVjPePGU77KvuR+tV9XqvU+ymuL/v8AwW9Booaj2535tj5ftcWgV0f7IOFI9y5deCVIVZ5TqTVS/wBmL4TccKTlDKgDEE9YMJp+xgVJ4djxZ8VhSpyZyS7k6OVg5Co2E7c6x9fUeq07p0r3dvhzxd2w7dXNSnpnQq7p2t1/meL8M+gOKsluyxBGg+lfPVz7y4WyoSxDZSSCc0GFMjrTHF8futmVzmGYqwOYgj8Db6jy51AfHOvhXKkc1GokQQrHUDlpG1UfRmhrUZtpK8ljOEl9/HFueS1VlTjQe53V11m+eL4883V0/BniEDJbURkDEiZhngsJjWAqj2NYwOFNx1Qbk/Icz8qjKKufZvhfdrnceNuX5V6epr6mjT9VBRvf+Xl/c+cr1fWTcuPwlhfYc2bIChQPCAAB5AVzvtXcX+KuCJAIG5nRRMnn/pV74vxJcPaLtE/hX8zch6da5a7l2LNqSSSfM6mukrs4hg+kvs2xly9w3DOGUQpSCpJ+7Ypqc2pIUGrN3dz86/5D/wBVU77H7bpgAjCAHaP8UMfkWj1mr1WPVSU3byX6Ut0E0JsbgcQXz27oEKgC+IKTL55HiA0ZSNCZUbc9VuxjdR3iACY0nMYBB+EnLJZeRhRT6iuCQRtZx2kXLJMidCBEtm/CTsVj057nIsYvI4d7ZY90EKSCIIzkkgbiTpTuigF3CsLctlg7lxCQSSfFL5ozEmIybk86Y0UUAUUUUBpxOGW4pV1DKdwwBB9jXM+2PC8NgcRYu2lADFs1s6oIWAwB1Gp/Q11Kqj227NXcTrYZASuRluSBEyGBAOonpUtGW2WWU9dSc6T2xu8fE5LxLGq92VAiDJ9a0i4On9xXjivD7mHutaujK67iQRB1BBHIiKdcC7OG8guOxAacoETA0kn6eVaDnGMbtnz3qnfauhlw/Eq1sZAdgCIiCBzJql9t+H3Bd73Qq8CBMgqANes9auOGwvck21bMsnVhBB2Ox12rRx3BLctGZLAEpEzPko3mpIyvlHdGpsldfA5pawx5j51O4e3dklTE6EciOjDmPWtpTXWod45W9dRUsJXeS8q0p4HDXUJERbMbfg/+v7elSP490GUyPLr6HmKrj3prNriBAg+Jeh+nQ+lS3R6qcnlcjXGXu+UjXONoOrAchH4h+oquXHbYsxHqYNT2ObW2TO+U6MP5Ts37+VFzD5/F8J/EI2PWOQPTkahqwjLNi1RcqcWm8EPD3CsxsdCORFS1ZP8AiHhjkfPf1rFvhzn4YPvH71KtcFvH8Ef4l+hqvLTqTvwy5S9IOnHbdNeH18O/lexoFwD4ZmAJPlGw2nTesIs04w3Ztz8bqPSSfpT/AIdwu3a1US35jqfbp7VLTpRp8FfU66VZ+0/kuM8/Xt8kHgXBMpFy6Nfwr08z5+VauJcYxIZxZ7sqGZR4ZYZTB3MHUU04zxVbCaa3CPCvP1Pl+9KOGYf4Q0ncsfMyTJ9TXsjPq1XBKXbEWIweKvPmuLddupUge3ID0rof2b/ZsL33+L/8P8CKw8TA6liNgI2qIdBpsOv0NdH+zfiAey1qINszPXOSf3BqtXqSUPZJtPXVSooSRacDg0tIqW1Cquw/vc1IoorNNZKysgooooehRRRQBRRRQBRRRQBWCKzRQHPftT7NW7lpsSgbv1yLA2uCYgiNWAkiOlVXslx9CiWXOVgMonYwTGvof0rrvGuGjEWjbYldiGESrDYid6492u7CvZYtbu968Z3BXJoTAygE6gDWasQlGUNkmZWspSU96WPyMO0JSyj3CwEyVWdS3Rff5VFweLR1DIcxIE9f8XSqvx3s+9gZjcS7ETlnSeQnemfZyw1u1nJUi5qF5gCQCT59I5VbpeyrN3MqappOS8kTtFw8q3eyCHOoHIx+u2+lIr1kMIP/AGq/37SkeMBp5R+gHKqlxDh7Wj4gIMwQZ9vWpj2Mmiu3OHvy1H99azawDcxHrTeK9Ba63Mn/AOudhYbAUwdamfxAiOVa+IWSRmG439KW9/UsGmsksJTqLdcb4bHKnxSfMfWpN/tIoEW1JPVtAPqarT3ZqVw7CZ28tyfKjJdkYq8iw2+JXwBAR9AdZU7eWh/Std3imLbRVS35iCfmT9K2AVtVaiuygtVJdIg4TAw2e4xd+p11667mrBhrRQdZ103Gn61qwtjmw0jT36ipFxsu2tcSZzulJ75jnhPZa/iVLWgqARBuZlV5/KQp2Gsx0rofZPs9/CWyCwa45BcjbSYA8hJ+da+x3FbVyylu3mBtoBDbkD8UjfX5VYqzKlWUnY3NNpqcbVFl+RZ2i4g1iw11RmIa0IgmQ91EMAakwxgdYpHi+2wtvdVrNw5T4FgW3IW0Ljk96wB+JQANyR5kWrEYdXXK6hllTB1EqQyn2IB9qi43g1i6SbltWJMk6gnw5NSNYK6EbEaGoi6Jj2ySCxs3Ak3FtuWtKrtburZI1eV8Tgid4OkwGh//AJqzFjbsHKLauMxWWctikZIzDKJwphtfTat54dgbQuBstx2v3Jkwy3HcYrIuoCFQLbAiDCJqSBUjA2+Ham0LXhzKYmNbjKRrofvLrjyZmHWgNNnthBtrctMC7IsygVC62DlLs8O03pgQSAYBI118a7R37WJZEVTaRsKrfc3G8N9wrubwfLbyqS0FTMeejDhuBwN7/wAFUbuyu2bllyEz8a/drBMjw6bVPxPBcPcfvHtIzyhkidbZlCeuU6jpQE8VmiigCiiigCiiigCkHafgj3wGslRcAKw05WXoSNtz86f0UOZwU1ZnIOI/Z3jrltyXs5h8NsMfEP5yAAf70pFwzB4y2kPhyVSR8Sg6E7AnWDO1d3xSkowXQkED1I0rnGP40qWyjwpSQVOhB6Gp1XmZGq0dKEVFLBSsFx5c7LcBQ6BZBJ00IPQzTO/ZVh94J6Dp6efnVdxGG728LjaW2cTqAY6x9asTMA2k5RoBvEaT1Oxq7GV0mzMlKCskV7G8Oa3BMQenzg1EirarA+LkJ/Tf9qXYnhqkEjRiduWp2qRMNeBKBUW/wtG1+E+W3ypzc4c4MAZuen+tahYMTBjbaukzyM5wd0KbfB0G5J+QpjZsBRCiBUlMM0xB/b962phjAJ0H6+tHI9lUqVP1MjhKmWcPBltv73rdbthT69a24W3ndLQiXZVWdpYwATy6VxKR7CGTdw7AXLri3aXMYkCQNB5nlrWLnC2R2RtGUwwO456eXQ866xwDs7ZwwlF8ZUBmJJJ6xOwJ1qdiuGWrhBuW0cjQEgSB0B3qjPUNv2TXj6OTj7XP2KT2DwR77MJyopBPUnSPrXQRWrD4dUAVFCqNgBA+QrbVY0KVPZGwUUUUJBJiuzVu5fe+WcM9sIVBGQQykuFj4yERSfyqBpz1X+y6nJlu3UC5QQuTxhbwvgElTHiEaRoTz1qwUUAn4BwFcKXyuzB8uhCqoy5jIRAFDHMcxjWBTiiigCiiigCiiigCiiigCiiigCl2P4Hh7zBr1m3cYbFlBPzpjRQ8aTwyFc4VZbLNq2cnwyinL/LppVY7U9l7C23u20KGQXyEgZdZYLqAdjoOVXSsEV6pNcEdSjCpG0kjgPE8ALENYvllLA922pJmd1+LXyFO8XwbFWsjXrMKyzKsGhiNmEAggT1HnXU7fAcMtzvFsWg++YIsz1BjQ+dKe2mCuOttkBYKWzAamDEGOcEa1OtRJGfPQJRbfPuOZLdGp/fTT+5rC6qI12OnlBJqe+BUmZI8v6V0bsjw/Jh1zIA2sSozZDsDzjffrUr1K6RVoaSdSVm7HKWfX2/pW/huAuYhzbtKXO/QQYkknlJq+do+w4vXO8sutqRDLl8JjmMvwnTzpl2W7MLhAxzZ3aAWiAAOQEnnR6hbbrk7hoavrNsl7PkrGL+z66EJS6rsIhSCs9fFJg167M9iLoupcxEIqMHCghmLKZWSNAAQDvyph3PFO+u+NghuNkIOHKqk+BlVlBMDdSZJjXc1kDicCcx+GQDhx+Ai5qRp95lK/wDBmnxRVd1ptWZof8NHcpW495daKrHE72PXuxYQPltfeM5tqHuE2oOUNIIy3ZAMeLQnSNT3+KAj7vDlS66RBVMqkye9IJzFl0jRQYM1EXC2UVWUucQa1YJVFurcLXgCoD21eMqiWgsjFh4tColuueNJj8zXMMy6C3FlwhDT8eoYZSJJ31I6bgWWiqqW4lm1WzBBOmysC4AILyVy92SZ1P5Y1YcDuYsvcGKVAoCd2ywMxgh9M7QJAPvHKgHVFFFAFFFFAFFFFAFFFFAFFFFAFFFFAFFFFAFFFFAFYis0UB47sTMCesa/OvdFFAFFFFAFEUUUAUUUUAUUUUAUUUUAUUUUAUUUUAUUUU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37894" name="AutoShape 6" descr="data:image/jpeg;base64,/9j/4AAQSkZJRgABAQAAAQABAAD/2wCEAAkGBxQTEhQUEhQVFBUXGBUZGBgXGBgYGBkZFhgXFxoYFxgYHCggGBolHBQVITEhJSwrLi4uHCAzODMsNygtLisBCgoKDg0OGxAQGiwkICUvLCw0LzQvLDQsLCwsLCw0NC8sLCwsLCwvLCwtLS8sLDQsLC8sLC8sLCwsLywsLCwsLP/AABEIANcA6wMBIgACEQEDEQH/xAAcAAACAgMBAQAAAAAAAAAAAAAABQQGAQMHAgj/xABEEAACAQIEAwYDBgQDBgYDAAABAhEAAwQSITEFQVEGEyJhcYEykcEHI0JSobEUctHwgpLhFVNistLxM5OiwtPiFiRD/8QAGgEBAAMBAQEAAAAAAAAAAAAAAAMEBQIBBv/EAC4RAAIBAwQBAAkFAQEAAAAAAAABAgMRIQQSMUFRBRMiYXGBkaHBMrHR8PEUQv/aAAwDAQACEQMRAD8A7jRRNFAFFFFAFFFFAFFFFAFFFYJoDNFKsbxjKWCLnK/FrAHlOuvtUS32kVrd4hSLltC+UmZHUHmOu1e2InWgna4/mgmudPjrz+P+JuqSARlIyiRI8MER61ZMJxlbuHAuOFutbIYwwXNlIJWRtOoFSSoyiV6Oup1W1x8eyVieOgfAhueYIAPp5eZijAceV3CPbe0x2zQVbyV1JE+RgnlNU7DcRYLlIKNJOomRoBl5Hn+nWmHDsQbhymCdwdog6k9I0M+VeOnJK7RBHWt1FEvNFQ7XErTGA4nlyn0J3qZUZppp8BRRRQ9CiiigCiiigCiiigCiiigCiiigFePtYjvJtMoTKognXMC0nVT+Ej3C8gQYrWMaSAblsLPiK/EBAjLKbyJ9zpFPqKAQth8aYm5bHpprA6qZG+mmvloNtqzi/EWdCfBl15DOW/BEyy8tQOR1pzRQCexaxeZCz28sjMAOXPXKPONuXnPixh8QGktMuPxmAuZZXJERAuGZnxKOWjusRQEfPd/Jb/zt/wBFeTiHUjOqhSYlWLQTtMqIB2nrHWveMxQtrJ15ADcnoKRXuN3GB+4DoZBGYAkHQxOh+tCOdWEHZsY8b4yuHAmCxDFQTlByxOsHqKqWM7ZC/bVF+7Y3CjjNyAUgg6aHP+hG1JON8QfF5QcyC3mC/nA5h2O5Gk6cgedbuG8HS2BmRTz18RzE8yRvV2nQSSb5MbUaurOcowfs/wB/w3/w2XW3KGRLA7iYbMD8QifTlWwYRVcMZYkES0b78gNNDRisZbsD711toTALEATBOXX0JHvVF432+lXt4ddQ0LdJ/CpkEKRvpzqWyWSGFN2sjoFsQSB5HTodP3BqLcxSC2hLrBZFmRGbMFifXSuQY7j2Iuvne8+aMvhOQZd4hIEUumvdxL6nyzupuAvEiQskcwCdP+U14MQzRvPvGgH6VxSxiHQyjsp2lWIMdJB2pxw7tRiLQRc+ZEIOUgagci0Zo966UvJxKi+mdYfFuECk5uWw36yKZr2suKqqEDMqrmLE6mNSIHl/2qicK7W2buY3CLJGwYzIiSQY1M8vSnjAQSw1PLn5AedcOhCWbETr1qSaTsdA4FxhcQpMFWUgMpMxOoIPMHr5GpmIxOWABmc7KP3J5L5/udKqPZDFQXtqPvnAJY6oFWfSTqdOc8qt+HsBZ3JO7Hcnz/psKo1Y7ZNG7pKsqlGMpcnnLd/Nb/yN/wBdL8XhcSbpa26hShGpPxAaQsFQMw1mTB35U5oqMsiOxh8X3ql3Tu15AmW0I1GUDkp9SeUVg4fGMuVnRZDyymDJHhA8Gmu589NqYtxO0GKG4oYEggmIIVXMz/wup969pjrZLAOsqYbXY9CevlQCu1axvhzPa3Gb+WTIAyjXbXpynWvbW8WSxVlUZrkAxMZot65dBlExqdTrqIZjFpE50gmJzCJ3iesV5/j7WbJnTN0zCelAKVw2O/3tvQbxqSFG/hiCw+UxFbMVh8SbhZG01AGYxt4SFGm+WZnQNETq0/jLcTnSBBJzCADtrPOvL4+0DBuIDJGrDcBiRv0Rv8p6UBIFZrVaxCsSFYEjcTqNY1HtW2gCiiigCiiigA1Cu8UtKcrXFB8z+52FHGLpWzcZdwpP9T8prnnHcfmtTbKKF8J5kkCflyruEHJ2RT1eqVBXYyxnFy+JZX0QOUVp8JEjblqBv69KlcQxJUgAxpJP0/Sq+i97hVd0HjQbk6FjAYfInfn5154Xbc6PeuMFGikqY94zGI5mrHqU5X6M2c5Weec3JbYUMzM48TQQSBoYC/PQeonzqDxnj9vCp9/JmQABJYgTHoeR+eoNSeL8Wt4ZM98+GYBAJzGCQsDY6Hyrj/EOM3L9wteZnUyApI8KzIy8pHXnz3qd44FOG7kOMccvYkjvXLBScq6QJ9Nzyk0ur1dt5TG43B5EciK814WbWwZAqxcO7JXXAa4RbB5RLe45Vv7B8MD3DcYSEIC/zHUn2EfOuuX8Jh7dqXdVYjQbn5DWvbpWudQp7jkGN7LFBKvPqI+tIrtoqYYQa6Vj79vUTp5gj9xVL41aE/tU/q01gjaFAq09n+1BRoxDMyRCmJKkdeZ00mqsK9LUSdiCcVJWZ16ze0Dzl0BEGIB225mhsbdzZ8zK+sNm1Ma+I6zpyI2qkdl+OZDkvOxWBk5hT7a/0q6QTqdAOX9akaUkZ9SM4uydjonCC1+zbuXTJZZKiVSdjpuw056eQqd/AWv92nyFLMFxpBZtEASUHhQiFAEb8hppW/h/HLd1smqtyB/FH5Tz9KyJLLPqKdWLSTebHrFcAsXGLuksYky3KAI102HyFa27N4cgjIYMSM77LsN9FGmlN6K8Jhdd4LZZcpXTNmjMw1y5eR6CkvGMDYtwvclxKlpuMJzlteZczbGm+qxMxVrrGWgK5jcJbAui3auM5uWFfVlLkFSCHbQgDeDyqBiHsgH/APVuB1klSxCA5u7YqwJBkrpzOUQJgG5RRFAI+AG3nYW7YUAvBVy3NA0gwV1VRB/K3LUva85a9UAUUUUAVg1mlPH8b3aqOTGD6AbftQ5nJRjdiHtJiXuYjugRkUIdG56yIB1O0g8o61W+NYFDLH4QBOXRTI0mOWsb8q89qsaqoSsA/hjkRtFWRFN2zDqIe34hr+K2sgDSCNh/pVqnPBjygqzlfnkUWRIRkLiAoUTI8PUHSPLpW8kEAPofr1Df2ag8K4eba5RddlHwg5TEiTrEka0s7dcX7nDMjJmN4MgOmUSNSQddpjfarKwrlWEZX2spXbjjj3rzWg4azbbwwBqYAJJG5BzDpSHAYJ7zhLYlj8gOpPIVHroP2f4ZEtC6+7sdecKSAB7gmvErsvxjbBrw3Y9FQd6Wfn+ULO8RrHXXz9YXE+zNsCUlfeR+tdF4hxlWXLbtADqx1/yjb51XMVmIJfKF66z/AIRrm/vWpYLyj2dlwxV2Ltsqvb5h5kdCqgH18J+VXu3wJimbUjmf9TvVU4HiVAbulIObUt8R0EHTRRqdB86c4y3euLNwsy8gT4R6LsKSTxZ2PYtK+LkbiOGQ6fCYGu49+fuKpHGMI1thI0OxGoPoedWjimG25EKv7VWsViHQkTmU7qwlT6jr57+dTRWCNSyL7XDSRJ+Var+GK1a7GPt93CWxnIGjEgSRqATv7x61XcfceTmUDy1H71JGEfBDJO+GLrdzWDoa6B2a4kb1s96wLKYjaVgQx/NrNc4vNrTng2M7q4lwiQNx6iDHnUM4qLweaiktqaOjfxDDVZA5nr7dBU/B4p2EggOpUgkT5jQEayKXasuxUEe+v6Crn2S4NbNpLpzEydDGUlSQDAG2m1U9VGKjfsg0kKk6tovBYlS7Hx2//Lb/AOSlvEL19GMXLS5nUgu0eAIodQpBjUOd+dPBUHiHCkumWJ2A0MbTBB5HxNqNRoQQQDVA+lF9q9iUebz21sq2UlsoLZvChWNpYqIOsz6Vpvviu7Ba9ZRSCTcBAmR4MpywOs9D703vcLttnzAsHa2zBiWWbZDLCkkASo0FRG7N2ZJAKkgiARGrl9FIiZPtAjUA0Bowz4thpcstDQ2UyAAdVML8Wony5TrRav4l2uZLlrwtcGWQSAHKpJCmBCmRvIYT0YWuFKBEufH3kliDIiJKwWAAA8U6ADkK0Yns7YcEFILFyWXRiXuC4fENfiHyJHOgIFi9iNQcRYMAqDInOq6yIj4gJ00E7VZKXHglvKw18RY8vxKyHYdHbU67STFMYoD1RRRQHi7cCgsxgASSeQqhdreLW8TlW25UKW8ZBGsRopgn3jerlxqwXsXArZWiQfNfEP2rkdziWVWTLnLsDmyySSNgR5narNCmpXbMn0nqZ07QSw/wabnBj3n31zvAuoEQDpPWrScZcBBGRlhW8RM7bEjQHrp03qNgwBbVCp+AKdBOgg8+pFQ8B3qu1pgjQZDhjsIMER6fOrGxLFig5TVnAZyp3GUnX8pk761VOPcOuYm8RJa2nOBCyBO25nT2qz4zFd2jM6kqBJjXSveGxyfwqKAMzamPPQD5RUyk4ZSLFCCqNuT4KFxLgNoJAX3/ABfOnnYzhZ7pFOoE69AzEgesGpWOwqqpNwoT+UuFH+IjX2HzqRgsSAFPepAAhUVio9JAFeyd1gsxVnksWL4GEt5oE/OqbxFZmdasmJ46GXKS59gv1NV3H422AYSf5mJ/5Yrikpr9R3VcX+k0cCRVInmZP0/SK6E+JtdzymK5pguKgjRUWDyE/wDNJphaxrNuxygSY00/12rupS3u5zTrbLozxbfygVTOLmrRiuJFlbKxDLJgH8PP1jf0npVWxXFnJ1yOP+JEb9SJqWN0rESy7jvg3Chdw4uHfUfIkfSk/EmygqwzKAd9xHQ8qn4HjWW2FyIN9FzLufWkXGMbbeV8SgfG2YGOgAy6kmNJ+W9ezqOnBynwewpqrNRp/MiC0twaEeo+tTsHgfD4t9fTT9KRXsO9llM6EZlYbMOuv6g7Va+z/ERdEHRxuORHUVxSqxmlJHWooTpey+vsLsRZK6gkHqDH6irX9nfb9sLeFnFMWsXCBnO9ttgx6r1O431ioHFMBmUso1Akjr7dapuL3qWrCNSFmR6ZtTPrlWr1XO/sf4tcu4fu7hLBFGUnUjKxWJ6Rl/WuiVhTg4ScWatOopxuvf8AYKKKK4JAooooAooooArBNZry40oCn9rOMlrRVRCOYBnVspDH0ECqabbEoRAymddZG+o06frTDjtq6jd1cUrlnK3JhtKnbUR5io+BwveOFD++mgGk6ev6itLT2hTuz5nWSnUq2fJvtXGkAkD9/FLfStlm0C2eSCRJ256dPKpdzgqBZLsB6zPSQdD6RUDDW1GYMBodDG4jfnB33P0rqFWM+DlxlCykL+2WJe3hXKlYJCmRrDaaa7+1QOF8RUizrv3f0FQftIuJktKrnPmJyhiRliJKzEzoPeoPZDhd249svKorKfMwZA8qnTW2xc08Vtv2Mu0t5nIa2pbPmHhEw6HKw0/wt/iqBw/GvbWLissdQRpXRP8AYRW0wCgCc4gRrz+Y/YVWeIYbQ1zCaeCxOLXIv/2rMAak7VsbBM+rmPIf1rx2f4cM5Y8zA8upFdJs8Dt91Om1KlVQ5PYUnPg5Zf4XkkoTPma047Gm0otGcxhrnkT8KewMnzPlVtxFgIzMdQuw6sdh9faqVxoakkySZPqdakTuRWs7MiLxBgwZdwfn5HyI0qRiOF65lkW2GZeondT5qZH/AHrZ2fwoLAnmY9BXScTwG3/DgiDzjz20/Sk5xg1fs9jGU09vRxvi2a2oKkjWP7+VQhb0DLETpOyNuc0/Eeg5+e1Ne10Aqo6k+w0+ppFYuFTp6EHUEdCOdVtVBzljo0vRtWNOFprD77X8r3fPlIcKveWLkhzl+8DufiaVRwo/LB8/hExtUDBXzbdXXcH59QfWp1uO7YhYe6ColifCrKWjyJUAT0NL1Wq2h/8Aa9/4V/un4zfBZ9IU7bXymufOf3s1h5s1ydGwt0OqsuxAI96ofEbMX7ijYOwHz2qzdlsQTYYAZihMDSTPiA185FeuBcNtl2uXGD3ZJKQQUY6+JSJn2jpNae6xhqSpXbOxfZxwRcNgrOhFx0Vrk7y0tl8gM0VaqovZTtXrbsXQdTlVzMgzADT8gfSryKxaqkpO5oaatCpC8P6zNFFFRlgKKKKAKKKKAK8XTAManWK90UByDi3FDeeXLORyIkK34go5bD5V5w+JyEkKQIIOm0nePkPanfa3Dq2NKoQhyBnJ0EjUR5xGtVxHeSPDAKgHXXXTStSO2cNp8rV3U6zTd2nyWZuJWr9qVuICIJBYAgjcGdqXYa/mBKgkSYOmsaGJO0g60kxODD6tAjYgdTpM014daZUAzAiTEr568+s0pUvV9ic98r2yJ+0djvr9i2UjcBjGuYgGIPKKb2bAsXig/CwH6Ck3HrzJibBLAjXLAiCCJnUzOlbLnEib4LfjZfmIH9KsSi2l4L2ma2e/8F7vdoF7vL0+lVDi7AFuh1HodR+hqFe4isnXma04q6160Cg1Q5TOgymSDPkcw9xUcKag8FmdRz5DhuI005E/vVgtcbfKEGs6CqPbtXbUloI30kx+lMLHE8lvvDu0qn/ub2mPU+VSSgnyRRlJPDGvFsWPhBkLOvVjuf2HoKpvFL0mtuM4jNLRLHzrpKysgubsm8OxOWPL+tPL3aB8kF4Aqn37htgk7Typbisc1zTZen9a9nKKw+RTpTk7xeGbeL4837zXCInYeQ+pMk+ZrxgsMbjqg0zED0HM+gEn2qOoprwRdbjAElbbQF0PjK2zB5GHNUdRUcKcpLn89GnQpqU4w6/BvxtzMZUPkEBQtxWAUCB4AJBgAmfOo9+2SxOmsHcc1BP6k1ts2mvOFUFzrqFi4NOYHxRB61t4rw67Zf75ChbUAxsNOXtVXSuEKip3SduO+vLv1fhGhq23prvuSf0TvwrJZS5f1Qz7ItldwSACoO43B9fOpHacG29rE2SM4OVgGHiXUiddRoR7ionZEffH+Q/uKb9swP4U/wA6R8/6TWo7mBjcWTsnhf4h7d3MiWwyMSzpOkHLlzTPtXVRxC1/vbf+df61zz7JeLWbPD0W4SrZ3PMyCdCI2EaR/WukYbEK6hkYMp2I1BrKrtubT6LGjo06cXteXlkLFcbtWzrmIgGVGYeLOQBG5Pdv8vMVswfFrV1yiNLBQ22hBZl0Ox+H2DKeYrddwSM2dlBYRqRrpMfLM3zPWsYfAW01RFU67ADeJ2/lX5CoS4SaKKKAKKKKAKKKKA5r9pasL6tGX7uFYD4iJJBPMjw6edU/hLTnJck6TqOu8eVXztdaOJxKopEJKkTrOhmPePaq3xvBiwJbUDQ6CR51fpVYxiovk+c1VPdVnOPB5w11AxVgGZj4SdCupOkdYqVaCgHULrsCVGw5A0mv2LbgeE9VIBU67a+1S+COwVg4ctO58UiAIn1BqylkoOLTvcrnbu6qXLTK0tBnUmACMp1OnOoWF4tnuWliZuJEb/EKd9ubbNbtwhgMZYkaSNoHX6Co3Y7hChg8eInQ9AOnSamUnbPBp6ZxcEmsmMDwp2uk3Iy5mMA6nUwDV9w3Z892W5QdPLf+lKOIWhavso5ZT81B+tWHC9ogLeWNar1ZTsnEvU1C7UyrYnB+LKfn5bz8qqnH0BaRoFGVR0UfUySfMmrtxBgQTKqToZnSNY0B339qqHFLKn/+tseuf6JU0XjJB3gWcNwXeHXTWNOdXVOyBWznGmlVzhdtUg99a0/n6/y1cH7R/dZO8T/1f9NezcsbRBwe7ec47T2wqEdSB8tfpVaUU67VYsNdyhgwXciYzH1HL+tKrFoswVQSxMADc1HVkrtlnTxcYW8goplwxkWe8MI4KGNTG8+zAe4qwYT7PMSyZ2KrpOXUmkpRlYL45UBfAeYGse5NZctbQ1KdOlO/m2Po2vPZsaXSzg3VnHjjvL8pPi1/7g7D9m3BbCWxc0a4RDNJI9BPL9aS/a4q5LZ559PSNaV9lO0/8IoW8Liq5ceOSwKBInQSCHjb8NJe1PHv4q7IByCYknfqOnpWDodHqJ62M2nZNvd07Y5+xLra8dsnKWWkrd5Xg2djrXjuN0UD5mf/AG1s7TMb9xMPbPwnNcPJTsJ8wCdPMVL7N4UCwRJU3JgjRojKIPXc6Us4dxXuLrYa8AIaA6iJJ2LjnIO9faN+D5qbkk2uSwYBRbyqh0EAeew16866T2FunLdX8IKkerTP7CoPCOxyPYtuWy3GGYkQwhjIjXeOlWvhHDEsJkSTrJJ3J6msqtNSlgk0WmqU3uk+c/UnUViaJqE0zNFFFAFFYms0AUUUUBTe2eFWxOLUHMSocA/ENgwHUaTHL0rm/HuNm+MoBC8yeflXVe1r5SjH4SHXXYMev98q4/dQAlHA0PImJ9R/e9WaEFN56MPXvbO0VZMaYS4zhNBmaANdJ26edMMPbZSRoZ+nOfekNm4FiCREH0mt+H4scyIygSQM4bYbaiN9Yq/wzKm5Nq3BN7QWGaw/iAy+KI3y6xM0v4Jfju4P5R+wNPMTZRgVueIHcEn9hXO7fEGtOV1GUnfQjXmOtTRyrF3S3ykXXil85+8unKIAjdjG0DlpzMbVGbioiF8I+ZPqaRXOPpcBF3SfxqJP+Jfxeog+tLsRcZdR4rZ2dfEvoeYPkYNErF3bJ5LFc4sFkHVTow8uo8xuKRcTQh95UiVYbMp2I/Yjkaj2wX5/SrfwXgqmz94waDmUflJ0MHz0n0FHjJ7GObIp+Yqdf78q14riZCkJqdp6f60x47hd1H5lH/qA/akmFwTtlIVjPePGU77KvuR+tV9XqvU+ymuL/v8AwW9Booaj2535tj5ftcWgV0f7IOFI9y5deCVIVZ5TqTVS/wBmL4TccKTlDKgDEE9YMJp+xgVJ4djxZ8VhSpyZyS7k6OVg5Co2E7c6x9fUeq07p0r3dvhzxd2w7dXNSnpnQq7p2t1/meL8M+gOKsluyxBGg+lfPVz7y4WyoSxDZSSCc0GFMjrTHF8futmVzmGYqwOYgj8Db6jy51AfHOvhXKkc1GokQQrHUDlpG1UfRmhrUZtpK8ljOEl9/HFueS1VlTjQe53V11m+eL4883V0/BniEDJbURkDEiZhngsJjWAqj2NYwOFNx1Qbk/Icz8qjKKufZvhfdrnceNuX5V6epr6mjT9VBRvf+Xl/c+cr1fWTcuPwlhfYc2bIChQPCAAB5AVzvtXcX+KuCJAIG5nRRMnn/pV74vxJcPaLtE/hX8zch6da5a7l2LNqSSSfM6mukrs4hg+kvs2xly9w3DOGUQpSCpJ+7Ypqc2pIUGrN3dz86/5D/wBVU77H7bpgAjCAHaP8UMfkWj1mr1WPVSU3byX6Ut0E0JsbgcQXz27oEKgC+IKTL55HiA0ZSNCZUbc9VuxjdR3iACY0nMYBB+EnLJZeRhRT6iuCQRtZx2kXLJMidCBEtm/CTsVj057nIsYvI4d7ZY90EKSCIIzkkgbiTpTuigF3CsLctlg7lxCQSSfFL5ozEmIybk86Y0UUAUUUUBpxOGW4pV1DKdwwBB9jXM+2PC8NgcRYu2lADFs1s6oIWAwB1Gp/Q11Kqj227NXcTrYZASuRluSBEyGBAOonpUtGW2WWU9dSc6T2xu8fE5LxLGq92VAiDJ9a0i4On9xXjivD7mHutaujK67iQRB1BBHIiKdcC7OG8guOxAacoETA0kn6eVaDnGMbtnz3qnfauhlw/Eq1sZAdgCIiCBzJql9t+H3Bd73Qq8CBMgqANes9auOGwvck21bMsnVhBB2Ox12rRx3BLctGZLAEpEzPko3mpIyvlHdGpsldfA5pawx5j51O4e3dklTE6EciOjDmPWtpTXWod45W9dRUsJXeS8q0p4HDXUJERbMbfg/+v7elSP490GUyPLr6HmKrj3prNriBAg+Jeh+nQ+lS3R6qcnlcjXGXu+UjXONoOrAchH4h+oquXHbYsxHqYNT2ObW2TO+U6MP5Ts37+VFzD5/F8J/EI2PWOQPTkahqwjLNi1RcqcWm8EPD3CsxsdCORFS1ZP8AiHhjkfPf1rFvhzn4YPvH71KtcFvH8Ef4l+hqvLTqTvwy5S9IOnHbdNeH18O/lexoFwD4ZmAJPlGw2nTesIs04w3Ztz8bqPSSfpT/AIdwu3a1US35jqfbp7VLTpRp8FfU66VZ+0/kuM8/Xt8kHgXBMpFy6Nfwr08z5+VauJcYxIZxZ7sqGZR4ZYZTB3MHUU04zxVbCaa3CPCvP1Pl+9KOGYf4Q0ncsfMyTJ9TXsjPq1XBKXbEWIweKvPmuLddupUge3ID0rof2b/ZsL33+L/8P8CKw8TA6liNgI2qIdBpsOv0NdH+zfiAey1qINszPXOSf3BqtXqSUPZJtPXVSooSRacDg0tIqW1Cquw/vc1IoorNNZKysgooooehRRRQBRRRQBRRRQBWCKzRQHPftT7NW7lpsSgbv1yLA2uCYgiNWAkiOlVXslx9CiWXOVgMonYwTGvof0rrvGuGjEWjbYldiGESrDYid6492u7CvZYtbu968Z3BXJoTAygE6gDWasQlGUNkmZWspSU96WPyMO0JSyj3CwEyVWdS3Rff5VFweLR1DIcxIE9f8XSqvx3s+9gZjcS7ETlnSeQnemfZyw1u1nJUi5qF5gCQCT59I5VbpeyrN3MqappOS8kTtFw8q3eyCHOoHIx+u2+lIr1kMIP/AGq/37SkeMBp5R+gHKqlxDh7Wj4gIMwQZ9vWpj2Mmiu3OHvy1H99azawDcxHrTeK9Ba63Mn/AOudhYbAUwdamfxAiOVa+IWSRmG439KW9/UsGmsksJTqLdcb4bHKnxSfMfWpN/tIoEW1JPVtAPqarT3ZqVw7CZ28tyfKjJdkYq8iw2+JXwBAR9AdZU7eWh/Std3imLbRVS35iCfmT9K2AVtVaiuygtVJdIg4TAw2e4xd+p11667mrBhrRQdZ103Gn61qwtjmw0jT36ipFxsu2tcSZzulJ75jnhPZa/iVLWgqARBuZlV5/KQp2Gsx0rofZPs9/CWyCwa45BcjbSYA8hJ+da+x3FbVyylu3mBtoBDbkD8UjfX5VYqzKlWUnY3NNpqcbVFl+RZ2i4g1iw11RmIa0IgmQ91EMAakwxgdYpHi+2wtvdVrNw5T4FgW3IW0Ljk96wB+JQANyR5kWrEYdXXK6hllTB1EqQyn2IB9qi43g1i6SbltWJMk6gnw5NSNYK6EbEaGoi6Jj2ySCxs3Ak3FtuWtKrtburZI1eV8Tgid4OkwGh//AJqzFjbsHKLauMxWWctikZIzDKJwphtfTat54dgbQuBstx2v3Jkwy3HcYrIuoCFQLbAiDCJqSBUjA2+Ham0LXhzKYmNbjKRrofvLrjyZmHWgNNnthBtrctMC7IsygVC62DlLs8O03pgQSAYBI118a7R37WJZEVTaRsKrfc3G8N9wrubwfLbyqS0FTMeejDhuBwN7/wAFUbuyu2bllyEz8a/drBMjw6bVPxPBcPcfvHtIzyhkidbZlCeuU6jpQE8VmiigCiiigCiiigCkHafgj3wGslRcAKw05WXoSNtz86f0UOZwU1ZnIOI/Z3jrltyXs5h8NsMfEP5yAAf70pFwzB4y2kPhyVSR8Sg6E7AnWDO1d3xSkowXQkED1I0rnGP40qWyjwpSQVOhB6Gp1XmZGq0dKEVFLBSsFx5c7LcBQ6BZBJ00IPQzTO/ZVh94J6Dp6efnVdxGG728LjaW2cTqAY6x9asTMA2k5RoBvEaT1Oxq7GV0mzMlKCskV7G8Oa3BMQenzg1EirarA+LkJ/Tf9qXYnhqkEjRiduWp2qRMNeBKBUW/wtG1+E+W3ypzc4c4MAZuen+tahYMTBjbaukzyM5wd0KbfB0G5J+QpjZsBRCiBUlMM0xB/b962phjAJ0H6+tHI9lUqVP1MjhKmWcPBltv73rdbthT69a24W3ndLQiXZVWdpYwATy6VxKR7CGTdw7AXLri3aXMYkCQNB5nlrWLnC2R2RtGUwwO456eXQ866xwDs7ZwwlF8ZUBmJJJ6xOwJ1qdiuGWrhBuW0cjQEgSB0B3qjPUNv2TXj6OTj7XP2KT2DwR77MJyopBPUnSPrXQRWrD4dUAVFCqNgBA+QrbVY0KVPZGwUUUUJBJiuzVu5fe+WcM9sIVBGQQykuFj4yERSfyqBpz1X+y6nJlu3UC5QQuTxhbwvgElTHiEaRoTz1qwUUAn4BwFcKXyuzB8uhCqoy5jIRAFDHMcxjWBTiiigCiiigCiiigCiiigCiiigCl2P4Hh7zBr1m3cYbFlBPzpjRQ8aTwyFc4VZbLNq2cnwyinL/LppVY7U9l7C23u20KGQXyEgZdZYLqAdjoOVXSsEV6pNcEdSjCpG0kjgPE8ALENYvllLA922pJmd1+LXyFO8XwbFWsjXrMKyzKsGhiNmEAggT1HnXU7fAcMtzvFsWg++YIsz1BjQ+dKe2mCuOttkBYKWzAamDEGOcEa1OtRJGfPQJRbfPuOZLdGp/fTT+5rC6qI12OnlBJqe+BUmZI8v6V0bsjw/Jh1zIA2sSozZDsDzjffrUr1K6RVoaSdSVm7HKWfX2/pW/huAuYhzbtKXO/QQYkknlJq+do+w4vXO8sutqRDLl8JjmMvwnTzpl2W7MLhAxzZ3aAWiAAOQEnnR6hbbrk7hoavrNsl7PkrGL+z66EJS6rsIhSCs9fFJg167M9iLoupcxEIqMHCghmLKZWSNAAQDvyph3PFO+u+NghuNkIOHKqk+BlVlBMDdSZJjXc1kDicCcx+GQDhx+Ai5qRp95lK/wDBmnxRVd1ptWZof8NHcpW495daKrHE72PXuxYQPltfeM5tqHuE2oOUNIIy3ZAMeLQnSNT3+KAj7vDlS66RBVMqkye9IJzFl0jRQYM1EXC2UVWUucQa1YJVFurcLXgCoD21eMqiWgsjFh4tColuueNJj8zXMMy6C3FlwhDT8eoYZSJJ31I6bgWWiqqW4lm1WzBBOmysC4AILyVy92SZ1P5Y1YcDuYsvcGKVAoCd2ywMxgh9M7QJAPvHKgHVFFFAFFFFAFFFFAFFFFAFFFFAFFFFAFFFFAFFFFAFYis0UB47sTMCesa/OvdFFAFFFFAFEUUUAUUUUAUUUUAUUUUAUUUUAUUUUAUUUU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37896" name="AutoShape 8" descr="data:image/jpeg;base64,/9j/4AAQSkZJRgABAQAAAQABAAD/2wCEAAkGBxQTEhQUEhQVFBUXGBUZGBgXGBgYGBkZFhgXFxoYFxgYHCggGBolHBQVITEhJSwrLi4uHCAzODMsNygtLisBCgoKDg0OGxAQGiwkICUvLCw0LzQvLDQsLCwsLCw0NC8sLCwsLCwvLCwtLS8sLDQsLC8sLC8sLCwsLywsLCwsLP/AABEIANcA6wMBIgACEQEDEQH/xAAcAAACAgMBAQAAAAAAAAAAAAAABQQGAQMHAgj/xABEEAACAQIEAwYDBgQDBgYDAAABAhEAAwQSITEFQVEGEyJhcYEykcEHI0JSobEUctHwgpLhFVNistLxM5OiwtPiFiRD/8QAGgEBAAMBAQEAAAAAAAAAAAAAAAMEBQIBBv/EAC4RAAIBAwQBAAkFAQEAAAAAAAABAgMRIQQSMUFRBRMiYXGBkaHBMrHR8PEUQv/aAAwDAQACEQMRAD8A7jRRNFAFFFFAFFFFAFFFFAFFFYJoDNFKsbxjKWCLnK/FrAHlOuvtUS32kVrd4hSLltC+UmZHUHmOu1e2InWgna4/mgmudPjrz+P+JuqSARlIyiRI8MER61ZMJxlbuHAuOFutbIYwwXNlIJWRtOoFSSoyiV6Oup1W1x8eyVieOgfAhueYIAPp5eZijAceV3CPbe0x2zQVbyV1JE+RgnlNU7DcRYLlIKNJOomRoBl5Hn+nWmHDsQbhymCdwdog6k9I0M+VeOnJK7RBHWt1FEvNFQ7XErTGA4nlyn0J3qZUZppp8BRRRQ9CiiigCiiigCiiigCiiigCiiigFePtYjvJtMoTKognXMC0nVT+Ej3C8gQYrWMaSAblsLPiK/EBAjLKbyJ9zpFPqKAQth8aYm5bHpprA6qZG+mmvloNtqzi/EWdCfBl15DOW/BEyy8tQOR1pzRQCexaxeZCz28sjMAOXPXKPONuXnPixh8QGktMuPxmAuZZXJERAuGZnxKOWjusRQEfPd/Jb/zt/wBFeTiHUjOqhSYlWLQTtMqIB2nrHWveMxQtrJ15ADcnoKRXuN3GB+4DoZBGYAkHQxOh+tCOdWEHZsY8b4yuHAmCxDFQTlByxOsHqKqWM7ZC/bVF+7Y3CjjNyAUgg6aHP+hG1JON8QfF5QcyC3mC/nA5h2O5Gk6cgedbuG8HS2BmRTz18RzE8yRvV2nQSSb5MbUaurOcowfs/wB/w3/w2XW3KGRLA7iYbMD8QifTlWwYRVcMZYkES0b78gNNDRisZbsD711toTALEATBOXX0JHvVF432+lXt4ddQ0LdJ/CpkEKRvpzqWyWSGFN2sjoFsQSB5HTodP3BqLcxSC2hLrBZFmRGbMFifXSuQY7j2Iuvne8+aMvhOQZd4hIEUumvdxL6nyzupuAvEiQskcwCdP+U14MQzRvPvGgH6VxSxiHQyjsp2lWIMdJB2pxw7tRiLQRc+ZEIOUgagci0Zo966UvJxKi+mdYfFuECk5uWw36yKZr2suKqqEDMqrmLE6mNSIHl/2qicK7W2buY3CLJGwYzIiSQY1M8vSnjAQSw1PLn5AedcOhCWbETr1qSaTsdA4FxhcQpMFWUgMpMxOoIPMHr5GpmIxOWABmc7KP3J5L5/udKqPZDFQXtqPvnAJY6oFWfSTqdOc8qt+HsBZ3JO7Hcnz/psKo1Y7ZNG7pKsqlGMpcnnLd/Nb/yN/wBdL8XhcSbpa26hShGpPxAaQsFQMw1mTB35U5oqMsiOxh8X3ql3Tu15AmW0I1GUDkp9SeUVg4fGMuVnRZDyymDJHhA8Gmu589NqYtxO0GKG4oYEggmIIVXMz/wup969pjrZLAOsqYbXY9CevlQCu1axvhzPa3Gb+WTIAyjXbXpynWvbW8WSxVlUZrkAxMZot65dBlExqdTrqIZjFpE50gmJzCJ3iesV5/j7WbJnTN0zCelAKVw2O/3tvQbxqSFG/hiCw+UxFbMVh8SbhZG01AGYxt4SFGm+WZnQNETq0/jLcTnSBBJzCADtrPOvL4+0DBuIDJGrDcBiRv0Rv8p6UBIFZrVaxCsSFYEjcTqNY1HtW2gCiiigCiiigA1Cu8UtKcrXFB8z+52FHGLpWzcZdwpP9T8prnnHcfmtTbKKF8J5kkCflyruEHJ2RT1eqVBXYyxnFy+JZX0QOUVp8JEjblqBv69KlcQxJUgAxpJP0/Sq+i97hVd0HjQbk6FjAYfInfn5154Xbc6PeuMFGikqY94zGI5mrHqU5X6M2c5Weec3JbYUMzM48TQQSBoYC/PQeonzqDxnj9vCp9/JmQABJYgTHoeR+eoNSeL8Wt4ZM98+GYBAJzGCQsDY6Hyrj/EOM3L9wteZnUyApI8KzIy8pHXnz3qd44FOG7kOMccvYkjvXLBScq6QJ9Nzyk0ur1dt5TG43B5EciK814WbWwZAqxcO7JXXAa4RbB5RLe45Vv7B8MD3DcYSEIC/zHUn2EfOuuX8Jh7dqXdVYjQbn5DWvbpWudQp7jkGN7LFBKvPqI+tIrtoqYYQa6Vj79vUTp5gj9xVL41aE/tU/q01gjaFAq09n+1BRoxDMyRCmJKkdeZ00mqsK9LUSdiCcVJWZ16ze0Dzl0BEGIB225mhsbdzZ8zK+sNm1Ma+I6zpyI2qkdl+OZDkvOxWBk5hT7a/0q6QTqdAOX9akaUkZ9SM4uydjonCC1+zbuXTJZZKiVSdjpuw056eQqd/AWv92nyFLMFxpBZtEASUHhQiFAEb8hppW/h/HLd1smqtyB/FH5Tz9KyJLLPqKdWLSTebHrFcAsXGLuksYky3KAI102HyFa27N4cgjIYMSM77LsN9FGmlN6K8Jhdd4LZZcpXTNmjMw1y5eR6CkvGMDYtwvclxKlpuMJzlteZczbGm+qxMxVrrGWgK5jcJbAui3auM5uWFfVlLkFSCHbQgDeDyqBiHsgH/APVuB1klSxCA5u7YqwJBkrpzOUQJgG5RRFAI+AG3nYW7YUAvBVy3NA0gwV1VRB/K3LUva85a9UAUUUUAVg1mlPH8b3aqOTGD6AbftQ5nJRjdiHtJiXuYjugRkUIdG56yIB1O0g8o61W+NYFDLH4QBOXRTI0mOWsb8q89qsaqoSsA/hjkRtFWRFN2zDqIe34hr+K2sgDSCNh/pVqnPBjygqzlfnkUWRIRkLiAoUTI8PUHSPLpW8kEAPofr1Df2ag8K4eba5RddlHwg5TEiTrEka0s7dcX7nDMjJmN4MgOmUSNSQddpjfarKwrlWEZX2spXbjjj3rzWg4azbbwwBqYAJJG5BzDpSHAYJ7zhLYlj8gOpPIVHroP2f4ZEtC6+7sdecKSAB7gmvErsvxjbBrw3Y9FQd6Wfn+ULO8RrHXXz9YXE+zNsCUlfeR+tdF4hxlWXLbtADqx1/yjb51XMVmIJfKF66z/AIRrm/vWpYLyj2dlwxV2Ltsqvb5h5kdCqgH18J+VXu3wJimbUjmf9TvVU4HiVAbulIObUt8R0EHTRRqdB86c4y3euLNwsy8gT4R6LsKSTxZ2PYtK+LkbiOGQ6fCYGu49+fuKpHGMI1thI0OxGoPoedWjimG25EKv7VWsViHQkTmU7qwlT6jr57+dTRWCNSyL7XDSRJ+Var+GK1a7GPt93CWxnIGjEgSRqATv7x61XcfceTmUDy1H71JGEfBDJO+GLrdzWDoa6B2a4kb1s96wLKYjaVgQx/NrNc4vNrTng2M7q4lwiQNx6iDHnUM4qLweaiktqaOjfxDDVZA5nr7dBU/B4p2EggOpUgkT5jQEayKXasuxUEe+v6Crn2S4NbNpLpzEydDGUlSQDAG2m1U9VGKjfsg0kKk6tovBYlS7Hx2//Lb/AOSlvEL19GMXLS5nUgu0eAIodQpBjUOd+dPBUHiHCkumWJ2A0MbTBB5HxNqNRoQQQDVA+lF9q9iUebz21sq2UlsoLZvChWNpYqIOsz6Vpvviu7Ba9ZRSCTcBAmR4MpywOs9D703vcLttnzAsHa2zBiWWbZDLCkkASo0FRG7N2ZJAKkgiARGrl9FIiZPtAjUA0Bowz4thpcstDQ2UyAAdVML8Wony5TrRav4l2uZLlrwtcGWQSAHKpJCmBCmRvIYT0YWuFKBEufH3kliDIiJKwWAAA8U6ADkK0Yns7YcEFILFyWXRiXuC4fENfiHyJHOgIFi9iNQcRYMAqDInOq6yIj4gJ00E7VZKXHglvKw18RY8vxKyHYdHbU67STFMYoD1RRRQHi7cCgsxgASSeQqhdreLW8TlW25UKW8ZBGsRopgn3jerlxqwXsXArZWiQfNfEP2rkdziWVWTLnLsDmyySSNgR5narNCmpXbMn0nqZ07QSw/wabnBj3n31zvAuoEQDpPWrScZcBBGRlhW8RM7bEjQHrp03qNgwBbVCp+AKdBOgg8+pFQ8B3qu1pgjQZDhjsIMER6fOrGxLFig5TVnAZyp3GUnX8pk761VOPcOuYm8RJa2nOBCyBO25nT2qz4zFd2jM6kqBJjXSveGxyfwqKAMzamPPQD5RUyk4ZSLFCCqNuT4KFxLgNoJAX3/ABfOnnYzhZ7pFOoE69AzEgesGpWOwqqpNwoT+UuFH+IjX2HzqRgsSAFPepAAhUVio9JAFeyd1gsxVnksWL4GEt5oE/OqbxFZmdasmJ46GXKS59gv1NV3H422AYSf5mJ/5Yrikpr9R3VcX+k0cCRVInmZP0/SK6E+JtdzymK5pguKgjRUWDyE/wDNJphaxrNuxygSY00/12rupS3u5zTrbLozxbfygVTOLmrRiuJFlbKxDLJgH8PP1jf0npVWxXFnJ1yOP+JEb9SJqWN0rESy7jvg3Chdw4uHfUfIkfSk/EmygqwzKAd9xHQ8qn4HjWW2FyIN9FzLufWkXGMbbeV8SgfG2YGOgAy6kmNJ+W9ezqOnBynwewpqrNRp/MiC0twaEeo+tTsHgfD4t9fTT9KRXsO9llM6EZlYbMOuv6g7Va+z/ERdEHRxuORHUVxSqxmlJHWooTpey+vsLsRZK6gkHqDH6irX9nfb9sLeFnFMWsXCBnO9ttgx6r1O431ioHFMBmUso1Akjr7dapuL3qWrCNSFmR6ZtTPrlWr1XO/sf4tcu4fu7hLBFGUnUjKxWJ6Rl/WuiVhTg4ScWatOopxuvf8AYKKKK4JAooooAooooArBNZry40oCn9rOMlrRVRCOYBnVspDH0ECqabbEoRAymddZG+o06frTDjtq6jd1cUrlnK3JhtKnbUR5io+BwveOFD++mgGk6ev6itLT2hTuz5nWSnUq2fJvtXGkAkD9/FLfStlm0C2eSCRJ256dPKpdzgqBZLsB6zPSQdD6RUDDW1GYMBodDG4jfnB33P0rqFWM+DlxlCykL+2WJe3hXKlYJCmRrDaaa7+1QOF8RUizrv3f0FQftIuJktKrnPmJyhiRliJKzEzoPeoPZDhd249svKorKfMwZA8qnTW2xc08Vtv2Mu0t5nIa2pbPmHhEw6HKw0/wt/iqBw/GvbWLissdQRpXRP8AYRW0wCgCc4gRrz+Y/YVWeIYbQ1zCaeCxOLXIv/2rMAak7VsbBM+rmPIf1rx2f4cM5Y8zA8upFdJs8Dt91Om1KlVQ5PYUnPg5Zf4XkkoTPma047Gm0otGcxhrnkT8KewMnzPlVtxFgIzMdQuw6sdh9faqVxoakkySZPqdakTuRWs7MiLxBgwZdwfn5HyI0qRiOF65lkW2GZeondT5qZH/AHrZ2fwoLAnmY9BXScTwG3/DgiDzjz20/Sk5xg1fs9jGU09vRxvi2a2oKkjWP7+VQhb0DLETpOyNuc0/Eeg5+e1Ne10Aqo6k+w0+ppFYuFTp6EHUEdCOdVtVBzljo0vRtWNOFprD77X8r3fPlIcKveWLkhzl+8DufiaVRwo/LB8/hExtUDBXzbdXXcH59QfWp1uO7YhYe6ColifCrKWjyJUAT0NL1Wq2h/8Aa9/4V/un4zfBZ9IU7bXymufOf3s1h5s1ydGwt0OqsuxAI96ofEbMX7ijYOwHz2qzdlsQTYYAZihMDSTPiA185FeuBcNtl2uXGD3ZJKQQUY6+JSJn2jpNae6xhqSpXbOxfZxwRcNgrOhFx0Vrk7y0tl8gM0VaqovZTtXrbsXQdTlVzMgzADT8gfSryKxaqkpO5oaatCpC8P6zNFFFRlgKKKKAKKKKAK8XTAManWK90UByDi3FDeeXLORyIkK34go5bD5V5w+JyEkKQIIOm0nePkPanfa3Dq2NKoQhyBnJ0EjUR5xGtVxHeSPDAKgHXXXTStSO2cNp8rV3U6zTd2nyWZuJWr9qVuICIJBYAgjcGdqXYa/mBKgkSYOmsaGJO0g60kxODD6tAjYgdTpM014daZUAzAiTEr568+s0pUvV9ic98r2yJ+0djvr9i2UjcBjGuYgGIPKKb2bAsXig/CwH6Ck3HrzJibBLAjXLAiCCJnUzOlbLnEib4LfjZfmIH9KsSi2l4L2ma2e/8F7vdoF7vL0+lVDi7AFuh1HodR+hqFe4isnXma04q6160Cg1Q5TOgymSDPkcw9xUcKag8FmdRz5DhuI005E/vVgtcbfKEGs6CqPbtXbUloI30kx+lMLHE8lvvDu0qn/ub2mPU+VSSgnyRRlJPDGvFsWPhBkLOvVjuf2HoKpvFL0mtuM4jNLRLHzrpKysgubsm8OxOWPL+tPL3aB8kF4Aqn37htgk7Typbisc1zTZen9a9nKKw+RTpTk7xeGbeL4837zXCInYeQ+pMk+ZrxgsMbjqg0zED0HM+gEn2qOoprwRdbjAElbbQF0PjK2zB5GHNUdRUcKcpLn89GnQpqU4w6/BvxtzMZUPkEBQtxWAUCB4AJBgAmfOo9+2SxOmsHcc1BP6k1ts2mvOFUFzrqFi4NOYHxRB61t4rw67Zf75ChbUAxsNOXtVXSuEKip3SduO+vLv1fhGhq23prvuSf0TvwrJZS5f1Qz7ItldwSACoO43B9fOpHacG29rE2SM4OVgGHiXUiddRoR7ionZEffH+Q/uKb9swP4U/wA6R8/6TWo7mBjcWTsnhf4h7d3MiWwyMSzpOkHLlzTPtXVRxC1/vbf+df61zz7JeLWbPD0W4SrZ3PMyCdCI2EaR/WukYbEK6hkYMp2I1BrKrtubT6LGjo06cXteXlkLFcbtWzrmIgGVGYeLOQBG5Pdv8vMVswfFrV1yiNLBQ22hBZl0Ox+H2DKeYrddwSM2dlBYRqRrpMfLM3zPWsYfAW01RFU67ADeJ2/lX5CoS4SaKKKAKKKKAKKKKA5r9pasL6tGX7uFYD4iJJBPMjw6edU/hLTnJck6TqOu8eVXztdaOJxKopEJKkTrOhmPePaq3xvBiwJbUDQ6CR51fpVYxiovk+c1VPdVnOPB5w11AxVgGZj4SdCupOkdYqVaCgHULrsCVGw5A0mv2LbgeE9VIBU67a+1S+COwVg4ctO58UiAIn1BqylkoOLTvcrnbu6qXLTK0tBnUmACMp1OnOoWF4tnuWliZuJEb/EKd9ubbNbtwhgMZYkaSNoHX6Co3Y7hChg8eInQ9AOnSamUnbPBp6ZxcEmsmMDwp2uk3Iy5mMA6nUwDV9w3Z892W5QdPLf+lKOIWhavso5ZT81B+tWHC9ogLeWNar1ZTsnEvU1C7UyrYnB+LKfn5bz8qqnH0BaRoFGVR0UfUySfMmrtxBgQTKqToZnSNY0B339qqHFLKn/+tseuf6JU0XjJB3gWcNwXeHXTWNOdXVOyBWznGmlVzhdtUg99a0/n6/y1cH7R/dZO8T/1f9NezcsbRBwe7ec47T2wqEdSB8tfpVaUU67VYsNdyhgwXciYzH1HL+tKrFoswVQSxMADc1HVkrtlnTxcYW8goplwxkWe8MI4KGNTG8+zAe4qwYT7PMSyZ2KrpOXUmkpRlYL45UBfAeYGse5NZctbQ1KdOlO/m2Po2vPZsaXSzg3VnHjjvL8pPi1/7g7D9m3BbCWxc0a4RDNJI9BPL9aS/a4q5LZ559PSNaV9lO0/8IoW8Liq5ceOSwKBInQSCHjb8NJe1PHv4q7IByCYknfqOnpWDodHqJ62M2nZNvd07Y5+xLra8dsnKWWkrd5Xg2djrXjuN0UD5mf/AG1s7TMb9xMPbPwnNcPJTsJ8wCdPMVL7N4UCwRJU3JgjRojKIPXc6Us4dxXuLrYa8AIaA6iJJ2LjnIO9faN+D5qbkk2uSwYBRbyqh0EAeew16866T2FunLdX8IKkerTP7CoPCOxyPYtuWy3GGYkQwhjIjXeOlWvhHDEsJkSTrJJ3J6msqtNSlgk0WmqU3uk+c/UnUViaJqE0zNFFFAFFYms0AUUUUBTe2eFWxOLUHMSocA/ENgwHUaTHL0rm/HuNm+MoBC8yeflXVe1r5SjH4SHXXYMev98q4/dQAlHA0PImJ9R/e9WaEFN56MPXvbO0VZMaYS4zhNBmaANdJ26edMMPbZSRoZ+nOfekNm4FiCREH0mt+H4scyIygSQM4bYbaiN9Yq/wzKm5Nq3BN7QWGaw/iAy+KI3y6xM0v4Jfju4P5R+wNPMTZRgVueIHcEn9hXO7fEGtOV1GUnfQjXmOtTRyrF3S3ykXXil85+8unKIAjdjG0DlpzMbVGbioiF8I+ZPqaRXOPpcBF3SfxqJP+Jfxeog+tLsRcZdR4rZ2dfEvoeYPkYNErF3bJ5LFc4sFkHVTow8uo8xuKRcTQh95UiVYbMp2I/Yjkaj2wX5/SrfwXgqmz94waDmUflJ0MHz0n0FHjJ7GObIp+Yqdf78q14riZCkJqdp6f60x47hd1H5lH/qA/akmFwTtlIVjPePGU77KvuR+tV9XqvU+ymuL/v8AwW9Booaj2535tj5ftcWgV0f7IOFI9y5deCVIVZ5TqTVS/wBmL4TccKTlDKgDEE9YMJp+xgVJ4djxZ8VhSpyZyS7k6OVg5Co2E7c6x9fUeq07p0r3dvhzxd2w7dXNSnpnQq7p2t1/meL8M+gOKsluyxBGg+lfPVz7y4WyoSxDZSSCc0GFMjrTHF8futmVzmGYqwOYgj8Db6jy51AfHOvhXKkc1GokQQrHUDlpG1UfRmhrUZtpK8ljOEl9/HFueS1VlTjQe53V11m+eL4883V0/BniEDJbURkDEiZhngsJjWAqj2NYwOFNx1Qbk/Icz8qjKKufZvhfdrnceNuX5V6epr6mjT9VBRvf+Xl/c+cr1fWTcuPwlhfYc2bIChQPCAAB5AVzvtXcX+KuCJAIG5nRRMnn/pV74vxJcPaLtE/hX8zch6da5a7l2LNqSSSfM6mukrs4hg+kvs2xly9w3DOGUQpSCpJ+7Ypqc2pIUGrN3dz86/5D/wBVU77H7bpgAjCAHaP8UMfkWj1mr1WPVSU3byX6Ut0E0JsbgcQXz27oEKgC+IKTL55HiA0ZSNCZUbc9VuxjdR3iACY0nMYBB+EnLJZeRhRT6iuCQRtZx2kXLJMidCBEtm/CTsVj057nIsYvI4d7ZY90EKSCIIzkkgbiTpTuigF3CsLctlg7lxCQSSfFL5ozEmIybk86Y0UUAUUUUBpxOGW4pV1DKdwwBB9jXM+2PC8NgcRYu2lADFs1s6oIWAwB1Gp/Q11Kqj227NXcTrYZASuRluSBEyGBAOonpUtGW2WWU9dSc6T2xu8fE5LxLGq92VAiDJ9a0i4On9xXjivD7mHutaujK67iQRB1BBHIiKdcC7OG8guOxAacoETA0kn6eVaDnGMbtnz3qnfauhlw/Eq1sZAdgCIiCBzJql9t+H3Bd73Qq8CBMgqANes9auOGwvck21bMsnVhBB2Ox12rRx3BLctGZLAEpEzPko3mpIyvlHdGpsldfA5pawx5j51O4e3dklTE6EciOjDmPWtpTXWod45W9dRUsJXeS8q0p4HDXUJERbMbfg/+v7elSP490GUyPLr6HmKrj3prNriBAg+Jeh+nQ+lS3R6qcnlcjXGXu+UjXONoOrAchH4h+oquXHbYsxHqYNT2ObW2TO+U6MP5Ts37+VFzD5/F8J/EI2PWOQPTkahqwjLNi1RcqcWm8EPD3CsxsdCORFS1ZP8AiHhjkfPf1rFvhzn4YPvH71KtcFvH8Ef4l+hqvLTqTvwy5S9IOnHbdNeH18O/lexoFwD4ZmAJPlGw2nTesIs04w3Ztz8bqPSSfpT/AIdwu3a1US35jqfbp7VLTpRp8FfU66VZ+0/kuM8/Xt8kHgXBMpFy6Nfwr08z5+VauJcYxIZxZ7sqGZR4ZYZTB3MHUU04zxVbCaa3CPCvP1Pl+9KOGYf4Q0ncsfMyTJ9TXsjPq1XBKXbEWIweKvPmuLddupUge3ID0rof2b/ZsL33+L/8P8CKw8TA6liNgI2qIdBpsOv0NdH+zfiAey1qINszPXOSf3BqtXqSUPZJtPXVSooSRacDg0tIqW1Cquw/vc1IoorNNZKysgooooehRRRQBRRRQBRRRQBWCKzRQHPftT7NW7lpsSgbv1yLA2uCYgiNWAkiOlVXslx9CiWXOVgMonYwTGvof0rrvGuGjEWjbYldiGESrDYid6492u7CvZYtbu968Z3BXJoTAygE6gDWasQlGUNkmZWspSU96WPyMO0JSyj3CwEyVWdS3Rff5VFweLR1DIcxIE9f8XSqvx3s+9gZjcS7ETlnSeQnemfZyw1u1nJUi5qF5gCQCT59I5VbpeyrN3MqappOS8kTtFw8q3eyCHOoHIx+u2+lIr1kMIP/AGq/37SkeMBp5R+gHKqlxDh7Wj4gIMwQZ9vWpj2Mmiu3OHvy1H99azawDcxHrTeK9Ba63Mn/AOudhYbAUwdamfxAiOVa+IWSRmG439KW9/UsGmsksJTqLdcb4bHKnxSfMfWpN/tIoEW1JPVtAPqarT3ZqVw7CZ28tyfKjJdkYq8iw2+JXwBAR9AdZU7eWh/Std3imLbRVS35iCfmT9K2AVtVaiuygtVJdIg4TAw2e4xd+p11667mrBhrRQdZ103Gn61qwtjmw0jT36ipFxsu2tcSZzulJ75jnhPZa/iVLWgqARBuZlV5/KQp2Gsx0rofZPs9/CWyCwa45BcjbSYA8hJ+da+x3FbVyylu3mBtoBDbkD8UjfX5VYqzKlWUnY3NNpqcbVFl+RZ2i4g1iw11RmIa0IgmQ91EMAakwxgdYpHi+2wtvdVrNw5T4FgW3IW0Ljk96wB+JQANyR5kWrEYdXXK6hllTB1EqQyn2IB9qi43g1i6SbltWJMk6gnw5NSNYK6EbEaGoi6Jj2ySCxs3Ak3FtuWtKrtburZI1eV8Tgid4OkwGh//AJqzFjbsHKLauMxWWctikZIzDKJwphtfTat54dgbQuBstx2v3Jkwy3HcYrIuoCFQLbAiDCJqSBUjA2+Ham0LXhzKYmNbjKRrofvLrjyZmHWgNNnthBtrctMC7IsygVC62DlLs8O03pgQSAYBI118a7R37WJZEVTaRsKrfc3G8N9wrubwfLbyqS0FTMeejDhuBwN7/wAFUbuyu2bllyEz8a/drBMjw6bVPxPBcPcfvHtIzyhkidbZlCeuU6jpQE8VmiigCiiigCiiigCkHafgj3wGslRcAKw05WXoSNtz86f0UOZwU1ZnIOI/Z3jrltyXs5h8NsMfEP5yAAf70pFwzB4y2kPhyVSR8Sg6E7AnWDO1d3xSkowXQkED1I0rnGP40qWyjwpSQVOhB6Gp1XmZGq0dKEVFLBSsFx5c7LcBQ6BZBJ00IPQzTO/ZVh94J6Dp6efnVdxGG728LjaW2cTqAY6x9asTMA2k5RoBvEaT1Oxq7GV0mzMlKCskV7G8Oa3BMQenzg1EirarA+LkJ/Tf9qXYnhqkEjRiduWp2qRMNeBKBUW/wtG1+E+W3ypzc4c4MAZuen+tahYMTBjbaukzyM5wd0KbfB0G5J+QpjZsBRCiBUlMM0xB/b962phjAJ0H6+tHI9lUqVP1MjhKmWcPBltv73rdbthT69a24W3ndLQiXZVWdpYwATy6VxKR7CGTdw7AXLri3aXMYkCQNB5nlrWLnC2R2RtGUwwO456eXQ866xwDs7ZwwlF8ZUBmJJJ6xOwJ1qdiuGWrhBuW0cjQEgSB0B3qjPUNv2TXj6OTj7XP2KT2DwR77MJyopBPUnSPrXQRWrD4dUAVFCqNgBA+QrbVY0KVPZGwUUUUJBJiuzVu5fe+WcM9sIVBGQQykuFj4yERSfyqBpz1X+y6nJlu3UC5QQuTxhbwvgElTHiEaRoTz1qwUUAn4BwFcKXyuzB8uhCqoy5jIRAFDHMcxjWBTiiigCiiigCiiigCiiigCiiigCl2P4Hh7zBr1m3cYbFlBPzpjRQ8aTwyFc4VZbLNq2cnwyinL/LppVY7U9l7C23u20KGQXyEgZdZYLqAdjoOVXSsEV6pNcEdSjCpG0kjgPE8ALENYvllLA922pJmd1+LXyFO8XwbFWsjXrMKyzKsGhiNmEAggT1HnXU7fAcMtzvFsWg++YIsz1BjQ+dKe2mCuOttkBYKWzAamDEGOcEa1OtRJGfPQJRbfPuOZLdGp/fTT+5rC6qI12OnlBJqe+BUmZI8v6V0bsjw/Jh1zIA2sSozZDsDzjffrUr1K6RVoaSdSVm7HKWfX2/pW/huAuYhzbtKXO/QQYkknlJq+do+w4vXO8sutqRDLl8JjmMvwnTzpl2W7MLhAxzZ3aAWiAAOQEnnR6hbbrk7hoavrNsl7PkrGL+z66EJS6rsIhSCs9fFJg167M9iLoupcxEIqMHCghmLKZWSNAAQDvyph3PFO+u+NghuNkIOHKqk+BlVlBMDdSZJjXc1kDicCcx+GQDhx+Ai5qRp95lK/wDBmnxRVd1ptWZof8NHcpW495daKrHE72PXuxYQPltfeM5tqHuE2oOUNIIy3ZAMeLQnSNT3+KAj7vDlS66RBVMqkye9IJzFl0jRQYM1EXC2UVWUucQa1YJVFurcLXgCoD21eMqiWgsjFh4tColuueNJj8zXMMy6C3FlwhDT8eoYZSJJ31I6bgWWiqqW4lm1WzBBOmysC4AILyVy92SZ1P5Y1YcDuYsvcGKVAoCd2ywMxgh9M7QJAPvHKgHVFFFAFFFFAFFFFAFFFFAFFFFAFFFFAFFFFAFFFFAFYis0UB47sTMCesa/OvdFFAFFFFAFEUUUAUUUUAUUUUAUUUUAUUUUAUUUUAUUUU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37897" name="Picture 9" descr="C:\Users\FC\Desktop\hépatites virales\VHB.jpg"/>
          <p:cNvPicPr>
            <a:picLocks noChangeAspect="1" noChangeArrowheads="1"/>
          </p:cNvPicPr>
          <p:nvPr/>
        </p:nvPicPr>
        <p:blipFill>
          <a:blip r:embed="rId3" cstate="print"/>
          <a:srcRect/>
          <a:stretch>
            <a:fillRect/>
          </a:stretch>
        </p:blipFill>
        <p:spPr bwMode="auto">
          <a:xfrm>
            <a:off x="2987824" y="3429000"/>
            <a:ext cx="2592288" cy="230425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7157"/>
                                        </p:tgtEl>
                                        <p:attrNameLst>
                                          <p:attrName>style.visibility</p:attrName>
                                        </p:attrNameLst>
                                      </p:cBhvr>
                                      <p:to>
                                        <p:strVal val="visible"/>
                                      </p:to>
                                    </p:set>
                                    <p:animEffect transition="in" filter="box(in)">
                                      <p:cBhvr>
                                        <p:cTn id="7" dur="500"/>
                                        <p:tgtEl>
                                          <p:spTgt spid="177157"/>
                                        </p:tgtEl>
                                      </p:cBhvr>
                                    </p:animEffect>
                                  </p:childTnLst>
                                </p:cTn>
                              </p:par>
                              <p:par>
                                <p:cTn id="8" presetID="1" presetClass="entr" presetSubtype="0" fill="hold" nodeType="withEffect">
                                  <p:stCondLst>
                                    <p:cond delay="0"/>
                                  </p:stCondLst>
                                  <p:childTnLst>
                                    <p:set>
                                      <p:cBhvr>
                                        <p:cTn id="9" dur="1" fill="hold">
                                          <p:stCondLst>
                                            <p:cond delay="0"/>
                                          </p:stCondLst>
                                        </p:cTn>
                                        <p:tgtEl>
                                          <p:spTgt spid="378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Line 4"/>
          <p:cNvSpPr>
            <a:spLocks noChangeShapeType="1"/>
          </p:cNvSpPr>
          <p:nvPr>
            <p:custDataLst>
              <p:tags r:id="rId2"/>
            </p:custDataLst>
          </p:nvPr>
        </p:nvSpPr>
        <p:spPr bwMode="auto">
          <a:xfrm>
            <a:off x="827088" y="5661025"/>
            <a:ext cx="734536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5603" name="Line 5"/>
          <p:cNvSpPr>
            <a:spLocks noChangeShapeType="1"/>
          </p:cNvSpPr>
          <p:nvPr>
            <p:custDataLst>
              <p:tags r:id="rId3"/>
            </p:custDataLst>
          </p:nvPr>
        </p:nvSpPr>
        <p:spPr bwMode="auto">
          <a:xfrm flipV="1">
            <a:off x="827088" y="2205038"/>
            <a:ext cx="0" cy="34559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5604" name="Line 6"/>
          <p:cNvSpPr>
            <a:spLocks noChangeShapeType="1"/>
          </p:cNvSpPr>
          <p:nvPr>
            <p:custDataLst>
              <p:tags r:id="rId4"/>
            </p:custDataLst>
          </p:nvPr>
        </p:nvSpPr>
        <p:spPr bwMode="auto">
          <a:xfrm>
            <a:off x="1476375" y="5661025"/>
            <a:ext cx="0" cy="2174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5605" name="Line 7"/>
          <p:cNvSpPr>
            <a:spLocks noChangeShapeType="1"/>
          </p:cNvSpPr>
          <p:nvPr>
            <p:custDataLst>
              <p:tags r:id="rId5"/>
            </p:custDataLst>
          </p:nvPr>
        </p:nvSpPr>
        <p:spPr bwMode="auto">
          <a:xfrm>
            <a:off x="2124075" y="5661025"/>
            <a:ext cx="0" cy="2174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5606" name="Line 8"/>
          <p:cNvSpPr>
            <a:spLocks noChangeShapeType="1"/>
          </p:cNvSpPr>
          <p:nvPr>
            <p:custDataLst>
              <p:tags r:id="rId6"/>
            </p:custDataLst>
          </p:nvPr>
        </p:nvSpPr>
        <p:spPr bwMode="auto">
          <a:xfrm>
            <a:off x="5508625" y="5661025"/>
            <a:ext cx="0" cy="2174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5607" name="Line 9"/>
          <p:cNvSpPr>
            <a:spLocks noChangeShapeType="1"/>
          </p:cNvSpPr>
          <p:nvPr>
            <p:custDataLst>
              <p:tags r:id="rId7"/>
            </p:custDataLst>
          </p:nvPr>
        </p:nvSpPr>
        <p:spPr bwMode="auto">
          <a:xfrm>
            <a:off x="2771775" y="5661025"/>
            <a:ext cx="0" cy="2174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5608" name="Line 10"/>
          <p:cNvSpPr>
            <a:spLocks noChangeShapeType="1"/>
          </p:cNvSpPr>
          <p:nvPr>
            <p:custDataLst>
              <p:tags r:id="rId8"/>
            </p:custDataLst>
          </p:nvPr>
        </p:nvSpPr>
        <p:spPr bwMode="auto">
          <a:xfrm>
            <a:off x="3492500" y="5661025"/>
            <a:ext cx="0" cy="2174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5609" name="Line 14"/>
          <p:cNvSpPr>
            <a:spLocks noChangeShapeType="1"/>
          </p:cNvSpPr>
          <p:nvPr>
            <p:custDataLst>
              <p:tags r:id="rId9"/>
            </p:custDataLst>
          </p:nvPr>
        </p:nvSpPr>
        <p:spPr bwMode="auto">
          <a:xfrm>
            <a:off x="4859338" y="5661025"/>
            <a:ext cx="0" cy="2174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5610" name="Line 15"/>
          <p:cNvSpPr>
            <a:spLocks noChangeShapeType="1"/>
          </p:cNvSpPr>
          <p:nvPr>
            <p:custDataLst>
              <p:tags r:id="rId10"/>
            </p:custDataLst>
          </p:nvPr>
        </p:nvSpPr>
        <p:spPr bwMode="auto">
          <a:xfrm>
            <a:off x="4211638" y="5661025"/>
            <a:ext cx="0" cy="2174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5611" name="Line 16"/>
          <p:cNvSpPr>
            <a:spLocks noChangeShapeType="1"/>
          </p:cNvSpPr>
          <p:nvPr>
            <p:custDataLst>
              <p:tags r:id="rId11"/>
            </p:custDataLst>
          </p:nvPr>
        </p:nvSpPr>
        <p:spPr bwMode="auto">
          <a:xfrm>
            <a:off x="6227763" y="5661025"/>
            <a:ext cx="0" cy="2174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5612" name="Rectangle 17"/>
          <p:cNvSpPr>
            <a:spLocks noChangeArrowheads="1"/>
          </p:cNvSpPr>
          <p:nvPr>
            <p:custDataLst>
              <p:tags r:id="rId12"/>
            </p:custDataLst>
          </p:nvPr>
        </p:nvSpPr>
        <p:spPr bwMode="auto">
          <a:xfrm>
            <a:off x="1403350" y="5949950"/>
            <a:ext cx="288925" cy="215900"/>
          </a:xfrm>
          <a:prstGeom prst="rect">
            <a:avLst/>
          </a:prstGeom>
          <a:solidFill>
            <a:schemeClr val="tx2">
              <a:lumMod val="20000"/>
              <a:lumOff val="80000"/>
            </a:schemeClr>
          </a:solidFill>
          <a:ln w="9525">
            <a:solidFill>
              <a:schemeClr val="tx1"/>
            </a:solidFill>
            <a:miter lim="800000"/>
            <a:headEnd/>
            <a:tailEnd/>
          </a:ln>
        </p:spPr>
        <p:txBody>
          <a:bodyPr wrap="none" anchor="ctr"/>
          <a:lstStyle/>
          <a:p>
            <a:pPr algn="ctr"/>
            <a:r>
              <a:rPr lang="fr-FR" b="0"/>
              <a:t>4</a:t>
            </a:r>
          </a:p>
        </p:txBody>
      </p:sp>
      <p:sp>
        <p:nvSpPr>
          <p:cNvPr id="25613" name="Rectangle 18"/>
          <p:cNvSpPr>
            <a:spLocks noChangeArrowheads="1"/>
          </p:cNvSpPr>
          <p:nvPr>
            <p:custDataLst>
              <p:tags r:id="rId13"/>
            </p:custDataLst>
          </p:nvPr>
        </p:nvSpPr>
        <p:spPr bwMode="auto">
          <a:xfrm>
            <a:off x="1979613" y="5949950"/>
            <a:ext cx="288925" cy="215900"/>
          </a:xfrm>
          <a:prstGeom prst="rect">
            <a:avLst/>
          </a:prstGeom>
          <a:solidFill>
            <a:schemeClr val="accent1"/>
          </a:solidFill>
          <a:ln w="9525">
            <a:solidFill>
              <a:schemeClr val="tx1"/>
            </a:solidFill>
            <a:miter lim="800000"/>
            <a:headEnd/>
            <a:tailEnd/>
          </a:ln>
        </p:spPr>
        <p:txBody>
          <a:bodyPr wrap="none" anchor="ctr"/>
          <a:lstStyle/>
          <a:p>
            <a:pPr algn="ctr"/>
            <a:r>
              <a:rPr lang="fr-FR" b="0"/>
              <a:t>8</a:t>
            </a:r>
          </a:p>
        </p:txBody>
      </p:sp>
      <p:sp>
        <p:nvSpPr>
          <p:cNvPr id="25614" name="Rectangle 19"/>
          <p:cNvSpPr>
            <a:spLocks noChangeArrowheads="1"/>
          </p:cNvSpPr>
          <p:nvPr>
            <p:custDataLst>
              <p:tags r:id="rId14"/>
            </p:custDataLst>
          </p:nvPr>
        </p:nvSpPr>
        <p:spPr bwMode="auto">
          <a:xfrm>
            <a:off x="2627313" y="5949950"/>
            <a:ext cx="288925" cy="215900"/>
          </a:xfrm>
          <a:prstGeom prst="rect">
            <a:avLst/>
          </a:prstGeom>
          <a:solidFill>
            <a:schemeClr val="accent1"/>
          </a:solidFill>
          <a:ln w="9525">
            <a:solidFill>
              <a:schemeClr val="tx1"/>
            </a:solidFill>
            <a:miter lim="800000"/>
            <a:headEnd/>
            <a:tailEnd/>
          </a:ln>
        </p:spPr>
        <p:txBody>
          <a:bodyPr wrap="none" anchor="ctr"/>
          <a:lstStyle/>
          <a:p>
            <a:pPr algn="ctr"/>
            <a:r>
              <a:rPr lang="fr-FR" b="0"/>
              <a:t>12</a:t>
            </a:r>
          </a:p>
        </p:txBody>
      </p:sp>
      <p:sp>
        <p:nvSpPr>
          <p:cNvPr id="25615" name="Rectangle 20"/>
          <p:cNvSpPr>
            <a:spLocks noChangeArrowheads="1"/>
          </p:cNvSpPr>
          <p:nvPr>
            <p:custDataLst>
              <p:tags r:id="rId15"/>
            </p:custDataLst>
          </p:nvPr>
        </p:nvSpPr>
        <p:spPr bwMode="auto">
          <a:xfrm>
            <a:off x="4067175" y="5949950"/>
            <a:ext cx="288925" cy="215900"/>
          </a:xfrm>
          <a:prstGeom prst="rect">
            <a:avLst/>
          </a:prstGeom>
          <a:solidFill>
            <a:schemeClr val="accent1"/>
          </a:solidFill>
          <a:ln w="9525">
            <a:solidFill>
              <a:schemeClr val="tx1"/>
            </a:solidFill>
            <a:miter lim="800000"/>
            <a:headEnd/>
            <a:tailEnd/>
          </a:ln>
        </p:spPr>
        <p:txBody>
          <a:bodyPr wrap="none" anchor="ctr"/>
          <a:lstStyle/>
          <a:p>
            <a:pPr algn="ctr"/>
            <a:r>
              <a:rPr lang="fr-FR" b="0"/>
              <a:t>20</a:t>
            </a:r>
          </a:p>
        </p:txBody>
      </p:sp>
      <p:sp>
        <p:nvSpPr>
          <p:cNvPr id="25616" name="Rectangle 21"/>
          <p:cNvSpPr>
            <a:spLocks noChangeArrowheads="1"/>
          </p:cNvSpPr>
          <p:nvPr>
            <p:custDataLst>
              <p:tags r:id="rId16"/>
            </p:custDataLst>
          </p:nvPr>
        </p:nvSpPr>
        <p:spPr bwMode="auto">
          <a:xfrm>
            <a:off x="3348038" y="5949950"/>
            <a:ext cx="288925" cy="215900"/>
          </a:xfrm>
          <a:prstGeom prst="rect">
            <a:avLst/>
          </a:prstGeom>
          <a:solidFill>
            <a:schemeClr val="accent1"/>
          </a:solidFill>
          <a:ln w="9525">
            <a:solidFill>
              <a:schemeClr val="tx1"/>
            </a:solidFill>
            <a:miter lim="800000"/>
            <a:headEnd/>
            <a:tailEnd/>
          </a:ln>
        </p:spPr>
        <p:txBody>
          <a:bodyPr wrap="none" anchor="ctr"/>
          <a:lstStyle/>
          <a:p>
            <a:pPr algn="ctr"/>
            <a:r>
              <a:rPr lang="fr-FR" b="0"/>
              <a:t>16</a:t>
            </a:r>
          </a:p>
        </p:txBody>
      </p:sp>
      <p:sp>
        <p:nvSpPr>
          <p:cNvPr id="25617" name="Rectangle 22"/>
          <p:cNvSpPr>
            <a:spLocks noChangeArrowheads="1"/>
          </p:cNvSpPr>
          <p:nvPr>
            <p:custDataLst>
              <p:tags r:id="rId17"/>
            </p:custDataLst>
          </p:nvPr>
        </p:nvSpPr>
        <p:spPr bwMode="auto">
          <a:xfrm>
            <a:off x="4716463" y="5949950"/>
            <a:ext cx="288925" cy="215900"/>
          </a:xfrm>
          <a:prstGeom prst="rect">
            <a:avLst/>
          </a:prstGeom>
          <a:solidFill>
            <a:schemeClr val="accent1"/>
          </a:solidFill>
          <a:ln w="9525">
            <a:solidFill>
              <a:schemeClr val="tx1"/>
            </a:solidFill>
            <a:miter lim="800000"/>
            <a:headEnd/>
            <a:tailEnd/>
          </a:ln>
        </p:spPr>
        <p:txBody>
          <a:bodyPr wrap="none" anchor="ctr"/>
          <a:lstStyle/>
          <a:p>
            <a:pPr algn="ctr"/>
            <a:r>
              <a:rPr lang="fr-FR" b="0"/>
              <a:t>24</a:t>
            </a:r>
          </a:p>
        </p:txBody>
      </p:sp>
      <p:sp>
        <p:nvSpPr>
          <p:cNvPr id="25618" name="Rectangle 23"/>
          <p:cNvSpPr>
            <a:spLocks noChangeArrowheads="1"/>
          </p:cNvSpPr>
          <p:nvPr>
            <p:custDataLst>
              <p:tags r:id="rId18"/>
            </p:custDataLst>
          </p:nvPr>
        </p:nvSpPr>
        <p:spPr bwMode="auto">
          <a:xfrm>
            <a:off x="5364163" y="5949950"/>
            <a:ext cx="288925" cy="215900"/>
          </a:xfrm>
          <a:prstGeom prst="rect">
            <a:avLst/>
          </a:prstGeom>
          <a:solidFill>
            <a:schemeClr val="accent1"/>
          </a:solidFill>
          <a:ln w="9525">
            <a:solidFill>
              <a:schemeClr val="tx1"/>
            </a:solidFill>
            <a:miter lim="800000"/>
            <a:headEnd/>
            <a:tailEnd/>
          </a:ln>
        </p:spPr>
        <p:txBody>
          <a:bodyPr wrap="none" anchor="ctr"/>
          <a:lstStyle/>
          <a:p>
            <a:pPr algn="ctr"/>
            <a:r>
              <a:rPr lang="fr-FR" b="0"/>
              <a:t>28</a:t>
            </a:r>
          </a:p>
        </p:txBody>
      </p:sp>
      <p:sp>
        <p:nvSpPr>
          <p:cNvPr id="25619" name="Rectangle 24"/>
          <p:cNvSpPr>
            <a:spLocks noChangeArrowheads="1"/>
          </p:cNvSpPr>
          <p:nvPr>
            <p:custDataLst>
              <p:tags r:id="rId19"/>
            </p:custDataLst>
          </p:nvPr>
        </p:nvSpPr>
        <p:spPr bwMode="auto">
          <a:xfrm>
            <a:off x="6084888" y="5949950"/>
            <a:ext cx="288925" cy="215900"/>
          </a:xfrm>
          <a:prstGeom prst="rect">
            <a:avLst/>
          </a:prstGeom>
          <a:solidFill>
            <a:schemeClr val="accent1"/>
          </a:solidFill>
          <a:ln w="9525">
            <a:solidFill>
              <a:schemeClr val="tx1"/>
            </a:solidFill>
            <a:miter lim="800000"/>
            <a:headEnd/>
            <a:tailEnd/>
          </a:ln>
        </p:spPr>
        <p:txBody>
          <a:bodyPr wrap="none" anchor="ctr"/>
          <a:lstStyle/>
          <a:p>
            <a:pPr algn="ctr"/>
            <a:r>
              <a:rPr lang="fr-FR" b="0"/>
              <a:t>32</a:t>
            </a:r>
          </a:p>
        </p:txBody>
      </p:sp>
      <p:sp>
        <p:nvSpPr>
          <p:cNvPr id="161818" name="Freeform 26"/>
          <p:cNvSpPr>
            <a:spLocks/>
          </p:cNvSpPr>
          <p:nvPr>
            <p:custDataLst>
              <p:tags r:id="rId20"/>
            </p:custDataLst>
          </p:nvPr>
        </p:nvSpPr>
        <p:spPr bwMode="auto">
          <a:xfrm>
            <a:off x="1547813" y="3357563"/>
            <a:ext cx="1511300" cy="2232025"/>
          </a:xfrm>
          <a:custGeom>
            <a:avLst/>
            <a:gdLst>
              <a:gd name="T0" fmla="*/ 0 w 952"/>
              <a:gd name="T1" fmla="*/ 2232025 h 1406"/>
              <a:gd name="T2" fmla="*/ 1150938 w 952"/>
              <a:gd name="T3" fmla="*/ 360363 h 1406"/>
              <a:gd name="T4" fmla="*/ 1511300 w 952"/>
              <a:gd name="T5" fmla="*/ 73025 h 1406"/>
              <a:gd name="T6" fmla="*/ 0 60000 65536"/>
              <a:gd name="T7" fmla="*/ 0 60000 65536"/>
              <a:gd name="T8" fmla="*/ 0 60000 65536"/>
              <a:gd name="T9" fmla="*/ 0 w 952"/>
              <a:gd name="T10" fmla="*/ 0 h 1406"/>
              <a:gd name="T11" fmla="*/ 952 w 952"/>
              <a:gd name="T12" fmla="*/ 1406 h 1406"/>
            </a:gdLst>
            <a:ahLst/>
            <a:cxnLst>
              <a:cxn ang="T6">
                <a:pos x="T0" y="T1"/>
              </a:cxn>
              <a:cxn ang="T7">
                <a:pos x="T2" y="T3"/>
              </a:cxn>
              <a:cxn ang="T8">
                <a:pos x="T4" y="T5"/>
              </a:cxn>
            </a:cxnLst>
            <a:rect l="T9" t="T10" r="T11" b="T12"/>
            <a:pathLst>
              <a:path w="952" h="1406">
                <a:moveTo>
                  <a:pt x="0" y="1406"/>
                </a:moveTo>
                <a:cubicBezTo>
                  <a:pt x="283" y="930"/>
                  <a:pt x="566" y="454"/>
                  <a:pt x="725" y="227"/>
                </a:cubicBezTo>
                <a:cubicBezTo>
                  <a:pt x="884" y="0"/>
                  <a:pt x="907" y="76"/>
                  <a:pt x="952" y="46"/>
                </a:cubicBezTo>
              </a:path>
            </a:pathLst>
          </a:custGeom>
          <a:noFill/>
          <a:ln w="57150" cmpd="sng">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fr-FR"/>
          </a:p>
        </p:txBody>
      </p:sp>
      <p:sp>
        <p:nvSpPr>
          <p:cNvPr id="161830" name="Freeform 38"/>
          <p:cNvSpPr>
            <a:spLocks/>
          </p:cNvSpPr>
          <p:nvPr>
            <p:custDataLst>
              <p:tags r:id="rId21"/>
            </p:custDataLst>
          </p:nvPr>
        </p:nvSpPr>
        <p:spPr bwMode="auto">
          <a:xfrm>
            <a:off x="3059113" y="3429223"/>
            <a:ext cx="1512887" cy="2232025"/>
          </a:xfrm>
          <a:custGeom>
            <a:avLst/>
            <a:gdLst>
              <a:gd name="T0" fmla="*/ 0 w 1082"/>
              <a:gd name="T1" fmla="*/ 0 h 1618"/>
              <a:gd name="T2" fmla="*/ 1269595 w 1082"/>
              <a:gd name="T3" fmla="*/ 1877494 h 1618"/>
              <a:gd name="T4" fmla="*/ 1459754 w 1082"/>
              <a:gd name="T5" fmla="*/ 2127183 h 1618"/>
              <a:gd name="T6" fmla="*/ 0 60000 65536"/>
              <a:gd name="T7" fmla="*/ 0 60000 65536"/>
              <a:gd name="T8" fmla="*/ 0 60000 65536"/>
              <a:gd name="T9" fmla="*/ 0 w 1082"/>
              <a:gd name="T10" fmla="*/ 0 h 1618"/>
              <a:gd name="T11" fmla="*/ 1082 w 1082"/>
              <a:gd name="T12" fmla="*/ 1618 h 1618"/>
            </a:gdLst>
            <a:ahLst/>
            <a:cxnLst>
              <a:cxn ang="T6">
                <a:pos x="T0" y="T1"/>
              </a:cxn>
              <a:cxn ang="T7">
                <a:pos x="T2" y="T3"/>
              </a:cxn>
              <a:cxn ang="T8">
                <a:pos x="T4" y="T5"/>
              </a:cxn>
            </a:cxnLst>
            <a:rect l="T9" t="T10" r="T11" b="T12"/>
            <a:pathLst>
              <a:path w="1082" h="1618">
                <a:moveTo>
                  <a:pt x="0" y="0"/>
                </a:moveTo>
                <a:cubicBezTo>
                  <a:pt x="367" y="552"/>
                  <a:pt x="734" y="1104"/>
                  <a:pt x="908" y="1361"/>
                </a:cubicBezTo>
                <a:cubicBezTo>
                  <a:pt x="1082" y="1618"/>
                  <a:pt x="1063" y="1580"/>
                  <a:pt x="1044" y="1542"/>
                </a:cubicBezTo>
              </a:path>
            </a:pathLst>
          </a:custGeom>
          <a:noFill/>
          <a:ln w="57150" cmpd="sng">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fr-FR"/>
          </a:p>
        </p:txBody>
      </p:sp>
      <p:sp>
        <p:nvSpPr>
          <p:cNvPr id="161832" name="Freeform 40"/>
          <p:cNvSpPr>
            <a:spLocks/>
          </p:cNvSpPr>
          <p:nvPr>
            <p:custDataLst>
              <p:tags r:id="rId22"/>
            </p:custDataLst>
          </p:nvPr>
        </p:nvSpPr>
        <p:spPr bwMode="auto">
          <a:xfrm>
            <a:off x="1835151" y="3429001"/>
            <a:ext cx="5094303" cy="2214578"/>
          </a:xfrm>
          <a:custGeom>
            <a:avLst/>
            <a:gdLst>
              <a:gd name="T0" fmla="*/ 0 w 3266"/>
              <a:gd name="T1" fmla="*/ 2125663 h 1415"/>
              <a:gd name="T2" fmla="*/ 1441450 w 3266"/>
              <a:gd name="T3" fmla="*/ 36513 h 1415"/>
              <a:gd name="T4" fmla="*/ 3024188 w 3266"/>
              <a:gd name="T5" fmla="*/ 1909763 h 1415"/>
              <a:gd name="T6" fmla="*/ 5184775 w 3266"/>
              <a:gd name="T7" fmla="*/ 2052638 h 1415"/>
              <a:gd name="T8" fmla="*/ 0 60000 65536"/>
              <a:gd name="T9" fmla="*/ 0 60000 65536"/>
              <a:gd name="T10" fmla="*/ 0 60000 65536"/>
              <a:gd name="T11" fmla="*/ 0 60000 65536"/>
              <a:gd name="T12" fmla="*/ 0 w 3266"/>
              <a:gd name="T13" fmla="*/ 0 h 1415"/>
              <a:gd name="T14" fmla="*/ 3266 w 3266"/>
              <a:gd name="T15" fmla="*/ 1415 h 1415"/>
            </a:gdLst>
            <a:ahLst/>
            <a:cxnLst>
              <a:cxn ang="T8">
                <a:pos x="T0" y="T1"/>
              </a:cxn>
              <a:cxn ang="T9">
                <a:pos x="T2" y="T3"/>
              </a:cxn>
              <a:cxn ang="T10">
                <a:pos x="T4" y="T5"/>
              </a:cxn>
              <a:cxn ang="T11">
                <a:pos x="T6" y="T7"/>
              </a:cxn>
            </a:cxnLst>
            <a:rect l="T12" t="T13" r="T14" b="T15"/>
            <a:pathLst>
              <a:path w="3266" h="1415">
                <a:moveTo>
                  <a:pt x="0" y="1339"/>
                </a:moveTo>
                <a:cubicBezTo>
                  <a:pt x="295" y="692"/>
                  <a:pt x="590" y="46"/>
                  <a:pt x="908" y="23"/>
                </a:cubicBezTo>
                <a:cubicBezTo>
                  <a:pt x="1226" y="0"/>
                  <a:pt x="1512" y="991"/>
                  <a:pt x="1905" y="1203"/>
                </a:cubicBezTo>
                <a:cubicBezTo>
                  <a:pt x="2298" y="1415"/>
                  <a:pt x="3039" y="1278"/>
                  <a:pt x="3266" y="1293"/>
                </a:cubicBezTo>
              </a:path>
            </a:pathLst>
          </a:custGeom>
          <a:noFill/>
          <a:ln w="57150" cmpd="sng">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fr-FR"/>
          </a:p>
        </p:txBody>
      </p:sp>
      <p:sp>
        <p:nvSpPr>
          <p:cNvPr id="161833" name="Freeform 41"/>
          <p:cNvSpPr>
            <a:spLocks/>
          </p:cNvSpPr>
          <p:nvPr>
            <p:custDataLst>
              <p:tags r:id="rId23"/>
            </p:custDataLst>
          </p:nvPr>
        </p:nvSpPr>
        <p:spPr bwMode="auto">
          <a:xfrm>
            <a:off x="3419475" y="3500438"/>
            <a:ext cx="4560888" cy="420687"/>
          </a:xfrm>
          <a:custGeom>
            <a:avLst/>
            <a:gdLst>
              <a:gd name="T0" fmla="*/ 0 w 2873"/>
              <a:gd name="T1" fmla="*/ 0 h 265"/>
              <a:gd name="T2" fmla="*/ 2016125 w 2873"/>
              <a:gd name="T3" fmla="*/ 360362 h 265"/>
              <a:gd name="T4" fmla="*/ 4176713 w 2873"/>
              <a:gd name="T5" fmla="*/ 360362 h 265"/>
              <a:gd name="T6" fmla="*/ 4319588 w 2873"/>
              <a:gd name="T7" fmla="*/ 360362 h 265"/>
              <a:gd name="T8" fmla="*/ 0 60000 65536"/>
              <a:gd name="T9" fmla="*/ 0 60000 65536"/>
              <a:gd name="T10" fmla="*/ 0 60000 65536"/>
              <a:gd name="T11" fmla="*/ 0 60000 65536"/>
              <a:gd name="T12" fmla="*/ 0 w 2873"/>
              <a:gd name="T13" fmla="*/ 0 h 265"/>
              <a:gd name="T14" fmla="*/ 2873 w 2873"/>
              <a:gd name="T15" fmla="*/ 265 h 265"/>
            </a:gdLst>
            <a:ahLst/>
            <a:cxnLst>
              <a:cxn ang="T8">
                <a:pos x="T0" y="T1"/>
              </a:cxn>
              <a:cxn ang="T9">
                <a:pos x="T2" y="T3"/>
              </a:cxn>
              <a:cxn ang="T10">
                <a:pos x="T4" y="T5"/>
              </a:cxn>
              <a:cxn ang="T11">
                <a:pos x="T6" y="T7"/>
              </a:cxn>
            </a:cxnLst>
            <a:rect l="T12" t="T13" r="T14" b="T15"/>
            <a:pathLst>
              <a:path w="2873" h="265">
                <a:moveTo>
                  <a:pt x="0" y="0"/>
                </a:moveTo>
                <a:cubicBezTo>
                  <a:pt x="415" y="94"/>
                  <a:pt x="831" y="189"/>
                  <a:pt x="1270" y="227"/>
                </a:cubicBezTo>
                <a:cubicBezTo>
                  <a:pt x="1709" y="265"/>
                  <a:pt x="2389" y="227"/>
                  <a:pt x="2631" y="227"/>
                </a:cubicBezTo>
                <a:cubicBezTo>
                  <a:pt x="2873" y="227"/>
                  <a:pt x="2797" y="227"/>
                  <a:pt x="2721" y="227"/>
                </a:cubicBezTo>
              </a:path>
            </a:pathLst>
          </a:custGeom>
          <a:noFill/>
          <a:ln w="57150" cap="flat" cmpd="sng">
            <a:solidFill>
              <a:schemeClr val="accent6">
                <a:lumMod val="50000"/>
              </a:schemeClr>
            </a:solidFill>
            <a:prstDash val="lgDashDot"/>
            <a:round/>
            <a:headEnd/>
            <a:tailEnd/>
          </a:ln>
          <a:extLst>
            <a:ext uri="{909E8E84-426E-40DD-AFC4-6F175D3DCCD1}">
              <a14:hiddenFill xmlns:a14="http://schemas.microsoft.com/office/drawing/2010/main" xmlns="">
                <a:solidFill>
                  <a:srgbClr val="FFFFFF"/>
                </a:solidFill>
              </a14:hiddenFill>
            </a:ext>
          </a:extLst>
        </p:spPr>
        <p:txBody>
          <a:bodyPr/>
          <a:lstStyle/>
          <a:p>
            <a:endParaRPr lang="fr-FR"/>
          </a:p>
        </p:txBody>
      </p:sp>
      <p:sp>
        <p:nvSpPr>
          <p:cNvPr id="161834" name="Freeform 42"/>
          <p:cNvSpPr>
            <a:spLocks/>
          </p:cNvSpPr>
          <p:nvPr>
            <p:custDataLst>
              <p:tags r:id="rId24"/>
            </p:custDataLst>
          </p:nvPr>
        </p:nvSpPr>
        <p:spPr bwMode="auto">
          <a:xfrm>
            <a:off x="4830788" y="3273425"/>
            <a:ext cx="3384550" cy="2387600"/>
          </a:xfrm>
          <a:custGeom>
            <a:avLst/>
            <a:gdLst>
              <a:gd name="T0" fmla="*/ 0 w 2132"/>
              <a:gd name="T1" fmla="*/ 2387600 h 1504"/>
              <a:gd name="T2" fmla="*/ 1223963 w 2132"/>
              <a:gd name="T3" fmla="*/ 371475 h 1504"/>
              <a:gd name="T4" fmla="*/ 3384550 w 2132"/>
              <a:gd name="T5" fmla="*/ 155575 h 1504"/>
              <a:gd name="T6" fmla="*/ 0 60000 65536"/>
              <a:gd name="T7" fmla="*/ 0 60000 65536"/>
              <a:gd name="T8" fmla="*/ 0 60000 65536"/>
              <a:gd name="T9" fmla="*/ 0 w 2132"/>
              <a:gd name="T10" fmla="*/ 0 h 1504"/>
              <a:gd name="T11" fmla="*/ 2132 w 2132"/>
              <a:gd name="T12" fmla="*/ 1504 h 1504"/>
            </a:gdLst>
            <a:ahLst/>
            <a:cxnLst>
              <a:cxn ang="T6">
                <a:pos x="T0" y="T1"/>
              </a:cxn>
              <a:cxn ang="T7">
                <a:pos x="T2" y="T3"/>
              </a:cxn>
              <a:cxn ang="T8">
                <a:pos x="T4" y="T5"/>
              </a:cxn>
            </a:cxnLst>
            <a:rect l="T9" t="T10" r="T11" b="T12"/>
            <a:pathLst>
              <a:path w="2132" h="1504">
                <a:moveTo>
                  <a:pt x="0" y="1504"/>
                </a:moveTo>
                <a:cubicBezTo>
                  <a:pt x="208" y="986"/>
                  <a:pt x="416" y="468"/>
                  <a:pt x="771" y="234"/>
                </a:cubicBezTo>
                <a:cubicBezTo>
                  <a:pt x="1126" y="0"/>
                  <a:pt x="1905" y="121"/>
                  <a:pt x="2132" y="98"/>
                </a:cubicBezTo>
              </a:path>
            </a:pathLst>
          </a:custGeom>
          <a:noFill/>
          <a:ln w="57150" cap="flat" cmpd="sng">
            <a:solidFill>
              <a:srgbClr val="FF0000"/>
            </a:solidFill>
            <a:prstDash val="lgDash"/>
            <a:round/>
            <a:headEnd/>
            <a:tailEnd/>
          </a:ln>
          <a:extLst>
            <a:ext uri="{909E8E84-426E-40DD-AFC4-6F175D3DCCD1}">
              <a14:hiddenFill xmlns:a14="http://schemas.microsoft.com/office/drawing/2010/main" xmlns="">
                <a:solidFill>
                  <a:srgbClr val="FFFFFF"/>
                </a:solidFill>
              </a14:hiddenFill>
            </a:ext>
          </a:extLst>
        </p:spPr>
        <p:txBody>
          <a:bodyPr/>
          <a:lstStyle/>
          <a:p>
            <a:endParaRPr lang="fr-FR"/>
          </a:p>
        </p:txBody>
      </p:sp>
      <p:sp>
        <p:nvSpPr>
          <p:cNvPr id="161835" name="Rectangle 43"/>
          <p:cNvSpPr>
            <a:spLocks noChangeArrowheads="1"/>
          </p:cNvSpPr>
          <p:nvPr>
            <p:custDataLst>
              <p:tags r:id="rId25"/>
            </p:custDataLst>
          </p:nvPr>
        </p:nvSpPr>
        <p:spPr bwMode="auto">
          <a:xfrm>
            <a:off x="971550" y="4221163"/>
            <a:ext cx="936625" cy="358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r>
              <a:rPr lang="fr-FR" sz="2000"/>
              <a:t>AgHBS</a:t>
            </a:r>
          </a:p>
        </p:txBody>
      </p:sp>
      <p:sp>
        <p:nvSpPr>
          <p:cNvPr id="161836" name="Rectangle 44"/>
          <p:cNvSpPr>
            <a:spLocks noChangeArrowheads="1"/>
          </p:cNvSpPr>
          <p:nvPr>
            <p:custDataLst>
              <p:tags r:id="rId26"/>
            </p:custDataLst>
          </p:nvPr>
        </p:nvSpPr>
        <p:spPr bwMode="auto">
          <a:xfrm>
            <a:off x="1763713" y="2997200"/>
            <a:ext cx="1079500" cy="360363"/>
          </a:xfrm>
          <a:prstGeom prst="rect">
            <a:avLst/>
          </a:prstGeom>
          <a:solidFill>
            <a:schemeClr val="tx2">
              <a:lumMod val="20000"/>
              <a:lumOff val="80000"/>
            </a:schemeClr>
          </a:solidFill>
          <a:ln w="9525">
            <a:solidFill>
              <a:schemeClr val="tx1"/>
            </a:solidFill>
            <a:miter lim="800000"/>
            <a:headEnd/>
            <a:tailEnd/>
          </a:ln>
        </p:spPr>
        <p:txBody>
          <a:bodyPr wrap="none" anchor="ctr"/>
          <a:lstStyle/>
          <a:p>
            <a:pPr algn="ctr"/>
            <a:r>
              <a:rPr lang="fr-FR" b="0"/>
              <a:t>AgHBe</a:t>
            </a:r>
          </a:p>
        </p:txBody>
      </p:sp>
      <p:sp>
        <p:nvSpPr>
          <p:cNvPr id="161837" name="Rectangle 45"/>
          <p:cNvSpPr>
            <a:spLocks noChangeArrowheads="1"/>
          </p:cNvSpPr>
          <p:nvPr>
            <p:custDataLst>
              <p:tags r:id="rId27"/>
            </p:custDataLst>
          </p:nvPr>
        </p:nvSpPr>
        <p:spPr bwMode="auto">
          <a:xfrm>
            <a:off x="2916238" y="2997200"/>
            <a:ext cx="2879725" cy="360363"/>
          </a:xfrm>
          <a:prstGeom prst="rect">
            <a:avLst/>
          </a:prstGeom>
          <a:solidFill>
            <a:schemeClr val="tx2">
              <a:lumMod val="20000"/>
              <a:lumOff val="80000"/>
            </a:schemeClr>
          </a:solidFill>
          <a:ln w="9525">
            <a:solidFill>
              <a:schemeClr val="tx1"/>
            </a:solidFill>
            <a:miter lim="800000"/>
            <a:headEnd/>
            <a:tailEnd/>
          </a:ln>
        </p:spPr>
        <p:txBody>
          <a:bodyPr wrap="none" anchor="ctr"/>
          <a:lstStyle/>
          <a:p>
            <a:pPr algn="ctr"/>
            <a:r>
              <a:rPr lang="fr-FR" b="0"/>
              <a:t>Ac anti HBe</a:t>
            </a:r>
          </a:p>
        </p:txBody>
      </p:sp>
      <p:sp>
        <p:nvSpPr>
          <p:cNvPr id="161838" name="Rectangle 46"/>
          <p:cNvSpPr>
            <a:spLocks noChangeArrowheads="1"/>
          </p:cNvSpPr>
          <p:nvPr>
            <p:custDataLst>
              <p:tags r:id="rId28"/>
            </p:custDataLst>
          </p:nvPr>
        </p:nvSpPr>
        <p:spPr bwMode="auto">
          <a:xfrm>
            <a:off x="2484438" y="4941888"/>
            <a:ext cx="1439862" cy="360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r>
              <a:rPr lang="fr-FR"/>
              <a:t>IgM anti HBC</a:t>
            </a:r>
          </a:p>
        </p:txBody>
      </p:sp>
      <p:sp>
        <p:nvSpPr>
          <p:cNvPr id="161839" name="Rectangle 47"/>
          <p:cNvSpPr>
            <a:spLocks noChangeArrowheads="1"/>
          </p:cNvSpPr>
          <p:nvPr>
            <p:custDataLst>
              <p:tags r:id="rId29"/>
            </p:custDataLst>
          </p:nvPr>
        </p:nvSpPr>
        <p:spPr bwMode="auto">
          <a:xfrm>
            <a:off x="6443663" y="4221163"/>
            <a:ext cx="1439862" cy="360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r>
              <a:rPr lang="fr-FR"/>
              <a:t>IgG anti HBC</a:t>
            </a:r>
          </a:p>
        </p:txBody>
      </p:sp>
      <p:sp>
        <p:nvSpPr>
          <p:cNvPr id="161841" name="Rectangle 49"/>
          <p:cNvSpPr>
            <a:spLocks noChangeArrowheads="1"/>
          </p:cNvSpPr>
          <p:nvPr>
            <p:custDataLst>
              <p:tags r:id="rId30"/>
            </p:custDataLst>
          </p:nvPr>
        </p:nvSpPr>
        <p:spPr bwMode="auto">
          <a:xfrm>
            <a:off x="6659563" y="2420938"/>
            <a:ext cx="1439862" cy="360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r>
              <a:rPr lang="fr-FR"/>
              <a:t>Ac anti HBS</a:t>
            </a:r>
          </a:p>
        </p:txBody>
      </p:sp>
      <p:sp>
        <p:nvSpPr>
          <p:cNvPr id="25633" name="Rectangle 51"/>
          <p:cNvSpPr>
            <a:spLocks noChangeArrowheads="1"/>
          </p:cNvSpPr>
          <p:nvPr>
            <p:custDataLst>
              <p:tags r:id="rId31"/>
            </p:custDataLst>
          </p:nvPr>
        </p:nvSpPr>
        <p:spPr bwMode="auto">
          <a:xfrm>
            <a:off x="7524750" y="5805488"/>
            <a:ext cx="647700" cy="287337"/>
          </a:xfrm>
          <a:prstGeom prst="rect">
            <a:avLst/>
          </a:prstGeom>
          <a:solidFill>
            <a:schemeClr val="accent1"/>
          </a:solidFill>
          <a:ln w="9525">
            <a:solidFill>
              <a:schemeClr val="tx1"/>
            </a:solidFill>
            <a:miter lim="800000"/>
            <a:headEnd/>
            <a:tailEnd/>
          </a:ln>
        </p:spPr>
        <p:txBody>
          <a:bodyPr wrap="none" anchor="ctr"/>
          <a:lstStyle/>
          <a:p>
            <a:pPr algn="ctr"/>
            <a:r>
              <a:rPr lang="fr-FR" b="0"/>
              <a:t>S</a:t>
            </a:r>
          </a:p>
        </p:txBody>
      </p:sp>
      <p:sp>
        <p:nvSpPr>
          <p:cNvPr id="161844" name="Line 52"/>
          <p:cNvSpPr>
            <a:spLocks noChangeShapeType="1"/>
          </p:cNvSpPr>
          <p:nvPr>
            <p:custDataLst>
              <p:tags r:id="rId32"/>
            </p:custDataLst>
          </p:nvPr>
        </p:nvSpPr>
        <p:spPr bwMode="auto">
          <a:xfrm>
            <a:off x="1835150" y="4437063"/>
            <a:ext cx="215900" cy="144462"/>
          </a:xfrm>
          <a:prstGeom prst="line">
            <a:avLst/>
          </a:prstGeom>
          <a:noFill/>
          <a:ln w="38100">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fr-FR"/>
          </a:p>
        </p:txBody>
      </p:sp>
      <p:sp>
        <p:nvSpPr>
          <p:cNvPr id="161845" name="Line 53"/>
          <p:cNvSpPr>
            <a:spLocks noChangeShapeType="1"/>
          </p:cNvSpPr>
          <p:nvPr>
            <p:custDataLst>
              <p:tags r:id="rId33"/>
            </p:custDataLst>
          </p:nvPr>
        </p:nvSpPr>
        <p:spPr bwMode="auto">
          <a:xfrm flipV="1">
            <a:off x="3786182" y="4572008"/>
            <a:ext cx="428628" cy="428627"/>
          </a:xfrm>
          <a:prstGeom prst="line">
            <a:avLst/>
          </a:prstGeom>
          <a:noFill/>
          <a:ln w="38100">
            <a:solidFill>
              <a:srgbClr val="CC6600"/>
            </a:solidFill>
            <a:round/>
            <a:headEnd/>
            <a:tailEnd type="triangle" w="med" len="med"/>
          </a:ln>
          <a:extLst>
            <a:ext uri="{909E8E84-426E-40DD-AFC4-6F175D3DCCD1}">
              <a14:hiddenFill xmlns:a14="http://schemas.microsoft.com/office/drawing/2010/main" xmlns="">
                <a:noFill/>
              </a14:hiddenFill>
            </a:ext>
          </a:extLst>
        </p:spPr>
        <p:txBody>
          <a:bodyPr/>
          <a:lstStyle/>
          <a:p>
            <a:endParaRPr lang="fr-FR"/>
          </a:p>
        </p:txBody>
      </p:sp>
      <p:sp>
        <p:nvSpPr>
          <p:cNvPr id="161846" name="Line 54"/>
          <p:cNvSpPr>
            <a:spLocks noChangeShapeType="1"/>
          </p:cNvSpPr>
          <p:nvPr>
            <p:custDataLst>
              <p:tags r:id="rId34"/>
            </p:custDataLst>
          </p:nvPr>
        </p:nvSpPr>
        <p:spPr bwMode="auto">
          <a:xfrm flipH="1" flipV="1">
            <a:off x="6228183" y="3933056"/>
            <a:ext cx="215479" cy="359544"/>
          </a:xfrm>
          <a:prstGeom prst="line">
            <a:avLst/>
          </a:prstGeom>
          <a:noFill/>
          <a:ln w="38100">
            <a:solidFill>
              <a:schemeClr val="accent6">
                <a:lumMod val="50000"/>
              </a:schemeClr>
            </a:solidFill>
            <a:round/>
            <a:headEnd/>
            <a:tailEnd type="triangle" w="med" len="med"/>
          </a:ln>
          <a:extLst>
            <a:ext uri="{909E8E84-426E-40DD-AFC4-6F175D3DCCD1}">
              <a14:hiddenFill xmlns:a14="http://schemas.microsoft.com/office/drawing/2010/main" xmlns="">
                <a:noFill/>
              </a14:hiddenFill>
            </a:ext>
          </a:extLst>
        </p:spPr>
        <p:txBody>
          <a:bodyPr/>
          <a:lstStyle/>
          <a:p>
            <a:endParaRPr lang="fr-FR"/>
          </a:p>
        </p:txBody>
      </p:sp>
      <p:sp>
        <p:nvSpPr>
          <p:cNvPr id="161847" name="Line 55"/>
          <p:cNvSpPr>
            <a:spLocks noChangeShapeType="1"/>
          </p:cNvSpPr>
          <p:nvPr>
            <p:custDataLst>
              <p:tags r:id="rId35"/>
            </p:custDataLst>
          </p:nvPr>
        </p:nvSpPr>
        <p:spPr bwMode="auto">
          <a:xfrm>
            <a:off x="7380288" y="2852738"/>
            <a:ext cx="0" cy="360362"/>
          </a:xfrm>
          <a:prstGeom prst="line">
            <a:avLst/>
          </a:prstGeom>
          <a:noFill/>
          <a:ln w="38100">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fr-FR"/>
          </a:p>
        </p:txBody>
      </p:sp>
      <p:sp>
        <p:nvSpPr>
          <p:cNvPr id="161848" name="Rectangle 56"/>
          <p:cNvSpPr>
            <a:spLocks noChangeArrowheads="1"/>
          </p:cNvSpPr>
          <p:nvPr>
            <p:custDataLst>
              <p:tags r:id="rId36"/>
            </p:custDataLst>
          </p:nvPr>
        </p:nvSpPr>
        <p:spPr bwMode="auto">
          <a:xfrm>
            <a:off x="1908175" y="2492375"/>
            <a:ext cx="1511300" cy="431800"/>
          </a:xfrm>
          <a:prstGeom prst="rect">
            <a:avLst/>
          </a:prstGeom>
          <a:solidFill>
            <a:schemeClr val="accent2">
              <a:lumMod val="20000"/>
              <a:lumOff val="80000"/>
            </a:schemeClr>
          </a:solidFill>
          <a:ln w="9525">
            <a:solidFill>
              <a:schemeClr val="tx1"/>
            </a:solidFill>
            <a:miter lim="800000"/>
            <a:headEnd/>
            <a:tailEnd/>
          </a:ln>
        </p:spPr>
        <p:txBody>
          <a:bodyPr wrap="none" anchor="ctr"/>
          <a:lstStyle/>
          <a:p>
            <a:pPr algn="ctr"/>
            <a:r>
              <a:rPr lang="fr-FR" sz="2400" b="0">
                <a:latin typeface="Times New Roman" pitchFamily="18" charset="0"/>
              </a:rPr>
              <a:t>Symptômes</a:t>
            </a:r>
          </a:p>
        </p:txBody>
      </p:sp>
      <p:sp>
        <p:nvSpPr>
          <p:cNvPr id="161849" name="Rectangle 57"/>
          <p:cNvSpPr>
            <a:spLocks noGrp="1" noChangeArrowheads="1"/>
          </p:cNvSpPr>
          <p:nvPr>
            <p:ph type="body" idx="1"/>
            <p:custDataLst>
              <p:tags r:id="rId37"/>
            </p:custDataLst>
          </p:nvPr>
        </p:nvSpPr>
        <p:spPr>
          <a:xfrm>
            <a:off x="251520" y="1142984"/>
            <a:ext cx="8712967" cy="5382359"/>
          </a:xfrm>
        </p:spPr>
        <p:txBody>
          <a:bodyPr>
            <a:normAutofit/>
          </a:bodyPr>
          <a:lstStyle/>
          <a:p>
            <a:pPr lvl="1" eaLnBrk="1" hangingPunct="1">
              <a:buClr>
                <a:schemeClr val="hlink"/>
              </a:buClr>
              <a:buNone/>
              <a:defRPr/>
            </a:pPr>
            <a:r>
              <a:rPr lang="fr-FR" sz="3200" dirty="0" smtClean="0">
                <a:solidFill>
                  <a:schemeClr val="tx2"/>
                </a:solidFill>
                <a:latin typeface="Arial" pitchFamily="34" charset="0"/>
                <a:cs typeface="Arial" pitchFamily="34" charset="0"/>
              </a:rPr>
              <a:t>                     </a:t>
            </a:r>
            <a:endParaRPr lang="fr-FR" sz="3200" dirty="0">
              <a:solidFill>
                <a:schemeClr val="tx2"/>
              </a:solidFill>
              <a:latin typeface="Arial" pitchFamily="34" charset="0"/>
              <a:cs typeface="Arial" pitchFamily="34" charset="0"/>
            </a:endParaRPr>
          </a:p>
        </p:txBody>
      </p:sp>
      <p:sp>
        <p:nvSpPr>
          <p:cNvPr id="44" name="Rectangle 52"/>
          <p:cNvSpPr>
            <a:spLocks noGrp="1" noRot="1" noChangeArrowheads="1"/>
          </p:cNvSpPr>
          <p:nvPr>
            <p:ph type="title"/>
            <p:custDataLst>
              <p:tags r:id="rId38"/>
            </p:custDataLst>
          </p:nvPr>
        </p:nvSpPr>
        <p:spPr>
          <a:xfrm>
            <a:off x="679008" y="142852"/>
            <a:ext cx="3244920" cy="720080"/>
          </a:xfr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algn="l" eaLnBrk="1" hangingPunct="1">
              <a:defRPr/>
            </a:pPr>
            <a:r>
              <a:rPr lang="fr-FR" dirty="0" smtClean="0">
                <a:solidFill>
                  <a:schemeClr val="tx2"/>
                </a:solidFill>
                <a:latin typeface="Arial" pitchFamily="34" charset="0"/>
                <a:cs typeface="Arial" pitchFamily="34" charset="0"/>
              </a:rPr>
              <a:t>   Evolution</a:t>
            </a:r>
            <a:endParaRPr lang="fr-FR" dirty="0">
              <a:solidFill>
                <a:schemeClr val="tx2"/>
              </a:solidFill>
              <a:latin typeface="Arial" pitchFamily="34" charset="0"/>
              <a:cs typeface="Arial" pitchFamily="34" charset="0"/>
            </a:endParaRPr>
          </a:p>
        </p:txBody>
      </p:sp>
      <p:sp>
        <p:nvSpPr>
          <p:cNvPr id="45" name="ZoneTexte 44"/>
          <p:cNvSpPr txBox="1"/>
          <p:nvPr/>
        </p:nvSpPr>
        <p:spPr>
          <a:xfrm>
            <a:off x="4511392" y="188640"/>
            <a:ext cx="3516992" cy="707886"/>
          </a:xfrm>
          <a:prstGeom prst="rect">
            <a:avLst/>
          </a:prstGeom>
          <a:solidFill>
            <a:schemeClr val="accent3">
              <a:lumMod val="60000"/>
              <a:lumOff val="40000"/>
            </a:schemeClr>
          </a:solidFill>
          <a:effectLst>
            <a:innerShdw blurRad="63500" dist="50800" dir="18900000">
              <a:prstClr val="black">
                <a:alpha val="50000"/>
              </a:prstClr>
            </a:innerShdw>
          </a:effectLst>
        </p:spPr>
        <p:txBody>
          <a:bodyPr wrap="square" rtlCol="0">
            <a:spAutoFit/>
          </a:bodyPr>
          <a:lstStyle/>
          <a:p>
            <a:pPr lvl="1">
              <a:buClr>
                <a:schemeClr val="hlink"/>
              </a:buClr>
              <a:defRPr/>
            </a:pPr>
            <a:r>
              <a:rPr lang="fr-FR" sz="4000" dirty="0" smtClean="0">
                <a:solidFill>
                  <a:schemeClr val="accent3">
                    <a:lumMod val="50000"/>
                  </a:schemeClr>
                </a:solidFill>
                <a:latin typeface="Arial" pitchFamily="34" charset="0"/>
                <a:cs typeface="Arial" pitchFamily="34" charset="0"/>
              </a:rPr>
              <a:t>GUERISON</a:t>
            </a:r>
            <a:endParaRPr lang="fr-FR" sz="4000" dirty="0">
              <a:solidFill>
                <a:schemeClr val="accent3">
                  <a:lumMod val="50000"/>
                </a:schemeClr>
              </a:solidFill>
              <a:latin typeface="Arial" pitchFamily="34" charset="0"/>
              <a:cs typeface="Arial" pitchFamily="34" charset="0"/>
            </a:endParaRPr>
          </a:p>
        </p:txBody>
      </p:sp>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Line 4"/>
          <p:cNvSpPr>
            <a:spLocks noChangeShapeType="1"/>
          </p:cNvSpPr>
          <p:nvPr>
            <p:custDataLst>
              <p:tags r:id="rId2"/>
            </p:custDataLst>
          </p:nvPr>
        </p:nvSpPr>
        <p:spPr bwMode="auto">
          <a:xfrm>
            <a:off x="827088" y="5661025"/>
            <a:ext cx="734536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5603" name="Line 5"/>
          <p:cNvSpPr>
            <a:spLocks noChangeShapeType="1"/>
          </p:cNvSpPr>
          <p:nvPr>
            <p:custDataLst>
              <p:tags r:id="rId3"/>
            </p:custDataLst>
          </p:nvPr>
        </p:nvSpPr>
        <p:spPr bwMode="auto">
          <a:xfrm flipV="1">
            <a:off x="827088" y="2205038"/>
            <a:ext cx="0" cy="34559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5604" name="Line 6"/>
          <p:cNvSpPr>
            <a:spLocks noChangeShapeType="1"/>
          </p:cNvSpPr>
          <p:nvPr>
            <p:custDataLst>
              <p:tags r:id="rId4"/>
            </p:custDataLst>
          </p:nvPr>
        </p:nvSpPr>
        <p:spPr bwMode="auto">
          <a:xfrm>
            <a:off x="1476375" y="5661025"/>
            <a:ext cx="0" cy="2174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5605" name="Line 7"/>
          <p:cNvSpPr>
            <a:spLocks noChangeShapeType="1"/>
          </p:cNvSpPr>
          <p:nvPr>
            <p:custDataLst>
              <p:tags r:id="rId5"/>
            </p:custDataLst>
          </p:nvPr>
        </p:nvSpPr>
        <p:spPr bwMode="auto">
          <a:xfrm>
            <a:off x="2124075" y="5661025"/>
            <a:ext cx="0" cy="2174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5606" name="Line 8"/>
          <p:cNvSpPr>
            <a:spLocks noChangeShapeType="1"/>
          </p:cNvSpPr>
          <p:nvPr>
            <p:custDataLst>
              <p:tags r:id="rId6"/>
            </p:custDataLst>
          </p:nvPr>
        </p:nvSpPr>
        <p:spPr bwMode="auto">
          <a:xfrm>
            <a:off x="5508625" y="5661025"/>
            <a:ext cx="0" cy="2174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5607" name="Line 9"/>
          <p:cNvSpPr>
            <a:spLocks noChangeShapeType="1"/>
          </p:cNvSpPr>
          <p:nvPr>
            <p:custDataLst>
              <p:tags r:id="rId7"/>
            </p:custDataLst>
          </p:nvPr>
        </p:nvSpPr>
        <p:spPr bwMode="auto">
          <a:xfrm>
            <a:off x="2771775" y="5661025"/>
            <a:ext cx="0" cy="2174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5608" name="Line 10"/>
          <p:cNvSpPr>
            <a:spLocks noChangeShapeType="1"/>
          </p:cNvSpPr>
          <p:nvPr>
            <p:custDataLst>
              <p:tags r:id="rId8"/>
            </p:custDataLst>
          </p:nvPr>
        </p:nvSpPr>
        <p:spPr bwMode="auto">
          <a:xfrm>
            <a:off x="3492500" y="5661025"/>
            <a:ext cx="0" cy="2174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5609" name="Line 14"/>
          <p:cNvSpPr>
            <a:spLocks noChangeShapeType="1"/>
          </p:cNvSpPr>
          <p:nvPr>
            <p:custDataLst>
              <p:tags r:id="rId9"/>
            </p:custDataLst>
          </p:nvPr>
        </p:nvSpPr>
        <p:spPr bwMode="auto">
          <a:xfrm>
            <a:off x="4859338" y="5661025"/>
            <a:ext cx="0" cy="2174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5610" name="Line 15"/>
          <p:cNvSpPr>
            <a:spLocks noChangeShapeType="1"/>
          </p:cNvSpPr>
          <p:nvPr>
            <p:custDataLst>
              <p:tags r:id="rId10"/>
            </p:custDataLst>
          </p:nvPr>
        </p:nvSpPr>
        <p:spPr bwMode="auto">
          <a:xfrm>
            <a:off x="4211638" y="5661025"/>
            <a:ext cx="0" cy="2174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5611" name="Line 16"/>
          <p:cNvSpPr>
            <a:spLocks noChangeShapeType="1"/>
          </p:cNvSpPr>
          <p:nvPr>
            <p:custDataLst>
              <p:tags r:id="rId11"/>
            </p:custDataLst>
          </p:nvPr>
        </p:nvSpPr>
        <p:spPr bwMode="auto">
          <a:xfrm>
            <a:off x="6227763" y="5661025"/>
            <a:ext cx="0" cy="2174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5612" name="Rectangle 17"/>
          <p:cNvSpPr>
            <a:spLocks noChangeArrowheads="1"/>
          </p:cNvSpPr>
          <p:nvPr>
            <p:custDataLst>
              <p:tags r:id="rId12"/>
            </p:custDataLst>
          </p:nvPr>
        </p:nvSpPr>
        <p:spPr bwMode="auto">
          <a:xfrm>
            <a:off x="1403350" y="5949950"/>
            <a:ext cx="288925" cy="215900"/>
          </a:xfrm>
          <a:prstGeom prst="rect">
            <a:avLst/>
          </a:prstGeom>
          <a:solidFill>
            <a:schemeClr val="tx2">
              <a:lumMod val="20000"/>
              <a:lumOff val="80000"/>
            </a:schemeClr>
          </a:solidFill>
          <a:ln w="9525">
            <a:solidFill>
              <a:schemeClr val="tx1"/>
            </a:solidFill>
            <a:miter lim="800000"/>
            <a:headEnd/>
            <a:tailEnd/>
          </a:ln>
        </p:spPr>
        <p:txBody>
          <a:bodyPr wrap="none" anchor="ctr"/>
          <a:lstStyle/>
          <a:p>
            <a:pPr algn="ctr"/>
            <a:r>
              <a:rPr lang="fr-FR" b="0"/>
              <a:t>4</a:t>
            </a:r>
          </a:p>
        </p:txBody>
      </p:sp>
      <p:sp>
        <p:nvSpPr>
          <p:cNvPr id="25613" name="Rectangle 18"/>
          <p:cNvSpPr>
            <a:spLocks noChangeArrowheads="1"/>
          </p:cNvSpPr>
          <p:nvPr>
            <p:custDataLst>
              <p:tags r:id="rId13"/>
            </p:custDataLst>
          </p:nvPr>
        </p:nvSpPr>
        <p:spPr bwMode="auto">
          <a:xfrm>
            <a:off x="1979613" y="5949950"/>
            <a:ext cx="288925" cy="215900"/>
          </a:xfrm>
          <a:prstGeom prst="rect">
            <a:avLst/>
          </a:prstGeom>
          <a:solidFill>
            <a:schemeClr val="accent1"/>
          </a:solidFill>
          <a:ln w="9525">
            <a:solidFill>
              <a:schemeClr val="tx1"/>
            </a:solidFill>
            <a:miter lim="800000"/>
            <a:headEnd/>
            <a:tailEnd/>
          </a:ln>
        </p:spPr>
        <p:txBody>
          <a:bodyPr wrap="none" anchor="ctr"/>
          <a:lstStyle/>
          <a:p>
            <a:pPr algn="ctr"/>
            <a:r>
              <a:rPr lang="fr-FR" b="0"/>
              <a:t>8</a:t>
            </a:r>
          </a:p>
        </p:txBody>
      </p:sp>
      <p:sp>
        <p:nvSpPr>
          <p:cNvPr id="25614" name="Rectangle 19"/>
          <p:cNvSpPr>
            <a:spLocks noChangeArrowheads="1"/>
          </p:cNvSpPr>
          <p:nvPr>
            <p:custDataLst>
              <p:tags r:id="rId14"/>
            </p:custDataLst>
          </p:nvPr>
        </p:nvSpPr>
        <p:spPr bwMode="auto">
          <a:xfrm>
            <a:off x="2627313" y="5949950"/>
            <a:ext cx="288925" cy="215900"/>
          </a:xfrm>
          <a:prstGeom prst="rect">
            <a:avLst/>
          </a:prstGeom>
          <a:solidFill>
            <a:schemeClr val="accent1"/>
          </a:solidFill>
          <a:ln w="9525">
            <a:solidFill>
              <a:schemeClr val="tx1"/>
            </a:solidFill>
            <a:miter lim="800000"/>
            <a:headEnd/>
            <a:tailEnd/>
          </a:ln>
        </p:spPr>
        <p:txBody>
          <a:bodyPr wrap="none" anchor="ctr"/>
          <a:lstStyle/>
          <a:p>
            <a:pPr algn="ctr"/>
            <a:r>
              <a:rPr lang="fr-FR" b="0"/>
              <a:t>12</a:t>
            </a:r>
          </a:p>
        </p:txBody>
      </p:sp>
      <p:sp>
        <p:nvSpPr>
          <p:cNvPr id="25615" name="Rectangle 20"/>
          <p:cNvSpPr>
            <a:spLocks noChangeArrowheads="1"/>
          </p:cNvSpPr>
          <p:nvPr>
            <p:custDataLst>
              <p:tags r:id="rId15"/>
            </p:custDataLst>
          </p:nvPr>
        </p:nvSpPr>
        <p:spPr bwMode="auto">
          <a:xfrm>
            <a:off x="4067175" y="5949950"/>
            <a:ext cx="288925" cy="215900"/>
          </a:xfrm>
          <a:prstGeom prst="rect">
            <a:avLst/>
          </a:prstGeom>
          <a:solidFill>
            <a:schemeClr val="accent1"/>
          </a:solidFill>
          <a:ln w="9525">
            <a:solidFill>
              <a:schemeClr val="tx1"/>
            </a:solidFill>
            <a:miter lim="800000"/>
            <a:headEnd/>
            <a:tailEnd/>
          </a:ln>
        </p:spPr>
        <p:txBody>
          <a:bodyPr wrap="none" anchor="ctr"/>
          <a:lstStyle/>
          <a:p>
            <a:pPr algn="ctr"/>
            <a:r>
              <a:rPr lang="fr-FR" b="0"/>
              <a:t>20</a:t>
            </a:r>
          </a:p>
        </p:txBody>
      </p:sp>
      <p:sp>
        <p:nvSpPr>
          <p:cNvPr id="25616" name="Rectangle 21"/>
          <p:cNvSpPr>
            <a:spLocks noChangeArrowheads="1"/>
          </p:cNvSpPr>
          <p:nvPr>
            <p:custDataLst>
              <p:tags r:id="rId16"/>
            </p:custDataLst>
          </p:nvPr>
        </p:nvSpPr>
        <p:spPr bwMode="auto">
          <a:xfrm>
            <a:off x="3348038" y="5949950"/>
            <a:ext cx="288925" cy="215900"/>
          </a:xfrm>
          <a:prstGeom prst="rect">
            <a:avLst/>
          </a:prstGeom>
          <a:solidFill>
            <a:schemeClr val="accent1"/>
          </a:solidFill>
          <a:ln w="9525">
            <a:solidFill>
              <a:schemeClr val="tx1"/>
            </a:solidFill>
            <a:miter lim="800000"/>
            <a:headEnd/>
            <a:tailEnd/>
          </a:ln>
        </p:spPr>
        <p:txBody>
          <a:bodyPr wrap="none" anchor="ctr"/>
          <a:lstStyle/>
          <a:p>
            <a:pPr algn="ctr"/>
            <a:r>
              <a:rPr lang="fr-FR" b="0"/>
              <a:t>16</a:t>
            </a:r>
          </a:p>
        </p:txBody>
      </p:sp>
      <p:sp>
        <p:nvSpPr>
          <p:cNvPr id="25617" name="Rectangle 22"/>
          <p:cNvSpPr>
            <a:spLocks noChangeArrowheads="1"/>
          </p:cNvSpPr>
          <p:nvPr>
            <p:custDataLst>
              <p:tags r:id="rId17"/>
            </p:custDataLst>
          </p:nvPr>
        </p:nvSpPr>
        <p:spPr bwMode="auto">
          <a:xfrm>
            <a:off x="4716463" y="5949950"/>
            <a:ext cx="288925" cy="215900"/>
          </a:xfrm>
          <a:prstGeom prst="rect">
            <a:avLst/>
          </a:prstGeom>
          <a:solidFill>
            <a:schemeClr val="accent1"/>
          </a:solidFill>
          <a:ln w="9525">
            <a:solidFill>
              <a:schemeClr val="tx1"/>
            </a:solidFill>
            <a:miter lim="800000"/>
            <a:headEnd/>
            <a:tailEnd/>
          </a:ln>
        </p:spPr>
        <p:txBody>
          <a:bodyPr wrap="none" anchor="ctr"/>
          <a:lstStyle/>
          <a:p>
            <a:pPr algn="ctr"/>
            <a:r>
              <a:rPr lang="fr-FR" b="0"/>
              <a:t>24</a:t>
            </a:r>
          </a:p>
        </p:txBody>
      </p:sp>
      <p:sp>
        <p:nvSpPr>
          <p:cNvPr id="25618" name="Rectangle 23"/>
          <p:cNvSpPr>
            <a:spLocks noChangeArrowheads="1"/>
          </p:cNvSpPr>
          <p:nvPr>
            <p:custDataLst>
              <p:tags r:id="rId18"/>
            </p:custDataLst>
          </p:nvPr>
        </p:nvSpPr>
        <p:spPr bwMode="auto">
          <a:xfrm>
            <a:off x="5364163" y="5949950"/>
            <a:ext cx="288925" cy="215900"/>
          </a:xfrm>
          <a:prstGeom prst="rect">
            <a:avLst/>
          </a:prstGeom>
          <a:solidFill>
            <a:schemeClr val="accent1"/>
          </a:solidFill>
          <a:ln w="9525">
            <a:solidFill>
              <a:schemeClr val="tx1"/>
            </a:solidFill>
            <a:miter lim="800000"/>
            <a:headEnd/>
            <a:tailEnd/>
          </a:ln>
        </p:spPr>
        <p:txBody>
          <a:bodyPr wrap="none" anchor="ctr"/>
          <a:lstStyle/>
          <a:p>
            <a:pPr algn="ctr"/>
            <a:r>
              <a:rPr lang="fr-FR" b="0"/>
              <a:t>28</a:t>
            </a:r>
          </a:p>
        </p:txBody>
      </p:sp>
      <p:sp>
        <p:nvSpPr>
          <p:cNvPr id="25619" name="Rectangle 24"/>
          <p:cNvSpPr>
            <a:spLocks noChangeArrowheads="1"/>
          </p:cNvSpPr>
          <p:nvPr>
            <p:custDataLst>
              <p:tags r:id="rId19"/>
            </p:custDataLst>
          </p:nvPr>
        </p:nvSpPr>
        <p:spPr bwMode="auto">
          <a:xfrm>
            <a:off x="6084888" y="5949950"/>
            <a:ext cx="288925" cy="215900"/>
          </a:xfrm>
          <a:prstGeom prst="rect">
            <a:avLst/>
          </a:prstGeom>
          <a:solidFill>
            <a:schemeClr val="accent1"/>
          </a:solidFill>
          <a:ln w="9525">
            <a:solidFill>
              <a:schemeClr val="tx1"/>
            </a:solidFill>
            <a:miter lim="800000"/>
            <a:headEnd/>
            <a:tailEnd/>
          </a:ln>
        </p:spPr>
        <p:txBody>
          <a:bodyPr wrap="none" anchor="ctr"/>
          <a:lstStyle/>
          <a:p>
            <a:pPr algn="ctr"/>
            <a:r>
              <a:rPr lang="fr-FR" b="0"/>
              <a:t>32</a:t>
            </a:r>
          </a:p>
        </p:txBody>
      </p:sp>
      <p:sp>
        <p:nvSpPr>
          <p:cNvPr id="161818" name="Freeform 26"/>
          <p:cNvSpPr>
            <a:spLocks/>
          </p:cNvSpPr>
          <p:nvPr>
            <p:custDataLst>
              <p:tags r:id="rId20"/>
            </p:custDataLst>
          </p:nvPr>
        </p:nvSpPr>
        <p:spPr bwMode="auto">
          <a:xfrm>
            <a:off x="1547813" y="3357563"/>
            <a:ext cx="1511300" cy="2232025"/>
          </a:xfrm>
          <a:custGeom>
            <a:avLst/>
            <a:gdLst>
              <a:gd name="T0" fmla="*/ 0 w 952"/>
              <a:gd name="T1" fmla="*/ 2232025 h 1406"/>
              <a:gd name="T2" fmla="*/ 1150938 w 952"/>
              <a:gd name="T3" fmla="*/ 360363 h 1406"/>
              <a:gd name="T4" fmla="*/ 1511300 w 952"/>
              <a:gd name="T5" fmla="*/ 73025 h 1406"/>
              <a:gd name="T6" fmla="*/ 0 60000 65536"/>
              <a:gd name="T7" fmla="*/ 0 60000 65536"/>
              <a:gd name="T8" fmla="*/ 0 60000 65536"/>
              <a:gd name="T9" fmla="*/ 0 w 952"/>
              <a:gd name="T10" fmla="*/ 0 h 1406"/>
              <a:gd name="T11" fmla="*/ 952 w 952"/>
              <a:gd name="T12" fmla="*/ 1406 h 1406"/>
            </a:gdLst>
            <a:ahLst/>
            <a:cxnLst>
              <a:cxn ang="T6">
                <a:pos x="T0" y="T1"/>
              </a:cxn>
              <a:cxn ang="T7">
                <a:pos x="T2" y="T3"/>
              </a:cxn>
              <a:cxn ang="T8">
                <a:pos x="T4" y="T5"/>
              </a:cxn>
            </a:cxnLst>
            <a:rect l="T9" t="T10" r="T11" b="T12"/>
            <a:pathLst>
              <a:path w="952" h="1406">
                <a:moveTo>
                  <a:pt x="0" y="1406"/>
                </a:moveTo>
                <a:cubicBezTo>
                  <a:pt x="283" y="930"/>
                  <a:pt x="566" y="454"/>
                  <a:pt x="725" y="227"/>
                </a:cubicBezTo>
                <a:cubicBezTo>
                  <a:pt x="884" y="0"/>
                  <a:pt x="907" y="76"/>
                  <a:pt x="952" y="46"/>
                </a:cubicBezTo>
              </a:path>
            </a:pathLst>
          </a:custGeom>
          <a:noFill/>
          <a:ln w="57150" cmpd="sng">
            <a:solidFill>
              <a:srgbClr val="FF33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fr-FR"/>
          </a:p>
        </p:txBody>
      </p:sp>
      <p:sp>
        <p:nvSpPr>
          <p:cNvPr id="161830" name="Freeform 38"/>
          <p:cNvSpPr>
            <a:spLocks/>
          </p:cNvSpPr>
          <p:nvPr>
            <p:custDataLst>
              <p:tags r:id="rId21"/>
            </p:custDataLst>
          </p:nvPr>
        </p:nvSpPr>
        <p:spPr bwMode="auto">
          <a:xfrm>
            <a:off x="3059113" y="3429000"/>
            <a:ext cx="5013349" cy="45719"/>
          </a:xfrm>
          <a:custGeom>
            <a:avLst/>
            <a:gdLst>
              <a:gd name="T0" fmla="*/ 0 w 1082"/>
              <a:gd name="T1" fmla="*/ 0 h 1618"/>
              <a:gd name="T2" fmla="*/ 1269595 w 1082"/>
              <a:gd name="T3" fmla="*/ 1877494 h 1618"/>
              <a:gd name="T4" fmla="*/ 1459754 w 1082"/>
              <a:gd name="T5" fmla="*/ 2127183 h 1618"/>
              <a:gd name="T6" fmla="*/ 0 60000 65536"/>
              <a:gd name="T7" fmla="*/ 0 60000 65536"/>
              <a:gd name="T8" fmla="*/ 0 60000 65536"/>
              <a:gd name="T9" fmla="*/ 0 w 1082"/>
              <a:gd name="T10" fmla="*/ 0 h 1618"/>
              <a:gd name="T11" fmla="*/ 1082 w 1082"/>
              <a:gd name="T12" fmla="*/ 1618 h 1618"/>
            </a:gdLst>
            <a:ahLst/>
            <a:cxnLst>
              <a:cxn ang="T6">
                <a:pos x="T0" y="T1"/>
              </a:cxn>
              <a:cxn ang="T7">
                <a:pos x="T2" y="T3"/>
              </a:cxn>
              <a:cxn ang="T8">
                <a:pos x="T4" y="T5"/>
              </a:cxn>
            </a:cxnLst>
            <a:rect l="T9" t="T10" r="T11" b="T12"/>
            <a:pathLst>
              <a:path w="1082" h="1618">
                <a:moveTo>
                  <a:pt x="0" y="0"/>
                </a:moveTo>
                <a:cubicBezTo>
                  <a:pt x="367" y="552"/>
                  <a:pt x="734" y="1104"/>
                  <a:pt x="908" y="1361"/>
                </a:cubicBezTo>
                <a:cubicBezTo>
                  <a:pt x="1082" y="1618"/>
                  <a:pt x="1063" y="1580"/>
                  <a:pt x="1044" y="1542"/>
                </a:cubicBezTo>
              </a:path>
            </a:pathLst>
          </a:custGeom>
          <a:noFill/>
          <a:ln w="57150" cmpd="sng">
            <a:solidFill>
              <a:srgbClr val="FF33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fr-FR"/>
          </a:p>
        </p:txBody>
      </p:sp>
      <p:sp>
        <p:nvSpPr>
          <p:cNvPr id="161832" name="Freeform 40"/>
          <p:cNvSpPr>
            <a:spLocks/>
          </p:cNvSpPr>
          <p:nvPr>
            <p:custDataLst>
              <p:tags r:id="rId22"/>
            </p:custDataLst>
          </p:nvPr>
        </p:nvSpPr>
        <p:spPr bwMode="auto">
          <a:xfrm>
            <a:off x="1835150" y="3429000"/>
            <a:ext cx="5184775" cy="2246313"/>
          </a:xfrm>
          <a:custGeom>
            <a:avLst/>
            <a:gdLst>
              <a:gd name="T0" fmla="*/ 0 w 3266"/>
              <a:gd name="T1" fmla="*/ 2125663 h 1415"/>
              <a:gd name="T2" fmla="*/ 1441450 w 3266"/>
              <a:gd name="T3" fmla="*/ 36513 h 1415"/>
              <a:gd name="T4" fmla="*/ 3024188 w 3266"/>
              <a:gd name="T5" fmla="*/ 1909763 h 1415"/>
              <a:gd name="T6" fmla="*/ 5184775 w 3266"/>
              <a:gd name="T7" fmla="*/ 2052638 h 1415"/>
              <a:gd name="T8" fmla="*/ 0 60000 65536"/>
              <a:gd name="T9" fmla="*/ 0 60000 65536"/>
              <a:gd name="T10" fmla="*/ 0 60000 65536"/>
              <a:gd name="T11" fmla="*/ 0 60000 65536"/>
              <a:gd name="T12" fmla="*/ 0 w 3266"/>
              <a:gd name="T13" fmla="*/ 0 h 1415"/>
              <a:gd name="T14" fmla="*/ 3266 w 3266"/>
              <a:gd name="T15" fmla="*/ 1415 h 1415"/>
            </a:gdLst>
            <a:ahLst/>
            <a:cxnLst>
              <a:cxn ang="T8">
                <a:pos x="T0" y="T1"/>
              </a:cxn>
              <a:cxn ang="T9">
                <a:pos x="T2" y="T3"/>
              </a:cxn>
              <a:cxn ang="T10">
                <a:pos x="T4" y="T5"/>
              </a:cxn>
              <a:cxn ang="T11">
                <a:pos x="T6" y="T7"/>
              </a:cxn>
            </a:cxnLst>
            <a:rect l="T12" t="T13" r="T14" b="T15"/>
            <a:pathLst>
              <a:path w="3266" h="1415">
                <a:moveTo>
                  <a:pt x="0" y="1339"/>
                </a:moveTo>
                <a:cubicBezTo>
                  <a:pt x="295" y="692"/>
                  <a:pt x="590" y="46"/>
                  <a:pt x="908" y="23"/>
                </a:cubicBezTo>
                <a:cubicBezTo>
                  <a:pt x="1226" y="0"/>
                  <a:pt x="1512" y="991"/>
                  <a:pt x="1905" y="1203"/>
                </a:cubicBezTo>
                <a:cubicBezTo>
                  <a:pt x="2298" y="1415"/>
                  <a:pt x="3039" y="1278"/>
                  <a:pt x="3266" y="1293"/>
                </a:cubicBezTo>
              </a:path>
            </a:pathLst>
          </a:custGeom>
          <a:noFill/>
          <a:ln w="57150" cmpd="sng">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fr-FR"/>
          </a:p>
        </p:txBody>
      </p:sp>
      <p:sp>
        <p:nvSpPr>
          <p:cNvPr id="161833" name="Freeform 41"/>
          <p:cNvSpPr>
            <a:spLocks/>
          </p:cNvSpPr>
          <p:nvPr>
            <p:custDataLst>
              <p:tags r:id="rId23"/>
            </p:custDataLst>
          </p:nvPr>
        </p:nvSpPr>
        <p:spPr bwMode="auto">
          <a:xfrm>
            <a:off x="3419475" y="3500438"/>
            <a:ext cx="4560888" cy="420687"/>
          </a:xfrm>
          <a:custGeom>
            <a:avLst/>
            <a:gdLst>
              <a:gd name="T0" fmla="*/ 0 w 2873"/>
              <a:gd name="T1" fmla="*/ 0 h 265"/>
              <a:gd name="T2" fmla="*/ 2016125 w 2873"/>
              <a:gd name="T3" fmla="*/ 360362 h 265"/>
              <a:gd name="T4" fmla="*/ 4176713 w 2873"/>
              <a:gd name="T5" fmla="*/ 360362 h 265"/>
              <a:gd name="T6" fmla="*/ 4319588 w 2873"/>
              <a:gd name="T7" fmla="*/ 360362 h 265"/>
              <a:gd name="T8" fmla="*/ 0 60000 65536"/>
              <a:gd name="T9" fmla="*/ 0 60000 65536"/>
              <a:gd name="T10" fmla="*/ 0 60000 65536"/>
              <a:gd name="T11" fmla="*/ 0 60000 65536"/>
              <a:gd name="T12" fmla="*/ 0 w 2873"/>
              <a:gd name="T13" fmla="*/ 0 h 265"/>
              <a:gd name="T14" fmla="*/ 2873 w 2873"/>
              <a:gd name="T15" fmla="*/ 265 h 265"/>
            </a:gdLst>
            <a:ahLst/>
            <a:cxnLst>
              <a:cxn ang="T8">
                <a:pos x="T0" y="T1"/>
              </a:cxn>
              <a:cxn ang="T9">
                <a:pos x="T2" y="T3"/>
              </a:cxn>
              <a:cxn ang="T10">
                <a:pos x="T4" y="T5"/>
              </a:cxn>
              <a:cxn ang="T11">
                <a:pos x="T6" y="T7"/>
              </a:cxn>
            </a:cxnLst>
            <a:rect l="T12" t="T13" r="T14" b="T15"/>
            <a:pathLst>
              <a:path w="2873" h="265">
                <a:moveTo>
                  <a:pt x="0" y="0"/>
                </a:moveTo>
                <a:cubicBezTo>
                  <a:pt x="415" y="94"/>
                  <a:pt x="831" y="189"/>
                  <a:pt x="1270" y="227"/>
                </a:cubicBezTo>
                <a:cubicBezTo>
                  <a:pt x="1709" y="265"/>
                  <a:pt x="2389" y="227"/>
                  <a:pt x="2631" y="227"/>
                </a:cubicBezTo>
                <a:cubicBezTo>
                  <a:pt x="2873" y="227"/>
                  <a:pt x="2797" y="227"/>
                  <a:pt x="2721" y="227"/>
                </a:cubicBezTo>
              </a:path>
            </a:pathLst>
          </a:custGeom>
          <a:noFill/>
          <a:ln w="57150" cap="flat" cmpd="sng">
            <a:solidFill>
              <a:schemeClr val="accent6">
                <a:lumMod val="50000"/>
              </a:schemeClr>
            </a:solidFill>
            <a:prstDash val="lgDashDot"/>
            <a:round/>
            <a:headEnd/>
            <a:tailEnd/>
          </a:ln>
          <a:extLst>
            <a:ext uri="{909E8E84-426E-40DD-AFC4-6F175D3DCCD1}">
              <a14:hiddenFill xmlns:a14="http://schemas.microsoft.com/office/drawing/2010/main" xmlns="">
                <a:solidFill>
                  <a:srgbClr val="FFFFFF"/>
                </a:solidFill>
              </a14:hiddenFill>
            </a:ext>
          </a:extLst>
        </p:spPr>
        <p:txBody>
          <a:bodyPr/>
          <a:lstStyle/>
          <a:p>
            <a:endParaRPr lang="fr-FR"/>
          </a:p>
        </p:txBody>
      </p:sp>
      <p:sp>
        <p:nvSpPr>
          <p:cNvPr id="161835" name="Rectangle 43"/>
          <p:cNvSpPr>
            <a:spLocks noChangeArrowheads="1"/>
          </p:cNvSpPr>
          <p:nvPr>
            <p:custDataLst>
              <p:tags r:id="rId24"/>
            </p:custDataLst>
          </p:nvPr>
        </p:nvSpPr>
        <p:spPr bwMode="auto">
          <a:xfrm>
            <a:off x="971550" y="4221163"/>
            <a:ext cx="936625" cy="358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r>
              <a:rPr lang="fr-FR" sz="2000"/>
              <a:t>AgHBS</a:t>
            </a:r>
          </a:p>
        </p:txBody>
      </p:sp>
      <p:sp>
        <p:nvSpPr>
          <p:cNvPr id="161838" name="Rectangle 46"/>
          <p:cNvSpPr>
            <a:spLocks noChangeArrowheads="1"/>
          </p:cNvSpPr>
          <p:nvPr>
            <p:custDataLst>
              <p:tags r:id="rId25"/>
            </p:custDataLst>
          </p:nvPr>
        </p:nvSpPr>
        <p:spPr bwMode="auto">
          <a:xfrm>
            <a:off x="2484438" y="4941888"/>
            <a:ext cx="1439862" cy="360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r>
              <a:rPr lang="fr-FR"/>
              <a:t>IgM anti HBC</a:t>
            </a:r>
          </a:p>
        </p:txBody>
      </p:sp>
      <p:sp>
        <p:nvSpPr>
          <p:cNvPr id="161839" name="Rectangle 47"/>
          <p:cNvSpPr>
            <a:spLocks noChangeArrowheads="1"/>
          </p:cNvSpPr>
          <p:nvPr>
            <p:custDataLst>
              <p:tags r:id="rId26"/>
            </p:custDataLst>
          </p:nvPr>
        </p:nvSpPr>
        <p:spPr bwMode="auto">
          <a:xfrm>
            <a:off x="6443663" y="4221163"/>
            <a:ext cx="1439862" cy="360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r>
              <a:rPr lang="fr-FR"/>
              <a:t>IgG anti HBC</a:t>
            </a:r>
          </a:p>
        </p:txBody>
      </p:sp>
      <p:sp>
        <p:nvSpPr>
          <p:cNvPr id="161841" name="Rectangle 49"/>
          <p:cNvSpPr>
            <a:spLocks noChangeArrowheads="1"/>
          </p:cNvSpPr>
          <p:nvPr>
            <p:custDataLst>
              <p:tags r:id="rId27"/>
            </p:custDataLst>
          </p:nvPr>
        </p:nvSpPr>
        <p:spPr bwMode="auto">
          <a:xfrm>
            <a:off x="6659563" y="2420938"/>
            <a:ext cx="1439862" cy="360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r>
              <a:rPr lang="fr-FR"/>
              <a:t>Ac anti HBS</a:t>
            </a:r>
          </a:p>
        </p:txBody>
      </p:sp>
      <p:sp>
        <p:nvSpPr>
          <p:cNvPr id="25633" name="Rectangle 51"/>
          <p:cNvSpPr>
            <a:spLocks noChangeArrowheads="1"/>
          </p:cNvSpPr>
          <p:nvPr>
            <p:custDataLst>
              <p:tags r:id="rId28"/>
            </p:custDataLst>
          </p:nvPr>
        </p:nvSpPr>
        <p:spPr bwMode="auto">
          <a:xfrm>
            <a:off x="7524750" y="5805488"/>
            <a:ext cx="647700" cy="287337"/>
          </a:xfrm>
          <a:prstGeom prst="rect">
            <a:avLst/>
          </a:prstGeom>
          <a:solidFill>
            <a:schemeClr val="accent1"/>
          </a:solidFill>
          <a:ln w="9525">
            <a:solidFill>
              <a:schemeClr val="tx1"/>
            </a:solidFill>
            <a:miter lim="800000"/>
            <a:headEnd/>
            <a:tailEnd/>
          </a:ln>
        </p:spPr>
        <p:txBody>
          <a:bodyPr wrap="none" anchor="ctr"/>
          <a:lstStyle/>
          <a:p>
            <a:pPr algn="ctr"/>
            <a:r>
              <a:rPr lang="fr-FR" b="0"/>
              <a:t>S</a:t>
            </a:r>
          </a:p>
        </p:txBody>
      </p:sp>
      <p:sp>
        <p:nvSpPr>
          <p:cNvPr id="161844" name="Line 52"/>
          <p:cNvSpPr>
            <a:spLocks noChangeShapeType="1"/>
          </p:cNvSpPr>
          <p:nvPr>
            <p:custDataLst>
              <p:tags r:id="rId29"/>
            </p:custDataLst>
          </p:nvPr>
        </p:nvSpPr>
        <p:spPr bwMode="auto">
          <a:xfrm>
            <a:off x="1835150" y="4437063"/>
            <a:ext cx="215900" cy="144462"/>
          </a:xfrm>
          <a:prstGeom prst="line">
            <a:avLst/>
          </a:prstGeom>
          <a:noFill/>
          <a:ln w="38100">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fr-FR"/>
          </a:p>
        </p:txBody>
      </p:sp>
      <p:sp>
        <p:nvSpPr>
          <p:cNvPr id="161845" name="Line 53"/>
          <p:cNvSpPr>
            <a:spLocks noChangeShapeType="1"/>
          </p:cNvSpPr>
          <p:nvPr>
            <p:custDataLst>
              <p:tags r:id="rId30"/>
            </p:custDataLst>
          </p:nvPr>
        </p:nvSpPr>
        <p:spPr bwMode="auto">
          <a:xfrm flipV="1">
            <a:off x="3786182" y="4572008"/>
            <a:ext cx="428628" cy="428627"/>
          </a:xfrm>
          <a:prstGeom prst="line">
            <a:avLst/>
          </a:prstGeom>
          <a:noFill/>
          <a:ln w="38100">
            <a:solidFill>
              <a:srgbClr val="CC6600"/>
            </a:solidFill>
            <a:round/>
            <a:headEnd/>
            <a:tailEnd type="triangle" w="med" len="med"/>
          </a:ln>
          <a:extLst>
            <a:ext uri="{909E8E84-426E-40DD-AFC4-6F175D3DCCD1}">
              <a14:hiddenFill xmlns:a14="http://schemas.microsoft.com/office/drawing/2010/main" xmlns="">
                <a:noFill/>
              </a14:hiddenFill>
            </a:ext>
          </a:extLst>
        </p:spPr>
        <p:txBody>
          <a:bodyPr/>
          <a:lstStyle/>
          <a:p>
            <a:endParaRPr lang="fr-FR"/>
          </a:p>
        </p:txBody>
      </p:sp>
      <p:sp>
        <p:nvSpPr>
          <p:cNvPr id="161846" name="Line 54"/>
          <p:cNvSpPr>
            <a:spLocks noChangeShapeType="1"/>
          </p:cNvSpPr>
          <p:nvPr>
            <p:custDataLst>
              <p:tags r:id="rId31"/>
            </p:custDataLst>
          </p:nvPr>
        </p:nvSpPr>
        <p:spPr bwMode="auto">
          <a:xfrm flipH="1" flipV="1">
            <a:off x="6227763" y="4005263"/>
            <a:ext cx="215900" cy="287337"/>
          </a:xfrm>
          <a:prstGeom prst="line">
            <a:avLst/>
          </a:prstGeom>
          <a:noFill/>
          <a:ln w="38100">
            <a:solidFill>
              <a:schemeClr val="accent6">
                <a:lumMod val="50000"/>
              </a:schemeClr>
            </a:solidFill>
            <a:round/>
            <a:headEnd/>
            <a:tailEnd type="triangle" w="med" len="med"/>
          </a:ln>
          <a:extLst>
            <a:ext uri="{909E8E84-426E-40DD-AFC4-6F175D3DCCD1}">
              <a14:hiddenFill xmlns:a14="http://schemas.microsoft.com/office/drawing/2010/main" xmlns="">
                <a:noFill/>
              </a14:hiddenFill>
            </a:ext>
          </a:extLst>
        </p:spPr>
        <p:txBody>
          <a:bodyPr/>
          <a:lstStyle/>
          <a:p>
            <a:endParaRPr lang="fr-FR"/>
          </a:p>
        </p:txBody>
      </p:sp>
      <p:sp>
        <p:nvSpPr>
          <p:cNvPr id="161847" name="Line 55"/>
          <p:cNvSpPr>
            <a:spLocks noChangeShapeType="1"/>
          </p:cNvSpPr>
          <p:nvPr>
            <p:custDataLst>
              <p:tags r:id="rId32"/>
            </p:custDataLst>
          </p:nvPr>
        </p:nvSpPr>
        <p:spPr bwMode="auto">
          <a:xfrm>
            <a:off x="7380288" y="2852738"/>
            <a:ext cx="0" cy="360362"/>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fr-FR"/>
          </a:p>
        </p:txBody>
      </p:sp>
      <p:sp>
        <p:nvSpPr>
          <p:cNvPr id="161849" name="Rectangle 57"/>
          <p:cNvSpPr>
            <a:spLocks noGrp="1" noChangeArrowheads="1"/>
          </p:cNvSpPr>
          <p:nvPr>
            <p:ph type="body" idx="1"/>
            <p:custDataLst>
              <p:tags r:id="rId33"/>
            </p:custDataLst>
          </p:nvPr>
        </p:nvSpPr>
        <p:spPr>
          <a:xfrm>
            <a:off x="468313" y="1142985"/>
            <a:ext cx="8229600" cy="5011754"/>
          </a:xfrm>
        </p:spPr>
        <p:txBody>
          <a:bodyPr>
            <a:normAutofit/>
          </a:bodyPr>
          <a:lstStyle/>
          <a:p>
            <a:pPr lvl="1" eaLnBrk="1" hangingPunct="1">
              <a:buClr>
                <a:schemeClr val="hlink"/>
              </a:buClr>
              <a:buNone/>
              <a:defRPr/>
            </a:pPr>
            <a:r>
              <a:rPr lang="fr-FR" sz="3200" dirty="0" smtClean="0">
                <a:solidFill>
                  <a:schemeClr val="tx2"/>
                </a:solidFill>
                <a:latin typeface="Arial" pitchFamily="34" charset="0"/>
                <a:cs typeface="Arial" pitchFamily="34" charset="0"/>
              </a:rPr>
              <a:t>                     </a:t>
            </a:r>
            <a:endParaRPr lang="fr-FR" sz="3200" dirty="0">
              <a:solidFill>
                <a:schemeClr val="tx2"/>
              </a:solidFill>
              <a:latin typeface="Arial" pitchFamily="34" charset="0"/>
              <a:cs typeface="Arial" pitchFamily="34" charset="0"/>
            </a:endParaRPr>
          </a:p>
        </p:txBody>
      </p:sp>
      <p:sp>
        <p:nvSpPr>
          <p:cNvPr id="44" name="Rectangle 52"/>
          <p:cNvSpPr>
            <a:spLocks noGrp="1" noRot="1" noChangeArrowheads="1"/>
          </p:cNvSpPr>
          <p:nvPr>
            <p:ph type="title"/>
            <p:custDataLst>
              <p:tags r:id="rId34"/>
            </p:custDataLst>
          </p:nvPr>
        </p:nvSpPr>
        <p:spPr>
          <a:xfrm>
            <a:off x="251520" y="116632"/>
            <a:ext cx="3316928" cy="765868"/>
          </a:xfr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algn="l" eaLnBrk="1" hangingPunct="1">
              <a:defRPr/>
            </a:pPr>
            <a:r>
              <a:rPr lang="fr-FR" sz="3200" dirty="0" smtClean="0">
                <a:solidFill>
                  <a:schemeClr val="tx2"/>
                </a:solidFill>
                <a:latin typeface="Arial" pitchFamily="34" charset="0"/>
                <a:cs typeface="Arial" pitchFamily="34" charset="0"/>
              </a:rPr>
              <a:t>   </a:t>
            </a:r>
            <a:r>
              <a:rPr lang="fr-FR" dirty="0" smtClean="0">
                <a:solidFill>
                  <a:schemeClr val="tx2"/>
                </a:solidFill>
                <a:latin typeface="Arial" pitchFamily="34" charset="0"/>
                <a:cs typeface="Arial" pitchFamily="34" charset="0"/>
              </a:rPr>
              <a:t>Evolution</a:t>
            </a:r>
            <a:endParaRPr lang="fr-FR" dirty="0">
              <a:solidFill>
                <a:schemeClr val="tx2"/>
              </a:solidFill>
              <a:latin typeface="Arial" pitchFamily="34" charset="0"/>
              <a:cs typeface="Arial" pitchFamily="34" charset="0"/>
            </a:endParaRPr>
          </a:p>
        </p:txBody>
      </p:sp>
      <p:sp>
        <p:nvSpPr>
          <p:cNvPr id="45" name="ZoneTexte 44"/>
          <p:cNvSpPr txBox="1"/>
          <p:nvPr/>
        </p:nvSpPr>
        <p:spPr>
          <a:xfrm>
            <a:off x="3995936" y="128826"/>
            <a:ext cx="4968552" cy="707886"/>
          </a:xfrm>
          <a:prstGeom prst="rect">
            <a:avLst/>
          </a:prstGeom>
          <a:solidFill>
            <a:schemeClr val="accent3">
              <a:lumMod val="60000"/>
              <a:lumOff val="40000"/>
            </a:schemeClr>
          </a:solidFill>
          <a:effectLst>
            <a:innerShdw blurRad="63500" dist="50800" dir="18900000">
              <a:prstClr val="black">
                <a:alpha val="50000"/>
              </a:prstClr>
            </a:innerShdw>
          </a:effectLst>
        </p:spPr>
        <p:txBody>
          <a:bodyPr wrap="square" rtlCol="0">
            <a:spAutoFit/>
          </a:bodyPr>
          <a:lstStyle/>
          <a:p>
            <a:pPr lvl="1">
              <a:buClr>
                <a:schemeClr val="hlink"/>
              </a:buClr>
              <a:defRPr/>
            </a:pPr>
            <a:r>
              <a:rPr lang="fr-FR" sz="4000" dirty="0" smtClean="0">
                <a:solidFill>
                  <a:schemeClr val="accent3">
                    <a:lumMod val="50000"/>
                  </a:schemeClr>
                </a:solidFill>
                <a:latin typeface="Arial" pitchFamily="34" charset="0"/>
                <a:cs typeface="Arial" pitchFamily="34" charset="0"/>
              </a:rPr>
              <a:t>Portage chronique </a:t>
            </a:r>
            <a:endParaRPr lang="fr-FR" sz="4000" dirty="0">
              <a:solidFill>
                <a:schemeClr val="accent3">
                  <a:lumMod val="50000"/>
                </a:schemeClr>
              </a:solidFill>
              <a:latin typeface="Arial" pitchFamily="34" charset="0"/>
              <a:cs typeface="Arial" pitchFamily="34" charset="0"/>
            </a:endParaRPr>
          </a:p>
        </p:txBody>
      </p:sp>
      <p:sp>
        <p:nvSpPr>
          <p:cNvPr id="42" name="Rectangle 41"/>
          <p:cNvSpPr/>
          <p:nvPr/>
        </p:nvSpPr>
        <p:spPr>
          <a:xfrm>
            <a:off x="6715140" y="2428868"/>
            <a:ext cx="1357322" cy="8572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ZoneTexte 37"/>
          <p:cNvSpPr txBox="1"/>
          <p:nvPr/>
        </p:nvSpPr>
        <p:spPr>
          <a:xfrm>
            <a:off x="251520" y="1412776"/>
            <a:ext cx="8784976" cy="3139321"/>
          </a:xfrm>
          <a:prstGeom prst="rect">
            <a:avLst/>
          </a:prstGeom>
          <a:solidFill>
            <a:schemeClr val="accent3">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lnSpc>
                <a:spcPct val="150000"/>
              </a:lnSpc>
            </a:pPr>
            <a:r>
              <a:rPr lang="fr-FR" sz="4400" i="1" dirty="0" smtClean="0">
                <a:latin typeface="Arial" pitchFamily="34" charset="0"/>
                <a:cs typeface="Arial" pitchFamily="34" charset="0"/>
              </a:rPr>
              <a:t>Si hépatite aigue symptomatique:  souvent pas de passage à la chronicité </a:t>
            </a:r>
            <a:endParaRPr lang="fr-FR" sz="4400" i="1" dirty="0">
              <a:latin typeface="Arial" pitchFamily="34" charset="0"/>
              <a:cs typeface="Arial"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2"/>
          <p:cNvSpPr txBox="1">
            <a:spLocks noRot="1" noChangeArrowheads="1"/>
          </p:cNvSpPr>
          <p:nvPr>
            <p:custDataLst>
              <p:tags r:id="rId1"/>
            </p:custDataLst>
          </p:nvPr>
        </p:nvSpPr>
        <p:spPr>
          <a:xfrm>
            <a:off x="179512" y="44624"/>
            <a:ext cx="3388936" cy="785818"/>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32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smtClean="0">
                <a:ln>
                  <a:noFill/>
                </a:ln>
                <a:solidFill>
                  <a:schemeClr val="tx2">
                    <a:lumMod val="75000"/>
                  </a:schemeClr>
                </a:solidFill>
                <a:effectLst/>
                <a:uLnTx/>
                <a:uFillTx/>
                <a:latin typeface="Arial" pitchFamily="34" charset="0"/>
                <a:ea typeface="+mj-ea"/>
                <a:cs typeface="Arial" pitchFamily="34" charset="0"/>
              </a:rPr>
              <a:t>Evolution</a:t>
            </a:r>
            <a:endParaRPr kumimoji="0" lang="fr-FR" sz="4400" b="0" i="0" u="none" strike="noStrike" kern="1200" cap="none" spc="0" normalizeH="0" baseline="0" noProof="0" dirty="0">
              <a:ln>
                <a:noFill/>
              </a:ln>
              <a:solidFill>
                <a:schemeClr val="tx2">
                  <a:lumMod val="75000"/>
                </a:schemeClr>
              </a:solidFill>
              <a:effectLst/>
              <a:uLnTx/>
              <a:uFillTx/>
              <a:latin typeface="Arial" pitchFamily="34" charset="0"/>
              <a:ea typeface="+mj-ea"/>
              <a:cs typeface="Arial" pitchFamily="34" charset="0"/>
            </a:endParaRPr>
          </a:p>
        </p:txBody>
      </p:sp>
      <p:sp>
        <p:nvSpPr>
          <p:cNvPr id="7" name="ZoneTexte 6"/>
          <p:cNvSpPr txBox="1"/>
          <p:nvPr/>
        </p:nvSpPr>
        <p:spPr>
          <a:xfrm>
            <a:off x="2627784" y="1052736"/>
            <a:ext cx="3600400" cy="769441"/>
          </a:xfrm>
          <a:prstGeom prst="rect">
            <a:avLst/>
          </a:prstGeom>
          <a:solidFill>
            <a:schemeClr val="accent1">
              <a:lumMod val="20000"/>
              <a:lumOff val="80000"/>
            </a:schemeClr>
          </a:solidFill>
          <a:ln>
            <a:solidFill>
              <a:schemeClr val="tx2"/>
            </a:solidFill>
          </a:ln>
        </p:spPr>
        <p:txBody>
          <a:bodyPr wrap="square" rtlCol="0">
            <a:spAutoFit/>
          </a:bodyPr>
          <a:lstStyle/>
          <a:p>
            <a:r>
              <a:rPr lang="fr-FR" sz="2400" dirty="0" smtClean="0">
                <a:latin typeface="Arial" pitchFamily="34" charset="0"/>
                <a:cs typeface="Arial" pitchFamily="34" charset="0"/>
              </a:rPr>
              <a:t>    Infection par le VHB</a:t>
            </a:r>
          </a:p>
          <a:p>
            <a:r>
              <a:rPr lang="fr-FR" sz="2000" i="1" dirty="0" smtClean="0">
                <a:latin typeface="Arial" pitchFamily="34" charset="0"/>
                <a:cs typeface="Arial" pitchFamily="34" charset="0"/>
              </a:rPr>
              <a:t>               (100 000)</a:t>
            </a:r>
            <a:endParaRPr lang="fr-FR" sz="2000" i="1" dirty="0">
              <a:latin typeface="Arial" pitchFamily="34" charset="0"/>
              <a:cs typeface="Arial" pitchFamily="34" charset="0"/>
            </a:endParaRPr>
          </a:p>
        </p:txBody>
      </p:sp>
      <p:sp>
        <p:nvSpPr>
          <p:cNvPr id="8" name="ZoneTexte 7"/>
          <p:cNvSpPr txBox="1"/>
          <p:nvPr/>
        </p:nvSpPr>
        <p:spPr>
          <a:xfrm>
            <a:off x="2483768" y="1916832"/>
            <a:ext cx="4248472" cy="1200329"/>
          </a:xfrm>
          <a:prstGeom prst="rect">
            <a:avLst/>
          </a:prstGeom>
          <a:solidFill>
            <a:schemeClr val="accent1">
              <a:lumMod val="20000"/>
              <a:lumOff val="80000"/>
            </a:schemeClr>
          </a:solidFill>
          <a:ln>
            <a:solidFill>
              <a:schemeClr val="tx2"/>
            </a:solidFill>
          </a:ln>
        </p:spPr>
        <p:txBody>
          <a:bodyPr wrap="square" rtlCol="0">
            <a:spAutoFit/>
          </a:bodyPr>
          <a:lstStyle/>
          <a:p>
            <a:pPr algn="ctr"/>
            <a:r>
              <a:rPr lang="fr-FR" sz="2400" dirty="0" smtClean="0">
                <a:latin typeface="Arial" pitchFamily="34" charset="0"/>
                <a:cs typeface="Arial" pitchFamily="34" charset="0"/>
              </a:rPr>
              <a:t>Hépatite aigue      </a:t>
            </a:r>
          </a:p>
          <a:p>
            <a:r>
              <a:rPr lang="fr-FR" sz="2400" dirty="0" smtClean="0">
                <a:latin typeface="Arial" pitchFamily="34" charset="0"/>
                <a:cs typeface="Arial" pitchFamily="34" charset="0"/>
              </a:rPr>
              <a:t> - symptomatique  </a:t>
            </a:r>
            <a:r>
              <a:rPr lang="fr-FR" sz="2000" i="1" dirty="0" smtClean="0">
                <a:latin typeface="Arial" pitchFamily="34" charset="0"/>
                <a:cs typeface="Arial" pitchFamily="34" charset="0"/>
              </a:rPr>
              <a:t>(10 000)</a:t>
            </a:r>
          </a:p>
          <a:p>
            <a:r>
              <a:rPr lang="fr-FR" sz="2400" i="1" dirty="0" smtClean="0">
                <a:latin typeface="Arial" pitchFamily="34" charset="0"/>
                <a:cs typeface="Arial" pitchFamily="34" charset="0"/>
              </a:rPr>
              <a:t> - asymptomatique  </a:t>
            </a:r>
            <a:r>
              <a:rPr lang="fr-FR" sz="2000" i="1" dirty="0" smtClean="0">
                <a:latin typeface="Arial" pitchFamily="34" charset="0"/>
                <a:cs typeface="Arial" pitchFamily="34" charset="0"/>
              </a:rPr>
              <a:t>( 90 000 )</a:t>
            </a:r>
            <a:endParaRPr lang="fr-FR" sz="2000" i="1" dirty="0">
              <a:latin typeface="Arial" pitchFamily="34" charset="0"/>
              <a:cs typeface="Arial" pitchFamily="34" charset="0"/>
            </a:endParaRPr>
          </a:p>
        </p:txBody>
      </p:sp>
      <p:sp>
        <p:nvSpPr>
          <p:cNvPr id="11" name="ZoneTexte 10"/>
          <p:cNvSpPr txBox="1"/>
          <p:nvPr/>
        </p:nvSpPr>
        <p:spPr>
          <a:xfrm>
            <a:off x="179512" y="1772816"/>
            <a:ext cx="2088232" cy="1569660"/>
          </a:xfrm>
          <a:prstGeom prst="rect">
            <a:avLst/>
          </a:prstGeom>
          <a:noFill/>
          <a:ln w="38100">
            <a:solidFill>
              <a:srgbClr val="FF0000"/>
            </a:solidFill>
          </a:ln>
        </p:spPr>
        <p:txBody>
          <a:bodyPr wrap="square" rtlCol="0">
            <a:spAutoFit/>
          </a:bodyPr>
          <a:lstStyle/>
          <a:p>
            <a:r>
              <a:rPr lang="fr-FR" sz="2400" dirty="0" smtClean="0">
                <a:latin typeface="Arial" pitchFamily="34" charset="0"/>
                <a:cs typeface="Arial" pitchFamily="34" charset="0"/>
              </a:rPr>
              <a:t>Hépatite aigue fulminante </a:t>
            </a:r>
          </a:p>
          <a:p>
            <a:r>
              <a:rPr lang="fr-FR" sz="2400" i="1" dirty="0" smtClean="0">
                <a:latin typeface="Arial" pitchFamily="34" charset="0"/>
                <a:cs typeface="Arial" pitchFamily="34" charset="0"/>
              </a:rPr>
              <a:t>      </a:t>
            </a:r>
            <a:r>
              <a:rPr lang="fr-FR" sz="2000" i="1" dirty="0" smtClean="0">
                <a:latin typeface="Arial" pitchFamily="34" charset="0"/>
                <a:cs typeface="Arial" pitchFamily="34" charset="0"/>
              </a:rPr>
              <a:t>(100)</a:t>
            </a:r>
            <a:endParaRPr lang="fr-FR" sz="2000" i="1" dirty="0">
              <a:latin typeface="Arial" pitchFamily="34" charset="0"/>
              <a:cs typeface="Arial" pitchFamily="34" charset="0"/>
            </a:endParaRPr>
          </a:p>
        </p:txBody>
      </p:sp>
      <p:sp>
        <p:nvSpPr>
          <p:cNvPr id="12" name="ZoneTexte 11"/>
          <p:cNvSpPr txBox="1"/>
          <p:nvPr/>
        </p:nvSpPr>
        <p:spPr>
          <a:xfrm>
            <a:off x="899592" y="3789040"/>
            <a:ext cx="1643074" cy="461665"/>
          </a:xfrm>
          <a:prstGeom prst="rect">
            <a:avLst/>
          </a:prstGeom>
          <a:noFill/>
          <a:ln>
            <a:solidFill>
              <a:schemeClr val="tx2"/>
            </a:solidFill>
          </a:ln>
        </p:spPr>
        <p:txBody>
          <a:bodyPr wrap="square" rtlCol="0">
            <a:spAutoFit/>
          </a:bodyPr>
          <a:lstStyle/>
          <a:p>
            <a:r>
              <a:rPr lang="fr-FR" sz="2400" dirty="0" smtClean="0">
                <a:latin typeface="Arial" pitchFamily="34" charset="0"/>
                <a:cs typeface="Arial" pitchFamily="34" charset="0"/>
              </a:rPr>
              <a:t>Guérison</a:t>
            </a:r>
            <a:endParaRPr lang="fr-FR" sz="2400" dirty="0">
              <a:latin typeface="Arial" pitchFamily="34" charset="0"/>
              <a:cs typeface="Arial" pitchFamily="34" charset="0"/>
            </a:endParaRPr>
          </a:p>
        </p:txBody>
      </p:sp>
      <p:sp>
        <p:nvSpPr>
          <p:cNvPr id="13" name="ZoneTexte 12"/>
          <p:cNvSpPr txBox="1"/>
          <p:nvPr/>
        </p:nvSpPr>
        <p:spPr>
          <a:xfrm>
            <a:off x="4932040" y="3429000"/>
            <a:ext cx="3816424" cy="461665"/>
          </a:xfrm>
          <a:prstGeom prst="rect">
            <a:avLst/>
          </a:prstGeom>
          <a:solidFill>
            <a:schemeClr val="accent4">
              <a:lumMod val="40000"/>
              <a:lumOff val="60000"/>
            </a:schemeClr>
          </a:solidFill>
          <a:ln>
            <a:solidFill>
              <a:schemeClr val="tx2"/>
            </a:solidFill>
          </a:ln>
        </p:spPr>
        <p:txBody>
          <a:bodyPr wrap="square" rtlCol="0">
            <a:spAutoFit/>
          </a:bodyPr>
          <a:lstStyle/>
          <a:p>
            <a:r>
              <a:rPr lang="fr-FR" sz="2400" dirty="0" smtClean="0">
                <a:latin typeface="Arial" pitchFamily="34" charset="0"/>
                <a:cs typeface="Arial" pitchFamily="34" charset="0"/>
              </a:rPr>
              <a:t>Portage chronique </a:t>
            </a:r>
            <a:r>
              <a:rPr lang="fr-FR" sz="2000" dirty="0" smtClean="0">
                <a:latin typeface="Arial" pitchFamily="34" charset="0"/>
                <a:cs typeface="Arial" pitchFamily="34" charset="0"/>
              </a:rPr>
              <a:t> </a:t>
            </a:r>
            <a:r>
              <a:rPr lang="fr-FR" sz="2000" i="1" dirty="0" smtClean="0">
                <a:latin typeface="Arial" pitchFamily="34" charset="0"/>
                <a:cs typeface="Arial" pitchFamily="34" charset="0"/>
              </a:rPr>
              <a:t>(10 000)</a:t>
            </a:r>
            <a:endParaRPr lang="fr-FR" sz="2000" i="1" dirty="0">
              <a:latin typeface="Arial" pitchFamily="34" charset="0"/>
              <a:cs typeface="Arial" pitchFamily="34" charset="0"/>
            </a:endParaRPr>
          </a:p>
        </p:txBody>
      </p:sp>
      <p:sp>
        <p:nvSpPr>
          <p:cNvPr id="14" name="ZoneTexte 13"/>
          <p:cNvSpPr txBox="1"/>
          <p:nvPr/>
        </p:nvSpPr>
        <p:spPr>
          <a:xfrm>
            <a:off x="3419872" y="4365104"/>
            <a:ext cx="2232248" cy="830997"/>
          </a:xfrm>
          <a:prstGeom prst="rect">
            <a:avLst/>
          </a:prstGeom>
          <a:solidFill>
            <a:schemeClr val="accent4">
              <a:lumMod val="40000"/>
              <a:lumOff val="60000"/>
            </a:schemeClr>
          </a:solidFill>
          <a:ln>
            <a:solidFill>
              <a:schemeClr val="tx2"/>
            </a:solidFill>
          </a:ln>
        </p:spPr>
        <p:txBody>
          <a:bodyPr wrap="square" rtlCol="0">
            <a:spAutoFit/>
          </a:bodyPr>
          <a:lstStyle/>
          <a:p>
            <a:r>
              <a:rPr lang="fr-FR" sz="2400" dirty="0" smtClean="0">
                <a:latin typeface="Arial" pitchFamily="34" charset="0"/>
                <a:cs typeface="Arial" pitchFamily="34" charset="0"/>
              </a:rPr>
              <a:t>Portage inactif        </a:t>
            </a:r>
          </a:p>
          <a:p>
            <a:r>
              <a:rPr lang="fr-FR" sz="2400" i="1" dirty="0" smtClean="0">
                <a:latin typeface="Arial" pitchFamily="34" charset="0"/>
                <a:cs typeface="Arial" pitchFamily="34" charset="0"/>
              </a:rPr>
              <a:t>         </a:t>
            </a:r>
            <a:r>
              <a:rPr lang="fr-FR" sz="2000" i="1" dirty="0" smtClean="0">
                <a:latin typeface="Arial" pitchFamily="34" charset="0"/>
                <a:cs typeface="Arial" pitchFamily="34" charset="0"/>
              </a:rPr>
              <a:t>(3 000)</a:t>
            </a:r>
            <a:endParaRPr lang="fr-FR" sz="2000" i="1" dirty="0">
              <a:latin typeface="Arial" pitchFamily="34" charset="0"/>
              <a:cs typeface="Arial" pitchFamily="34" charset="0"/>
            </a:endParaRPr>
          </a:p>
        </p:txBody>
      </p:sp>
      <p:sp>
        <p:nvSpPr>
          <p:cNvPr id="15" name="ZoneTexte 14"/>
          <p:cNvSpPr txBox="1"/>
          <p:nvPr/>
        </p:nvSpPr>
        <p:spPr>
          <a:xfrm>
            <a:off x="6012160" y="4365104"/>
            <a:ext cx="2843808" cy="830997"/>
          </a:xfrm>
          <a:prstGeom prst="rect">
            <a:avLst/>
          </a:prstGeom>
          <a:solidFill>
            <a:schemeClr val="accent4">
              <a:lumMod val="40000"/>
              <a:lumOff val="60000"/>
            </a:schemeClr>
          </a:solidFill>
          <a:ln>
            <a:solidFill>
              <a:schemeClr val="tx2"/>
            </a:solidFill>
          </a:ln>
        </p:spPr>
        <p:txBody>
          <a:bodyPr wrap="square" rtlCol="0">
            <a:spAutoFit/>
          </a:bodyPr>
          <a:lstStyle/>
          <a:p>
            <a:r>
              <a:rPr lang="fr-FR" sz="2400" dirty="0" smtClean="0">
                <a:latin typeface="Arial" pitchFamily="34" charset="0"/>
                <a:cs typeface="Arial" pitchFamily="34" charset="0"/>
              </a:rPr>
              <a:t>Hépatite chronique </a:t>
            </a:r>
          </a:p>
          <a:p>
            <a:r>
              <a:rPr lang="fr-FR" sz="2400" i="1" dirty="0" smtClean="0">
                <a:latin typeface="Arial" pitchFamily="34" charset="0"/>
                <a:cs typeface="Arial" pitchFamily="34" charset="0"/>
              </a:rPr>
              <a:t>           </a:t>
            </a:r>
            <a:r>
              <a:rPr lang="fr-FR" sz="2000" i="1" dirty="0" smtClean="0">
                <a:latin typeface="Arial" pitchFamily="34" charset="0"/>
                <a:cs typeface="Arial" pitchFamily="34" charset="0"/>
              </a:rPr>
              <a:t>(7000)</a:t>
            </a:r>
            <a:endParaRPr lang="fr-FR" sz="2000" i="1" dirty="0">
              <a:latin typeface="Arial" pitchFamily="34" charset="0"/>
              <a:cs typeface="Arial" pitchFamily="34" charset="0"/>
            </a:endParaRPr>
          </a:p>
        </p:txBody>
      </p:sp>
      <p:sp>
        <p:nvSpPr>
          <p:cNvPr id="16" name="ZoneTexte 15"/>
          <p:cNvSpPr txBox="1"/>
          <p:nvPr/>
        </p:nvSpPr>
        <p:spPr>
          <a:xfrm>
            <a:off x="3419872" y="5445224"/>
            <a:ext cx="2003114" cy="830997"/>
          </a:xfrm>
          <a:prstGeom prst="rect">
            <a:avLst/>
          </a:prstGeom>
          <a:solidFill>
            <a:schemeClr val="accent2">
              <a:lumMod val="40000"/>
              <a:lumOff val="60000"/>
            </a:schemeClr>
          </a:solidFill>
          <a:ln>
            <a:solidFill>
              <a:schemeClr val="tx2"/>
            </a:solidFill>
          </a:ln>
        </p:spPr>
        <p:txBody>
          <a:bodyPr wrap="square" rtlCol="0">
            <a:spAutoFit/>
          </a:bodyPr>
          <a:lstStyle/>
          <a:p>
            <a:pPr algn="ctr"/>
            <a:r>
              <a:rPr lang="fr-FR" sz="2400" dirty="0" smtClean="0">
                <a:latin typeface="Arial" pitchFamily="34" charset="0"/>
                <a:cs typeface="Arial" pitchFamily="34" charset="0"/>
              </a:rPr>
              <a:t>Réactivation possible</a:t>
            </a:r>
            <a:endParaRPr lang="fr-FR" sz="2400" dirty="0">
              <a:latin typeface="Arial" pitchFamily="34" charset="0"/>
              <a:cs typeface="Arial" pitchFamily="34" charset="0"/>
            </a:endParaRPr>
          </a:p>
        </p:txBody>
      </p:sp>
      <p:sp>
        <p:nvSpPr>
          <p:cNvPr id="17" name="ZoneTexte 16"/>
          <p:cNvSpPr txBox="1"/>
          <p:nvPr/>
        </p:nvSpPr>
        <p:spPr>
          <a:xfrm>
            <a:off x="6732240" y="5373216"/>
            <a:ext cx="1643074" cy="461665"/>
          </a:xfrm>
          <a:prstGeom prst="rect">
            <a:avLst/>
          </a:prstGeom>
          <a:solidFill>
            <a:schemeClr val="accent2">
              <a:lumMod val="40000"/>
              <a:lumOff val="60000"/>
            </a:schemeClr>
          </a:solidFill>
          <a:ln>
            <a:solidFill>
              <a:schemeClr val="tx2"/>
            </a:solidFill>
          </a:ln>
        </p:spPr>
        <p:txBody>
          <a:bodyPr wrap="square" rtlCol="0">
            <a:spAutoFit/>
          </a:bodyPr>
          <a:lstStyle/>
          <a:p>
            <a:r>
              <a:rPr lang="fr-FR" sz="2400" b="1" dirty="0" smtClean="0">
                <a:solidFill>
                  <a:srgbClr val="B9178B"/>
                </a:solidFill>
                <a:latin typeface="Arial" pitchFamily="34" charset="0"/>
                <a:cs typeface="Arial" pitchFamily="34" charset="0"/>
              </a:rPr>
              <a:t>  Cirrhose</a:t>
            </a:r>
            <a:endParaRPr lang="fr-FR" sz="2400" b="1" dirty="0">
              <a:solidFill>
                <a:srgbClr val="B9178B"/>
              </a:solidFill>
              <a:latin typeface="Arial" pitchFamily="34" charset="0"/>
              <a:cs typeface="Arial" pitchFamily="34" charset="0"/>
            </a:endParaRPr>
          </a:p>
        </p:txBody>
      </p:sp>
      <p:sp>
        <p:nvSpPr>
          <p:cNvPr id="18" name="ZoneTexte 17"/>
          <p:cNvSpPr txBox="1"/>
          <p:nvPr/>
        </p:nvSpPr>
        <p:spPr>
          <a:xfrm>
            <a:off x="6156176" y="5949280"/>
            <a:ext cx="2843808" cy="830997"/>
          </a:xfrm>
          <a:prstGeom prst="rect">
            <a:avLst/>
          </a:prstGeom>
          <a:solidFill>
            <a:schemeClr val="accent2">
              <a:lumMod val="40000"/>
              <a:lumOff val="60000"/>
            </a:schemeClr>
          </a:solidFill>
          <a:ln>
            <a:solidFill>
              <a:schemeClr val="tx2"/>
            </a:solidFill>
          </a:ln>
        </p:spPr>
        <p:txBody>
          <a:bodyPr wrap="square" rtlCol="0">
            <a:spAutoFit/>
          </a:bodyPr>
          <a:lstStyle/>
          <a:p>
            <a:pPr algn="ctr"/>
            <a:r>
              <a:rPr lang="fr-FR" sz="2400" b="1" dirty="0" smtClean="0">
                <a:solidFill>
                  <a:srgbClr val="B9178B"/>
                </a:solidFill>
                <a:latin typeface="Arial" pitchFamily="34" charset="0"/>
                <a:cs typeface="Arial" pitchFamily="34" charset="0"/>
              </a:rPr>
              <a:t>Carcinome hépato cellulaire</a:t>
            </a:r>
            <a:endParaRPr lang="fr-FR" sz="2400" b="1" dirty="0">
              <a:solidFill>
                <a:srgbClr val="B9178B"/>
              </a:solidFill>
              <a:latin typeface="Arial" pitchFamily="34" charset="0"/>
              <a:cs typeface="Arial" pitchFamily="34" charset="0"/>
            </a:endParaRPr>
          </a:p>
        </p:txBody>
      </p:sp>
      <p:cxnSp>
        <p:nvCxnSpPr>
          <p:cNvPr id="30" name="Connecteur droit avec flèche 29"/>
          <p:cNvCxnSpPr/>
          <p:nvPr/>
        </p:nvCxnSpPr>
        <p:spPr>
          <a:xfrm>
            <a:off x="4211960" y="3140968"/>
            <a:ext cx="1512168" cy="28803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5" name="Connecteur droit 34"/>
          <p:cNvCxnSpPr/>
          <p:nvPr/>
        </p:nvCxnSpPr>
        <p:spPr>
          <a:xfrm flipH="1">
            <a:off x="5220072" y="3933056"/>
            <a:ext cx="1152128" cy="43204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7" name="Connecteur droit 36"/>
          <p:cNvCxnSpPr>
            <a:stCxn id="13" idx="2"/>
          </p:cNvCxnSpPr>
          <p:nvPr/>
        </p:nvCxnSpPr>
        <p:spPr>
          <a:xfrm>
            <a:off x="6840252" y="3890665"/>
            <a:ext cx="1332148" cy="47443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9" name="Connecteur droit 38"/>
          <p:cNvCxnSpPr/>
          <p:nvPr/>
        </p:nvCxnSpPr>
        <p:spPr>
          <a:xfrm>
            <a:off x="7380312" y="5229200"/>
            <a:ext cx="0" cy="14401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1" name="Connecteur droit avec flèche 40"/>
          <p:cNvCxnSpPr>
            <a:endCxn id="12" idx="0"/>
          </p:cNvCxnSpPr>
          <p:nvPr/>
        </p:nvCxnSpPr>
        <p:spPr>
          <a:xfrm flipH="1">
            <a:off x="1721129" y="3140968"/>
            <a:ext cx="2418823" cy="64807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0" name="Connecteur droit 49"/>
          <p:cNvCxnSpPr/>
          <p:nvPr/>
        </p:nvCxnSpPr>
        <p:spPr>
          <a:xfrm>
            <a:off x="7380312" y="5805264"/>
            <a:ext cx="0" cy="14401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3" name="Connecteur droit 52"/>
          <p:cNvCxnSpPr/>
          <p:nvPr/>
        </p:nvCxnSpPr>
        <p:spPr>
          <a:xfrm>
            <a:off x="8532440" y="5229200"/>
            <a:ext cx="0" cy="72008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504" y="936104"/>
            <a:ext cx="9577064" cy="5877272"/>
          </a:xfrm>
        </p:spPr>
        <p:txBody>
          <a:bodyPr>
            <a:normAutofit/>
          </a:bodyPr>
          <a:lstStyle/>
          <a:p>
            <a:pPr>
              <a:lnSpc>
                <a:spcPct val="150000"/>
              </a:lnSpc>
              <a:buFont typeface="Wingdings" pitchFamily="2" charset="2"/>
              <a:buChar char="Ø"/>
            </a:pPr>
            <a:endParaRPr lang="fr-FR" b="1" dirty="0" smtClean="0">
              <a:solidFill>
                <a:srgbClr val="B9178B"/>
              </a:solidFill>
              <a:latin typeface="Arial" pitchFamily="34" charset="0"/>
              <a:cs typeface="Arial" pitchFamily="34" charset="0"/>
            </a:endParaRPr>
          </a:p>
          <a:p>
            <a:pPr>
              <a:buNone/>
            </a:pPr>
            <a:r>
              <a:rPr lang="fr-FR" dirty="0" smtClean="0">
                <a:latin typeface="Arial" pitchFamily="34" charset="0"/>
                <a:cs typeface="Arial" pitchFamily="34" charset="0"/>
              </a:rPr>
              <a:t>Ex" porteur sain » ou« porteur asymptomatique »</a:t>
            </a:r>
          </a:p>
          <a:p>
            <a:pPr>
              <a:lnSpc>
                <a:spcPct val="150000"/>
              </a:lnSpc>
              <a:buFont typeface="Wingdings" pitchFamily="2" charset="2"/>
              <a:buChar char="Ø"/>
            </a:pPr>
            <a:r>
              <a:rPr lang="fr-FR" b="1" i="1" dirty="0" smtClean="0">
                <a:solidFill>
                  <a:srgbClr val="B9178B"/>
                </a:solidFill>
                <a:latin typeface="Arial" pitchFamily="34" charset="0"/>
                <a:cs typeface="Arial" pitchFamily="34" charset="0"/>
              </a:rPr>
              <a:t> </a:t>
            </a:r>
            <a:r>
              <a:rPr lang="fr-FR" b="1" i="1" dirty="0" smtClean="0">
                <a:latin typeface="Arial" pitchFamily="34" charset="0"/>
                <a:cs typeface="Arial" pitchFamily="34" charset="0"/>
              </a:rPr>
              <a:t>Définition:</a:t>
            </a:r>
          </a:p>
          <a:p>
            <a:pPr>
              <a:lnSpc>
                <a:spcPct val="150000"/>
              </a:lnSpc>
            </a:pPr>
            <a:r>
              <a:rPr lang="fr-FR" dirty="0" smtClean="0"/>
              <a:t> </a:t>
            </a:r>
            <a:r>
              <a:rPr lang="fr-FR" b="1" dirty="0" smtClean="0">
                <a:solidFill>
                  <a:srgbClr val="7030A0"/>
                </a:solidFill>
                <a:latin typeface="Arial" pitchFamily="34" charset="0"/>
                <a:cs typeface="Arial" pitchFamily="34" charset="0"/>
              </a:rPr>
              <a:t>Ag </a:t>
            </a:r>
            <a:r>
              <a:rPr lang="fr-FR" b="1" dirty="0" err="1" smtClean="0">
                <a:solidFill>
                  <a:srgbClr val="7030A0"/>
                </a:solidFill>
                <a:latin typeface="Arial" pitchFamily="34" charset="0"/>
                <a:cs typeface="Arial" pitchFamily="34" charset="0"/>
              </a:rPr>
              <a:t>Hbs</a:t>
            </a:r>
            <a:r>
              <a:rPr lang="fr-FR" b="1" dirty="0" smtClean="0">
                <a:solidFill>
                  <a:srgbClr val="7030A0"/>
                </a:solidFill>
                <a:latin typeface="Arial" pitchFamily="34" charset="0"/>
                <a:cs typeface="Arial" pitchFamily="34" charset="0"/>
              </a:rPr>
              <a:t> (+). </a:t>
            </a:r>
          </a:p>
          <a:p>
            <a:pPr>
              <a:lnSpc>
                <a:spcPct val="150000"/>
              </a:lnSpc>
            </a:pPr>
            <a:r>
              <a:rPr lang="fr-FR" dirty="0" smtClean="0">
                <a:latin typeface="Arial" pitchFamily="34" charset="0"/>
                <a:cs typeface="Arial" pitchFamily="34" charset="0"/>
              </a:rPr>
              <a:t> Ag </a:t>
            </a:r>
            <a:r>
              <a:rPr lang="fr-FR" dirty="0" err="1" smtClean="0">
                <a:latin typeface="Arial" pitchFamily="34" charset="0"/>
                <a:cs typeface="Arial" pitchFamily="34" charset="0"/>
              </a:rPr>
              <a:t>Hbe</a:t>
            </a:r>
            <a:r>
              <a:rPr lang="fr-FR" dirty="0" smtClean="0">
                <a:latin typeface="Arial" pitchFamily="34" charset="0"/>
                <a:cs typeface="Arial" pitchFamily="34" charset="0"/>
              </a:rPr>
              <a:t> (-), Anti </a:t>
            </a:r>
            <a:r>
              <a:rPr lang="fr-FR" dirty="0" err="1" smtClean="0">
                <a:latin typeface="Arial" pitchFamily="34" charset="0"/>
                <a:cs typeface="Arial" pitchFamily="34" charset="0"/>
              </a:rPr>
              <a:t>Hbe</a:t>
            </a:r>
            <a:r>
              <a:rPr lang="fr-FR" dirty="0" smtClean="0">
                <a:latin typeface="Arial" pitchFamily="34" charset="0"/>
                <a:cs typeface="Arial" pitchFamily="34" charset="0"/>
              </a:rPr>
              <a:t> (+),  </a:t>
            </a:r>
            <a:r>
              <a:rPr lang="fr-FR" dirty="0" err="1" smtClean="0">
                <a:latin typeface="Arial" pitchFamily="34" charset="0"/>
                <a:cs typeface="Arial" pitchFamily="34" charset="0"/>
              </a:rPr>
              <a:t>Ac</a:t>
            </a:r>
            <a:r>
              <a:rPr lang="fr-FR" dirty="0" smtClean="0">
                <a:latin typeface="Arial" pitchFamily="34" charset="0"/>
                <a:cs typeface="Arial" pitchFamily="34" charset="0"/>
              </a:rPr>
              <a:t> anti HBC (+). </a:t>
            </a:r>
          </a:p>
          <a:p>
            <a:pPr>
              <a:lnSpc>
                <a:spcPct val="150000"/>
              </a:lnSpc>
            </a:pPr>
            <a:r>
              <a:rPr lang="fr-FR" dirty="0" smtClean="0">
                <a:latin typeface="Arial" pitchFamily="34" charset="0"/>
                <a:cs typeface="Arial" pitchFamily="34" charset="0"/>
              </a:rPr>
              <a:t> </a:t>
            </a:r>
            <a:r>
              <a:rPr lang="fr-FR" b="1" dirty="0" smtClean="0">
                <a:solidFill>
                  <a:srgbClr val="7030A0"/>
                </a:solidFill>
                <a:latin typeface="Arial" pitchFamily="34" charset="0"/>
                <a:cs typeface="Arial" pitchFamily="34" charset="0"/>
              </a:rPr>
              <a:t>ALAT/ASAT constamment normales </a:t>
            </a:r>
          </a:p>
          <a:p>
            <a:pPr>
              <a:lnSpc>
                <a:spcPct val="150000"/>
              </a:lnSpc>
            </a:pPr>
            <a:r>
              <a:rPr lang="fr-FR" b="1" dirty="0" smtClean="0">
                <a:solidFill>
                  <a:srgbClr val="7030A0"/>
                </a:solidFill>
                <a:latin typeface="Arial" pitchFamily="34" charset="0"/>
                <a:cs typeface="Arial" pitchFamily="34" charset="0"/>
              </a:rPr>
              <a:t>ADN du  VHB &lt; 2000 UI/ml (10</a:t>
            </a:r>
            <a:r>
              <a:rPr lang="fr-FR" b="1" baseline="30000" dirty="0" smtClean="0">
                <a:solidFill>
                  <a:srgbClr val="7030A0"/>
                </a:solidFill>
                <a:latin typeface="Arial" pitchFamily="34" charset="0"/>
                <a:cs typeface="Arial" pitchFamily="34" charset="0"/>
              </a:rPr>
              <a:t>4</a:t>
            </a:r>
            <a:r>
              <a:rPr lang="fr-FR" b="1" dirty="0" smtClean="0">
                <a:solidFill>
                  <a:srgbClr val="7030A0"/>
                </a:solidFill>
                <a:latin typeface="Arial" pitchFamily="34" charset="0"/>
                <a:cs typeface="Arial" pitchFamily="34" charset="0"/>
              </a:rPr>
              <a:t> copies/ml).  </a:t>
            </a:r>
          </a:p>
          <a:p>
            <a:pPr>
              <a:buFont typeface="Wingdings" pitchFamily="2" charset="2"/>
              <a:buChar char="Ø"/>
            </a:pPr>
            <a:endParaRPr lang="fr-FR" b="1" dirty="0">
              <a:solidFill>
                <a:srgbClr val="B9178B"/>
              </a:solidFill>
              <a:latin typeface="Arial" pitchFamily="34" charset="0"/>
              <a:cs typeface="Arial" pitchFamily="34" charset="0"/>
            </a:endParaRPr>
          </a:p>
        </p:txBody>
      </p:sp>
      <p:sp>
        <p:nvSpPr>
          <p:cNvPr id="4" name="Titre 1"/>
          <p:cNvSpPr txBox="1">
            <a:spLocks noGrp="1"/>
          </p:cNvSpPr>
          <p:nvPr>
            <p:ph type="title"/>
          </p:nvPr>
        </p:nvSpPr>
        <p:spPr>
          <a:xfrm>
            <a:off x="323528" y="44624"/>
            <a:ext cx="7248868"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dirty="0" smtClean="0">
                <a:solidFill>
                  <a:schemeClr val="tx2"/>
                </a:solidFill>
                <a:latin typeface="Arial" pitchFamily="34" charset="0"/>
                <a:cs typeface="Arial" pitchFamily="34" charset="0"/>
              </a:rPr>
              <a:t>Infection </a:t>
            </a:r>
            <a:r>
              <a:rPr kumimoji="0" lang="fr-FR"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chronique par</a:t>
            </a:r>
            <a:r>
              <a:rPr kumimoji="0" lang="fr-FR" sz="44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le </a:t>
            </a:r>
            <a:r>
              <a:rPr kumimoji="0" lang="fr-FR"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VHB</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ZoneTexte 4"/>
          <p:cNvSpPr txBox="1"/>
          <p:nvPr/>
        </p:nvSpPr>
        <p:spPr>
          <a:xfrm>
            <a:off x="1259632" y="836712"/>
            <a:ext cx="5832648" cy="646331"/>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fr-FR" sz="3200" b="1" i="1" dirty="0" smtClean="0">
                <a:solidFill>
                  <a:srgbClr val="B9178B"/>
                </a:solidFill>
                <a:latin typeface="Arial" pitchFamily="34" charset="0"/>
                <a:cs typeface="Arial" pitchFamily="34" charset="0"/>
              </a:rPr>
              <a:t>  </a:t>
            </a:r>
            <a:r>
              <a:rPr lang="fr-FR" sz="3600" b="1" i="1" dirty="0" smtClean="0">
                <a:solidFill>
                  <a:srgbClr val="B9178B"/>
                </a:solidFill>
                <a:latin typeface="Arial" pitchFamily="34" charset="0"/>
                <a:cs typeface="Arial" pitchFamily="34" charset="0"/>
              </a:rPr>
              <a:t>Portage inactif du VHB</a:t>
            </a:r>
            <a:endParaRPr lang="fr-FR" sz="3600" b="1" dirty="0"/>
          </a:p>
        </p:txBody>
      </p:sp>
      <p:pic>
        <p:nvPicPr>
          <p:cNvPr id="6" name="Picture 9" descr="C:\Users\FC\Desktop\hépatites virales\VHB.jpg"/>
          <p:cNvPicPr>
            <a:picLocks noChangeAspect="1" noChangeArrowheads="1"/>
          </p:cNvPicPr>
          <p:nvPr/>
        </p:nvPicPr>
        <p:blipFill>
          <a:blip r:embed="rId2" cstate="print"/>
          <a:srcRect/>
          <a:stretch>
            <a:fillRect/>
          </a:stretch>
        </p:blipFill>
        <p:spPr bwMode="auto">
          <a:xfrm>
            <a:off x="7740352" y="0"/>
            <a:ext cx="1403648" cy="112474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980728"/>
            <a:ext cx="8676456" cy="5877272"/>
          </a:xfrm>
        </p:spPr>
        <p:txBody>
          <a:bodyPr>
            <a:normAutofit/>
          </a:bodyPr>
          <a:lstStyle/>
          <a:p>
            <a:pPr>
              <a:lnSpc>
                <a:spcPct val="150000"/>
              </a:lnSpc>
              <a:buFont typeface="Wingdings" pitchFamily="2" charset="2"/>
              <a:buChar char="Ø"/>
            </a:pPr>
            <a:endParaRPr lang="fr-FR" b="1" dirty="0" smtClean="0">
              <a:solidFill>
                <a:srgbClr val="B9178B"/>
              </a:solidFill>
              <a:latin typeface="Arial" pitchFamily="34" charset="0"/>
              <a:cs typeface="Arial" pitchFamily="34" charset="0"/>
            </a:endParaRPr>
          </a:p>
          <a:p>
            <a:pPr>
              <a:lnSpc>
                <a:spcPct val="150000"/>
              </a:lnSpc>
              <a:buFont typeface="Wingdings" pitchFamily="2" charset="2"/>
              <a:buChar char="Ø"/>
            </a:pPr>
            <a:r>
              <a:rPr lang="fr-FR" dirty="0" smtClean="0">
                <a:latin typeface="Arial" pitchFamily="34" charset="0"/>
                <a:cs typeface="Arial" pitchFamily="34" charset="0"/>
              </a:rPr>
              <a:t> </a:t>
            </a:r>
            <a:r>
              <a:rPr lang="fr-FR" b="1" i="1" dirty="0" smtClean="0">
                <a:latin typeface="Arial" pitchFamily="34" charset="0"/>
                <a:cs typeface="Arial" pitchFamily="34" charset="0"/>
              </a:rPr>
              <a:t>Circonstances diagnostiques :</a:t>
            </a:r>
          </a:p>
          <a:p>
            <a:pPr>
              <a:lnSpc>
                <a:spcPct val="150000"/>
              </a:lnSpc>
              <a:buNone/>
            </a:pPr>
            <a:r>
              <a:rPr lang="fr-FR" dirty="0" smtClean="0">
                <a:latin typeface="Arial" pitchFamily="34" charset="0"/>
                <a:cs typeface="Arial" pitchFamily="34" charset="0"/>
              </a:rPr>
              <a:t>     Découverte fortuite : bilan pré nuptial, </a:t>
            </a:r>
          </a:p>
          <a:p>
            <a:pPr>
              <a:lnSpc>
                <a:spcPct val="150000"/>
              </a:lnSpc>
              <a:buNone/>
            </a:pPr>
            <a:r>
              <a:rPr lang="fr-FR" dirty="0" smtClean="0">
                <a:latin typeface="Arial" pitchFamily="34" charset="0"/>
                <a:cs typeface="Arial" pitchFamily="34" charset="0"/>
              </a:rPr>
              <a:t>     bilan lors d’une grossesse….</a:t>
            </a:r>
          </a:p>
          <a:p>
            <a:pPr>
              <a:lnSpc>
                <a:spcPct val="150000"/>
              </a:lnSpc>
              <a:buFont typeface="Wingdings" pitchFamily="2" charset="2"/>
              <a:buChar char="Ø"/>
            </a:pPr>
            <a:r>
              <a:rPr lang="fr-FR" dirty="0" smtClean="0">
                <a:latin typeface="Arial" pitchFamily="34" charset="0"/>
                <a:cs typeface="Arial" pitchFamily="34" charset="0"/>
              </a:rPr>
              <a:t>   </a:t>
            </a:r>
            <a:r>
              <a:rPr lang="fr-FR" b="1" i="1" dirty="0" smtClean="0">
                <a:latin typeface="Arial" pitchFamily="34" charset="0"/>
                <a:cs typeface="Arial" pitchFamily="34" charset="0"/>
              </a:rPr>
              <a:t>Clinique :</a:t>
            </a:r>
            <a:r>
              <a:rPr lang="fr-FR" dirty="0" smtClean="0">
                <a:latin typeface="Arial" pitchFamily="34" charset="0"/>
                <a:cs typeface="Arial" pitchFamily="34" charset="0"/>
              </a:rPr>
              <a:t> </a:t>
            </a:r>
          </a:p>
          <a:p>
            <a:pPr>
              <a:lnSpc>
                <a:spcPct val="150000"/>
              </a:lnSpc>
              <a:buNone/>
            </a:pPr>
            <a:r>
              <a:rPr lang="fr-FR" dirty="0" smtClean="0">
                <a:latin typeface="Arial" pitchFamily="34" charset="0"/>
                <a:cs typeface="Arial" pitchFamily="34" charset="0"/>
              </a:rPr>
              <a:t>      pas de symptômes </a:t>
            </a:r>
          </a:p>
          <a:p>
            <a:pPr>
              <a:buFont typeface="Wingdings" pitchFamily="2" charset="2"/>
              <a:buChar char="Ø"/>
            </a:pPr>
            <a:endParaRPr lang="fr-FR" b="1" dirty="0">
              <a:solidFill>
                <a:srgbClr val="B9178B"/>
              </a:solidFill>
              <a:latin typeface="Arial" pitchFamily="34" charset="0"/>
              <a:cs typeface="Arial" pitchFamily="34" charset="0"/>
            </a:endParaRPr>
          </a:p>
        </p:txBody>
      </p:sp>
      <p:sp>
        <p:nvSpPr>
          <p:cNvPr id="4" name="Titre 1"/>
          <p:cNvSpPr txBox="1">
            <a:spLocks noGrp="1"/>
          </p:cNvSpPr>
          <p:nvPr>
            <p:ph type="title"/>
          </p:nvPr>
        </p:nvSpPr>
        <p:spPr>
          <a:xfrm>
            <a:off x="214282" y="44624"/>
            <a:ext cx="7258072"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dirty="0" smtClean="0">
                <a:solidFill>
                  <a:schemeClr val="tx2"/>
                </a:solidFill>
                <a:latin typeface="Arial" pitchFamily="34" charset="0"/>
                <a:cs typeface="Arial" pitchFamily="34" charset="0"/>
              </a:rPr>
              <a:t>Infection </a:t>
            </a:r>
            <a:r>
              <a:rPr kumimoji="0" lang="fr-FR"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chronique par</a:t>
            </a:r>
            <a:r>
              <a:rPr kumimoji="0" lang="fr-FR" sz="44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le </a:t>
            </a:r>
            <a:r>
              <a:rPr kumimoji="0" lang="fr-FR"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VHB</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ZoneTexte 4"/>
          <p:cNvSpPr txBox="1"/>
          <p:nvPr/>
        </p:nvSpPr>
        <p:spPr>
          <a:xfrm>
            <a:off x="1259632" y="836712"/>
            <a:ext cx="6120680" cy="646331"/>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fr-FR" sz="3200" b="1" i="1" dirty="0" smtClean="0">
                <a:solidFill>
                  <a:srgbClr val="B9178B"/>
                </a:solidFill>
                <a:latin typeface="Arial" pitchFamily="34" charset="0"/>
                <a:cs typeface="Arial" pitchFamily="34" charset="0"/>
              </a:rPr>
              <a:t>   </a:t>
            </a:r>
            <a:r>
              <a:rPr lang="fr-FR" sz="3600" b="1" i="1" dirty="0" smtClean="0">
                <a:solidFill>
                  <a:srgbClr val="B9178B"/>
                </a:solidFill>
                <a:latin typeface="Arial" pitchFamily="34" charset="0"/>
                <a:cs typeface="Arial" pitchFamily="34" charset="0"/>
              </a:rPr>
              <a:t>Portage inactif du VHB</a:t>
            </a:r>
            <a:endParaRPr lang="fr-FR" sz="3600" b="1" dirty="0"/>
          </a:p>
        </p:txBody>
      </p:sp>
      <p:pic>
        <p:nvPicPr>
          <p:cNvPr id="6" name="Picture 9" descr="C:\Users\FC\Desktop\hépatites virales\VHB.jpg"/>
          <p:cNvPicPr>
            <a:picLocks noChangeAspect="1" noChangeArrowheads="1"/>
          </p:cNvPicPr>
          <p:nvPr/>
        </p:nvPicPr>
        <p:blipFill>
          <a:blip r:embed="rId2" cstate="print"/>
          <a:srcRect/>
          <a:stretch>
            <a:fillRect/>
          </a:stretch>
        </p:blipFill>
        <p:spPr bwMode="auto">
          <a:xfrm>
            <a:off x="7776864" y="0"/>
            <a:ext cx="1403648" cy="112474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700808"/>
            <a:ext cx="8712968" cy="4680520"/>
          </a:xfrm>
        </p:spPr>
        <p:txBody>
          <a:bodyPr>
            <a:normAutofit/>
          </a:bodyPr>
          <a:lstStyle/>
          <a:p>
            <a:pPr>
              <a:lnSpc>
                <a:spcPct val="150000"/>
              </a:lnSpc>
              <a:buFont typeface="Wingdings" pitchFamily="2" charset="2"/>
              <a:buChar char="Ø"/>
            </a:pPr>
            <a:r>
              <a:rPr lang="fr-FR" b="1" i="1" dirty="0" smtClean="0">
                <a:latin typeface="Arial" pitchFamily="34" charset="0"/>
                <a:cs typeface="Arial" pitchFamily="34" charset="0"/>
              </a:rPr>
              <a:t> Dg différentiel : </a:t>
            </a:r>
            <a:r>
              <a:rPr lang="fr-FR" dirty="0" smtClean="0">
                <a:latin typeface="Arial" pitchFamily="34" charset="0"/>
                <a:cs typeface="Arial" pitchFamily="34" charset="0"/>
              </a:rPr>
              <a:t>hépatite chronique virale B  </a:t>
            </a:r>
          </a:p>
          <a:p>
            <a:pPr>
              <a:lnSpc>
                <a:spcPct val="150000"/>
              </a:lnSpc>
              <a:buNone/>
            </a:pPr>
            <a:r>
              <a:rPr lang="fr-FR" dirty="0" smtClean="0">
                <a:latin typeface="Arial" pitchFamily="34" charset="0"/>
                <a:cs typeface="Arial" pitchFamily="34" charset="0"/>
              </a:rPr>
              <a:t>                             à virus mutant </a:t>
            </a:r>
          </a:p>
          <a:p>
            <a:endParaRPr lang="fr-FR" dirty="0" smtClean="0">
              <a:latin typeface="Arial" pitchFamily="34" charset="0"/>
              <a:cs typeface="Arial" pitchFamily="34" charset="0"/>
            </a:endParaRPr>
          </a:p>
          <a:p>
            <a:pPr>
              <a:lnSpc>
                <a:spcPct val="150000"/>
              </a:lnSpc>
              <a:buNone/>
            </a:pPr>
            <a:r>
              <a:rPr lang="fr-FR" dirty="0" smtClean="0">
                <a:latin typeface="Arial" pitchFamily="34" charset="0"/>
                <a:cs typeface="Arial" pitchFamily="34" charset="0"/>
              </a:rPr>
              <a:t>   Pour retenir le Dg :  une  surveillance du taux des transaminases et de l’ADN du VHB </a:t>
            </a:r>
          </a:p>
          <a:p>
            <a:pPr>
              <a:lnSpc>
                <a:spcPct val="150000"/>
              </a:lnSpc>
              <a:buNone/>
            </a:pPr>
            <a:r>
              <a:rPr lang="fr-FR" b="1" dirty="0" smtClean="0">
                <a:solidFill>
                  <a:srgbClr val="7030A0"/>
                </a:solidFill>
                <a:latin typeface="Arial" pitchFamily="34" charset="0"/>
                <a:cs typeface="Arial" pitchFamily="34" charset="0"/>
              </a:rPr>
              <a:t>   (à trois reprises) pendant la 1</a:t>
            </a:r>
            <a:r>
              <a:rPr lang="fr-FR" b="1" baseline="30000" dirty="0" smtClean="0">
                <a:solidFill>
                  <a:srgbClr val="7030A0"/>
                </a:solidFill>
                <a:latin typeface="Arial" pitchFamily="34" charset="0"/>
                <a:cs typeface="Arial" pitchFamily="34" charset="0"/>
              </a:rPr>
              <a:t>ère</a:t>
            </a:r>
            <a:r>
              <a:rPr lang="fr-FR" b="1" dirty="0" smtClean="0">
                <a:solidFill>
                  <a:srgbClr val="7030A0"/>
                </a:solidFill>
                <a:latin typeface="Arial" pitchFamily="34" charset="0"/>
                <a:cs typeface="Arial" pitchFamily="34" charset="0"/>
              </a:rPr>
              <a:t> année</a:t>
            </a:r>
            <a:endParaRPr lang="fr-FR" b="1" dirty="0">
              <a:solidFill>
                <a:srgbClr val="7030A0"/>
              </a:solidFill>
              <a:latin typeface="Arial" pitchFamily="34" charset="0"/>
              <a:cs typeface="Arial" pitchFamily="34" charset="0"/>
            </a:endParaRPr>
          </a:p>
        </p:txBody>
      </p:sp>
      <p:sp>
        <p:nvSpPr>
          <p:cNvPr id="4" name="Titre 1"/>
          <p:cNvSpPr txBox="1">
            <a:spLocks/>
          </p:cNvSpPr>
          <p:nvPr/>
        </p:nvSpPr>
        <p:spPr>
          <a:xfrm>
            <a:off x="107504" y="116632"/>
            <a:ext cx="7464892"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fr-FR" sz="4000" dirty="0" smtClean="0">
                <a:solidFill>
                  <a:schemeClr val="tx2"/>
                </a:solidFill>
                <a:latin typeface="Arial" pitchFamily="34" charset="0"/>
                <a:ea typeface="+mj-ea"/>
                <a:cs typeface="Arial" pitchFamily="34" charset="0"/>
              </a:rPr>
              <a:t> Infection</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chronique </a:t>
            </a:r>
            <a:r>
              <a:rPr lang="fr-FR" sz="4000" dirty="0" smtClean="0">
                <a:solidFill>
                  <a:schemeClr val="tx2"/>
                </a:solidFill>
                <a:latin typeface="Arial" pitchFamily="34" charset="0"/>
                <a:ea typeface="+mj-ea"/>
                <a:cs typeface="Arial" pitchFamily="34" charset="0"/>
              </a:rPr>
              <a:t>par le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VHB</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Flèche vers le bas 4"/>
          <p:cNvSpPr/>
          <p:nvPr/>
        </p:nvSpPr>
        <p:spPr>
          <a:xfrm>
            <a:off x="3131840" y="3429000"/>
            <a:ext cx="1800200"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971600" y="980728"/>
            <a:ext cx="6264696" cy="646331"/>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fr-FR" sz="3200" b="1" i="1" dirty="0" smtClean="0">
                <a:solidFill>
                  <a:srgbClr val="B9178B"/>
                </a:solidFill>
                <a:latin typeface="Arial" pitchFamily="34" charset="0"/>
                <a:cs typeface="Arial" pitchFamily="34" charset="0"/>
              </a:rPr>
              <a:t>   </a:t>
            </a:r>
            <a:r>
              <a:rPr lang="fr-FR" sz="3600" b="1" i="1" dirty="0" smtClean="0">
                <a:solidFill>
                  <a:srgbClr val="B9178B"/>
                </a:solidFill>
                <a:latin typeface="Arial" pitchFamily="34" charset="0"/>
                <a:cs typeface="Arial" pitchFamily="34" charset="0"/>
              </a:rPr>
              <a:t>Portage inactif du VHB</a:t>
            </a:r>
            <a:endParaRPr lang="fr-FR" sz="3600" b="1" dirty="0"/>
          </a:p>
        </p:txBody>
      </p:sp>
      <p:pic>
        <p:nvPicPr>
          <p:cNvPr id="7" name="Picture 9" descr="C:\Users\FC\Desktop\hépatites virales\VHB.jpg"/>
          <p:cNvPicPr>
            <a:picLocks noChangeAspect="1" noChangeArrowheads="1"/>
          </p:cNvPicPr>
          <p:nvPr/>
        </p:nvPicPr>
        <p:blipFill>
          <a:blip r:embed="rId2" cstate="print"/>
          <a:srcRect/>
          <a:stretch>
            <a:fillRect/>
          </a:stretch>
        </p:blipFill>
        <p:spPr bwMode="auto">
          <a:xfrm>
            <a:off x="7740352" y="0"/>
            <a:ext cx="1403648" cy="112474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1928802"/>
            <a:ext cx="8820472" cy="4668550"/>
          </a:xfrm>
        </p:spPr>
        <p:txBody>
          <a:bodyPr>
            <a:normAutofit/>
          </a:bodyPr>
          <a:lstStyle/>
          <a:p>
            <a:pPr>
              <a:lnSpc>
                <a:spcPct val="150000"/>
              </a:lnSpc>
              <a:buFont typeface="Wingdings" pitchFamily="2" charset="2"/>
              <a:buChar char="Ø"/>
            </a:pPr>
            <a:r>
              <a:rPr lang="fr-FR" b="1" i="1" dirty="0" smtClean="0">
                <a:latin typeface="Arial" pitchFamily="34" charset="0"/>
                <a:cs typeface="Arial" pitchFamily="34" charset="0"/>
              </a:rPr>
              <a:t> Le pronostic </a:t>
            </a:r>
            <a:r>
              <a:rPr lang="fr-FR" i="1" dirty="0" smtClean="0">
                <a:latin typeface="Arial" pitchFamily="34" charset="0"/>
                <a:cs typeface="Arial" pitchFamily="34" charset="0"/>
              </a:rPr>
              <a:t>:</a:t>
            </a:r>
            <a:r>
              <a:rPr lang="fr-FR" dirty="0" smtClean="0">
                <a:latin typeface="Arial" pitchFamily="34" charset="0"/>
                <a:cs typeface="Arial" pitchFamily="34" charset="0"/>
              </a:rPr>
              <a:t> très bon</a:t>
            </a:r>
          </a:p>
          <a:p>
            <a:pPr>
              <a:lnSpc>
                <a:spcPct val="150000"/>
              </a:lnSpc>
              <a:buFont typeface="Wingdings" pitchFamily="2" charset="2"/>
              <a:buChar char="Ø"/>
            </a:pPr>
            <a:r>
              <a:rPr lang="fr-FR" b="1" i="1" dirty="0" smtClean="0">
                <a:latin typeface="Arial" pitchFamily="34" charset="0"/>
                <a:cs typeface="Arial" pitchFamily="34" charset="0"/>
              </a:rPr>
              <a:t> </a:t>
            </a:r>
            <a:r>
              <a:rPr lang="fr-FR" b="1" i="1" dirty="0" err="1" smtClean="0">
                <a:latin typeface="Arial" pitchFamily="34" charset="0"/>
                <a:cs typeface="Arial" pitchFamily="34" charset="0"/>
              </a:rPr>
              <a:t>Ttt</a:t>
            </a:r>
            <a:r>
              <a:rPr lang="fr-FR" b="1" i="1" dirty="0" smtClean="0">
                <a:latin typeface="Arial" pitchFamily="34" charset="0"/>
                <a:cs typeface="Arial" pitchFamily="34" charset="0"/>
              </a:rPr>
              <a:t> :</a:t>
            </a:r>
            <a:r>
              <a:rPr lang="fr-FR" b="1" dirty="0" smtClean="0">
                <a:latin typeface="Arial" pitchFamily="34" charset="0"/>
                <a:cs typeface="Arial" pitchFamily="34" charset="0"/>
              </a:rPr>
              <a:t> </a:t>
            </a:r>
            <a:r>
              <a:rPr lang="fr-FR" dirty="0" smtClean="0">
                <a:latin typeface="Arial" pitchFamily="34" charset="0"/>
                <a:cs typeface="Arial" pitchFamily="34" charset="0"/>
              </a:rPr>
              <a:t>Pas de traitement antiviral !!</a:t>
            </a:r>
          </a:p>
          <a:p>
            <a:pPr>
              <a:lnSpc>
                <a:spcPct val="150000"/>
              </a:lnSpc>
              <a:buFont typeface="Wingdings" pitchFamily="2" charset="2"/>
              <a:buChar char="Ø"/>
            </a:pPr>
            <a:r>
              <a:rPr lang="fr-FR" b="1" i="1" dirty="0" smtClean="0">
                <a:latin typeface="Arial" pitchFamily="34" charset="0"/>
                <a:cs typeface="Arial" pitchFamily="34" charset="0"/>
              </a:rPr>
              <a:t> Le risque de CHC  </a:t>
            </a:r>
            <a:r>
              <a:rPr lang="fr-FR" i="1" dirty="0" smtClean="0">
                <a:latin typeface="Arial" pitchFamily="34" charset="0"/>
                <a:cs typeface="Arial" pitchFamily="34" charset="0"/>
              </a:rPr>
              <a:t>: </a:t>
            </a:r>
            <a:r>
              <a:rPr lang="fr-FR" dirty="0" smtClean="0">
                <a:latin typeface="Arial" pitchFamily="34" charset="0"/>
                <a:cs typeface="Arial" pitchFamily="34" charset="0"/>
              </a:rPr>
              <a:t>exceptionnel </a:t>
            </a:r>
          </a:p>
          <a:p>
            <a:pPr>
              <a:lnSpc>
                <a:spcPct val="150000"/>
              </a:lnSpc>
              <a:buNone/>
            </a:pPr>
            <a:r>
              <a:rPr lang="fr-FR" dirty="0" smtClean="0">
                <a:latin typeface="Arial" pitchFamily="34" charset="0"/>
                <a:cs typeface="Arial" pitchFamily="34" charset="0"/>
              </a:rPr>
              <a:t>   mais existe chez les </a:t>
            </a:r>
            <a:r>
              <a:rPr lang="fr-FR" b="1" dirty="0" smtClean="0">
                <a:solidFill>
                  <a:srgbClr val="FF0000"/>
                </a:solidFill>
                <a:latin typeface="Arial" pitchFamily="34" charset="0"/>
                <a:cs typeface="Arial" pitchFamily="34" charset="0"/>
              </a:rPr>
              <a:t>sujets &gt; 40-50 ans</a:t>
            </a:r>
          </a:p>
          <a:p>
            <a:pPr>
              <a:lnSpc>
                <a:spcPct val="150000"/>
              </a:lnSpc>
            </a:pPr>
            <a:endParaRPr lang="fr-FR" dirty="0" smtClean="0">
              <a:latin typeface="Arial" pitchFamily="34" charset="0"/>
              <a:cs typeface="Arial" pitchFamily="34" charset="0"/>
            </a:endParaRPr>
          </a:p>
        </p:txBody>
      </p:sp>
      <p:sp>
        <p:nvSpPr>
          <p:cNvPr id="4" name="Titre 1"/>
          <p:cNvSpPr txBox="1">
            <a:spLocks/>
          </p:cNvSpPr>
          <p:nvPr/>
        </p:nvSpPr>
        <p:spPr>
          <a:xfrm>
            <a:off x="107504" y="44624"/>
            <a:ext cx="7464892"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Infection chronique par</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VHB</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ZoneTexte 4"/>
          <p:cNvSpPr txBox="1"/>
          <p:nvPr/>
        </p:nvSpPr>
        <p:spPr>
          <a:xfrm>
            <a:off x="1043608" y="836712"/>
            <a:ext cx="6336704" cy="646331"/>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fr-FR" sz="3200" b="1" i="1" dirty="0" smtClean="0">
                <a:solidFill>
                  <a:srgbClr val="B9178B"/>
                </a:solidFill>
                <a:latin typeface="Arial" pitchFamily="34" charset="0"/>
                <a:cs typeface="Arial" pitchFamily="34" charset="0"/>
              </a:rPr>
              <a:t>   </a:t>
            </a:r>
            <a:r>
              <a:rPr lang="fr-FR" sz="3600" b="1" i="1" dirty="0" smtClean="0">
                <a:solidFill>
                  <a:srgbClr val="B9178B"/>
                </a:solidFill>
                <a:latin typeface="Arial" pitchFamily="34" charset="0"/>
                <a:cs typeface="Arial" pitchFamily="34" charset="0"/>
              </a:rPr>
              <a:t>Portage inactif du VHB</a:t>
            </a:r>
            <a:endParaRPr lang="fr-FR" sz="3600" b="1" dirty="0"/>
          </a:p>
        </p:txBody>
      </p:sp>
      <p:pic>
        <p:nvPicPr>
          <p:cNvPr id="6" name="Picture 9" descr="C:\Users\FC\Desktop\hépatites virales\VHB.jpg"/>
          <p:cNvPicPr>
            <a:picLocks noChangeAspect="1" noChangeArrowheads="1"/>
          </p:cNvPicPr>
          <p:nvPr/>
        </p:nvPicPr>
        <p:blipFill>
          <a:blip r:embed="rId2" cstate="print"/>
          <a:srcRect/>
          <a:stretch>
            <a:fillRect/>
          </a:stretch>
        </p:blipFill>
        <p:spPr bwMode="auto">
          <a:xfrm>
            <a:off x="7740352" y="0"/>
            <a:ext cx="1403648" cy="112474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1556792"/>
            <a:ext cx="9072626" cy="4929222"/>
          </a:xfrm>
        </p:spPr>
        <p:txBody>
          <a:bodyPr>
            <a:normAutofit lnSpcReduction="10000"/>
          </a:bodyPr>
          <a:lstStyle/>
          <a:p>
            <a:pPr>
              <a:lnSpc>
                <a:spcPct val="150000"/>
              </a:lnSpc>
              <a:buFont typeface="Wingdings" pitchFamily="2" charset="2"/>
              <a:buChar char="Ø"/>
            </a:pPr>
            <a:r>
              <a:rPr lang="fr-FR" b="1" dirty="0" smtClean="0">
                <a:latin typeface="Arial" pitchFamily="34" charset="0"/>
                <a:cs typeface="Arial" pitchFamily="34" charset="0"/>
              </a:rPr>
              <a:t> Surveillance :</a:t>
            </a:r>
            <a:r>
              <a:rPr lang="fr-FR" dirty="0" smtClean="0">
                <a:latin typeface="Arial" pitchFamily="34" charset="0"/>
                <a:cs typeface="Arial" pitchFamily="34" charset="0"/>
              </a:rPr>
              <a:t> </a:t>
            </a:r>
          </a:p>
          <a:p>
            <a:pPr>
              <a:lnSpc>
                <a:spcPct val="150000"/>
              </a:lnSpc>
              <a:buNone/>
            </a:pPr>
            <a:r>
              <a:rPr lang="fr-FR" dirty="0" smtClean="0">
                <a:latin typeface="Arial" pitchFamily="34" charset="0"/>
                <a:cs typeface="Arial" pitchFamily="34" charset="0"/>
              </a:rPr>
              <a:t>     - Transaminases / 6 mois </a:t>
            </a:r>
          </a:p>
          <a:p>
            <a:pPr>
              <a:lnSpc>
                <a:spcPct val="150000"/>
              </a:lnSpc>
              <a:buNone/>
            </a:pPr>
            <a:r>
              <a:rPr lang="fr-FR" dirty="0" smtClean="0">
                <a:latin typeface="Arial" pitchFamily="34" charset="0"/>
                <a:cs typeface="Arial" pitchFamily="34" charset="0"/>
              </a:rPr>
              <a:t>     -  ADN du VHB / 1 an ; </a:t>
            </a:r>
          </a:p>
          <a:p>
            <a:pPr>
              <a:lnSpc>
                <a:spcPct val="150000"/>
              </a:lnSpc>
              <a:buNone/>
            </a:pPr>
            <a:r>
              <a:rPr lang="fr-FR" dirty="0" smtClean="0">
                <a:latin typeface="Arial" pitchFamily="34" charset="0"/>
                <a:cs typeface="Arial" pitchFamily="34" charset="0"/>
              </a:rPr>
              <a:t>     - Echographie  abdominale / 1 an</a:t>
            </a:r>
          </a:p>
          <a:p>
            <a:pPr>
              <a:lnSpc>
                <a:spcPct val="150000"/>
              </a:lnSpc>
              <a:buFont typeface="Wingdings" pitchFamily="2" charset="2"/>
              <a:buChar char="Ø"/>
            </a:pPr>
            <a:r>
              <a:rPr lang="fr-FR" b="1" i="1" dirty="0" smtClean="0">
                <a:latin typeface="Arial" pitchFamily="34" charset="0"/>
                <a:cs typeface="Arial" pitchFamily="34" charset="0"/>
              </a:rPr>
              <a:t> Evolution :</a:t>
            </a:r>
            <a:r>
              <a:rPr lang="fr-FR" i="1" dirty="0" smtClean="0">
                <a:latin typeface="Arial" pitchFamily="34" charset="0"/>
                <a:cs typeface="Arial" pitchFamily="34" charset="0"/>
              </a:rPr>
              <a:t> </a:t>
            </a:r>
          </a:p>
          <a:p>
            <a:pPr>
              <a:lnSpc>
                <a:spcPct val="150000"/>
              </a:lnSpc>
              <a:buNone/>
            </a:pPr>
            <a:r>
              <a:rPr lang="fr-FR" dirty="0" smtClean="0">
                <a:latin typeface="Arial" pitchFamily="34" charset="0"/>
                <a:cs typeface="Arial" pitchFamily="34" charset="0"/>
              </a:rPr>
              <a:t>     Négativation de l'Ag </a:t>
            </a:r>
            <a:r>
              <a:rPr lang="fr-FR" dirty="0" err="1" smtClean="0">
                <a:latin typeface="Arial" pitchFamily="34" charset="0"/>
                <a:cs typeface="Arial" pitchFamily="34" charset="0"/>
              </a:rPr>
              <a:t>HBs</a:t>
            </a:r>
            <a:r>
              <a:rPr lang="fr-FR" dirty="0" smtClean="0">
                <a:latin typeface="Arial" pitchFamily="34" charset="0"/>
                <a:cs typeface="Arial" pitchFamily="34" charset="0"/>
              </a:rPr>
              <a:t> : </a:t>
            </a:r>
            <a:r>
              <a:rPr lang="fr-FR" b="1" dirty="0" smtClean="0">
                <a:solidFill>
                  <a:srgbClr val="005C2A"/>
                </a:solidFill>
                <a:latin typeface="Arial" pitchFamily="34" charset="0"/>
                <a:cs typeface="Arial" pitchFamily="34" charset="0"/>
              </a:rPr>
              <a:t>1 à 2 % / an</a:t>
            </a:r>
            <a:endParaRPr lang="fr-FR" b="1" dirty="0">
              <a:solidFill>
                <a:srgbClr val="005C2A"/>
              </a:solidFill>
            </a:endParaRPr>
          </a:p>
        </p:txBody>
      </p:sp>
      <p:sp>
        <p:nvSpPr>
          <p:cNvPr id="4" name="Titre 1"/>
          <p:cNvSpPr txBox="1">
            <a:spLocks/>
          </p:cNvSpPr>
          <p:nvPr/>
        </p:nvSpPr>
        <p:spPr>
          <a:xfrm>
            <a:off x="107504" y="44624"/>
            <a:ext cx="7536330"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Infection chronique par</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VHB</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ZoneTexte 4"/>
          <p:cNvSpPr txBox="1"/>
          <p:nvPr/>
        </p:nvSpPr>
        <p:spPr>
          <a:xfrm>
            <a:off x="827584" y="836712"/>
            <a:ext cx="6336704" cy="646331"/>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fr-FR" sz="3200" b="1" i="1" dirty="0" smtClean="0">
                <a:solidFill>
                  <a:srgbClr val="B9178B"/>
                </a:solidFill>
                <a:latin typeface="Arial" pitchFamily="34" charset="0"/>
                <a:cs typeface="Arial" pitchFamily="34" charset="0"/>
              </a:rPr>
              <a:t>   </a:t>
            </a:r>
            <a:r>
              <a:rPr lang="fr-FR" sz="3600" b="1" i="1" dirty="0" smtClean="0">
                <a:solidFill>
                  <a:srgbClr val="B9178B"/>
                </a:solidFill>
                <a:latin typeface="Arial" pitchFamily="34" charset="0"/>
                <a:cs typeface="Arial" pitchFamily="34" charset="0"/>
              </a:rPr>
              <a:t>Portage inactif du VHB</a:t>
            </a:r>
            <a:endParaRPr lang="fr-FR" sz="3600" b="1" dirty="0"/>
          </a:p>
        </p:txBody>
      </p:sp>
      <p:pic>
        <p:nvPicPr>
          <p:cNvPr id="6" name="Picture 9" descr="C:\Users\FC\Desktop\hépatites virales\VHB.jpg"/>
          <p:cNvPicPr>
            <a:picLocks noChangeAspect="1" noChangeArrowheads="1"/>
          </p:cNvPicPr>
          <p:nvPr/>
        </p:nvPicPr>
        <p:blipFill>
          <a:blip r:embed="rId2" cstate="print"/>
          <a:srcRect/>
          <a:stretch>
            <a:fillRect/>
          </a:stretch>
        </p:blipFill>
        <p:spPr bwMode="auto">
          <a:xfrm>
            <a:off x="7786710" y="0"/>
            <a:ext cx="1357290" cy="112474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1512168"/>
            <a:ext cx="8964488" cy="5301208"/>
          </a:xfrm>
        </p:spPr>
        <p:txBody>
          <a:bodyPr>
            <a:normAutofit lnSpcReduction="10000"/>
          </a:bodyPr>
          <a:lstStyle/>
          <a:p>
            <a:pPr>
              <a:lnSpc>
                <a:spcPct val="150000"/>
              </a:lnSpc>
              <a:buFont typeface="Wingdings" pitchFamily="2" charset="2"/>
              <a:buChar char="Ø"/>
            </a:pPr>
            <a:r>
              <a:rPr lang="fr-FR" b="1" dirty="0" smtClean="0">
                <a:latin typeface="Arial" pitchFamily="34" charset="0"/>
                <a:cs typeface="Arial" pitchFamily="34" charset="0"/>
              </a:rPr>
              <a:t> </a:t>
            </a:r>
            <a:r>
              <a:rPr lang="fr-FR" b="1" i="1" dirty="0" smtClean="0">
                <a:latin typeface="Arial" pitchFamily="34" charset="0"/>
                <a:cs typeface="Arial" pitchFamily="34" charset="0"/>
              </a:rPr>
              <a:t>A craindre :</a:t>
            </a:r>
            <a:r>
              <a:rPr lang="fr-FR" i="1" dirty="0" smtClean="0">
                <a:latin typeface="Arial" pitchFamily="34" charset="0"/>
                <a:cs typeface="Arial" pitchFamily="34" charset="0"/>
              </a:rPr>
              <a:t> </a:t>
            </a:r>
            <a:r>
              <a:rPr lang="fr-FR" b="1" dirty="0" smtClean="0">
                <a:solidFill>
                  <a:srgbClr val="FF0000"/>
                </a:solidFill>
                <a:latin typeface="Arial" pitchFamily="34" charset="0"/>
                <a:cs typeface="Arial" pitchFamily="34" charset="0"/>
              </a:rPr>
              <a:t>une réactivation  du VHB !! </a:t>
            </a:r>
          </a:p>
          <a:p>
            <a:pPr>
              <a:lnSpc>
                <a:spcPct val="150000"/>
              </a:lnSpc>
              <a:buNone/>
            </a:pPr>
            <a:r>
              <a:rPr lang="fr-FR" dirty="0" smtClean="0">
                <a:latin typeface="Arial" pitchFamily="34" charset="0"/>
                <a:cs typeface="Arial" pitchFamily="34" charset="0"/>
              </a:rPr>
              <a:t>  - </a:t>
            </a:r>
            <a:r>
              <a:rPr lang="fr-FR" sz="3000" i="1" dirty="0" smtClean="0">
                <a:latin typeface="Arial" pitchFamily="34" charset="0"/>
                <a:cs typeface="Arial" pitchFamily="34" charset="0"/>
              </a:rPr>
              <a:t>Causes : </a:t>
            </a:r>
            <a:r>
              <a:rPr lang="fr-FR" sz="3000" dirty="0" smtClean="0">
                <a:latin typeface="Arial" pitchFamily="34" charset="0"/>
                <a:cs typeface="Arial" pitchFamily="34" charset="0"/>
              </a:rPr>
              <a:t>un </a:t>
            </a:r>
            <a:r>
              <a:rPr lang="fr-FR" sz="3000" dirty="0" err="1" smtClean="0">
                <a:latin typeface="Arial" pitchFamily="34" charset="0"/>
                <a:cs typeface="Arial" pitchFamily="34" charset="0"/>
              </a:rPr>
              <a:t>ttt</a:t>
            </a:r>
            <a:r>
              <a:rPr lang="fr-FR" sz="3000" dirty="0" smtClean="0">
                <a:latin typeface="Arial" pitchFamily="34" charset="0"/>
                <a:cs typeface="Arial" pitchFamily="34" charset="0"/>
              </a:rPr>
              <a:t> immunosuppresseur, une    chimiothérapie, un </a:t>
            </a:r>
            <a:r>
              <a:rPr lang="fr-FR" sz="3000" dirty="0" err="1" smtClean="0">
                <a:latin typeface="Arial" pitchFamily="34" charset="0"/>
                <a:cs typeface="Arial" pitchFamily="34" charset="0"/>
              </a:rPr>
              <a:t>ttt</a:t>
            </a:r>
            <a:r>
              <a:rPr lang="fr-FR" sz="3000" dirty="0" smtClean="0">
                <a:latin typeface="Arial" pitchFamily="34" charset="0"/>
                <a:cs typeface="Arial" pitchFamily="34" charset="0"/>
              </a:rPr>
              <a:t> par anti TNF alpha </a:t>
            </a:r>
          </a:p>
          <a:p>
            <a:pPr>
              <a:lnSpc>
                <a:spcPct val="150000"/>
              </a:lnSpc>
              <a:buNone/>
            </a:pPr>
            <a:r>
              <a:rPr lang="fr-FR" sz="3000" dirty="0" smtClean="0">
                <a:latin typeface="Arial" pitchFamily="34" charset="0"/>
                <a:cs typeface="Arial" pitchFamily="34" charset="0"/>
              </a:rPr>
              <a:t>  - </a:t>
            </a:r>
            <a:r>
              <a:rPr lang="fr-FR" sz="3000" i="1" dirty="0" smtClean="0">
                <a:latin typeface="Arial" pitchFamily="34" charset="0"/>
                <a:cs typeface="Arial" pitchFamily="34" charset="0"/>
              </a:rPr>
              <a:t>Précaution :</a:t>
            </a:r>
            <a:r>
              <a:rPr lang="fr-FR" sz="3000" dirty="0" smtClean="0">
                <a:latin typeface="Arial" pitchFamily="34" charset="0"/>
                <a:cs typeface="Arial" pitchFamily="34" charset="0"/>
              </a:rPr>
              <a:t> </a:t>
            </a:r>
            <a:r>
              <a:rPr lang="fr-FR" sz="3000" b="1" dirty="0" err="1" smtClean="0">
                <a:solidFill>
                  <a:srgbClr val="7030A0"/>
                </a:solidFill>
                <a:latin typeface="Arial" pitchFamily="34" charset="0"/>
                <a:cs typeface="Arial" pitchFamily="34" charset="0"/>
              </a:rPr>
              <a:t>ttt</a:t>
            </a:r>
            <a:r>
              <a:rPr lang="fr-FR" sz="3000" b="1" dirty="0" smtClean="0">
                <a:solidFill>
                  <a:srgbClr val="7030A0"/>
                </a:solidFill>
                <a:latin typeface="Arial" pitchFamily="34" charset="0"/>
                <a:cs typeface="Arial" pitchFamily="34" charset="0"/>
              </a:rPr>
              <a:t> anti viral </a:t>
            </a:r>
            <a:r>
              <a:rPr lang="fr-FR" sz="3000" dirty="0" smtClean="0">
                <a:latin typeface="Arial" pitchFamily="34" charset="0"/>
                <a:cs typeface="Arial" pitchFamily="34" charset="0"/>
              </a:rPr>
              <a:t>avec le traitement immunosuppresseur et il sera poursuivi 6 mois après son arrêt</a:t>
            </a:r>
          </a:p>
          <a:p>
            <a:pPr>
              <a:lnSpc>
                <a:spcPct val="150000"/>
              </a:lnSpc>
              <a:buFont typeface="Wingdings" pitchFamily="2" charset="2"/>
              <a:buChar char="Ø"/>
            </a:pPr>
            <a:r>
              <a:rPr lang="fr-FR" b="1" i="1" dirty="0" smtClean="0">
                <a:latin typeface="Arial" pitchFamily="34" charset="0"/>
                <a:cs typeface="Arial" pitchFamily="34" charset="0"/>
              </a:rPr>
              <a:t> Mesures :</a:t>
            </a:r>
            <a:r>
              <a:rPr lang="fr-FR" b="1" dirty="0" smtClean="0">
                <a:latin typeface="Arial" pitchFamily="34" charset="0"/>
                <a:cs typeface="Arial" pitchFamily="34" charset="0"/>
              </a:rPr>
              <a:t> </a:t>
            </a:r>
            <a:r>
              <a:rPr lang="fr-FR" dirty="0" smtClean="0">
                <a:latin typeface="Arial" pitchFamily="34" charset="0"/>
                <a:cs typeface="Arial" pitchFamily="34" charset="0"/>
              </a:rPr>
              <a:t>vaccination de l’entourage </a:t>
            </a:r>
          </a:p>
        </p:txBody>
      </p:sp>
      <p:sp>
        <p:nvSpPr>
          <p:cNvPr id="4" name="Titre 1"/>
          <p:cNvSpPr txBox="1">
            <a:spLocks/>
          </p:cNvSpPr>
          <p:nvPr/>
        </p:nvSpPr>
        <p:spPr>
          <a:xfrm>
            <a:off x="179512" y="44624"/>
            <a:ext cx="7392884" cy="648072"/>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Infection chronique par le VHB</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ZoneTexte 4"/>
          <p:cNvSpPr txBox="1"/>
          <p:nvPr/>
        </p:nvSpPr>
        <p:spPr>
          <a:xfrm>
            <a:off x="1187624" y="764704"/>
            <a:ext cx="6408712" cy="646331"/>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fr-FR" sz="3200" b="1" i="1" dirty="0" smtClean="0">
                <a:solidFill>
                  <a:srgbClr val="B9178B"/>
                </a:solidFill>
                <a:latin typeface="Arial" pitchFamily="34" charset="0"/>
                <a:cs typeface="Arial" pitchFamily="34" charset="0"/>
              </a:rPr>
              <a:t>    </a:t>
            </a:r>
            <a:r>
              <a:rPr lang="fr-FR" sz="3600" b="1" i="1" dirty="0" smtClean="0">
                <a:solidFill>
                  <a:srgbClr val="B9178B"/>
                </a:solidFill>
                <a:latin typeface="Arial" pitchFamily="34" charset="0"/>
                <a:cs typeface="Arial" pitchFamily="34" charset="0"/>
              </a:rPr>
              <a:t>Portage inactif du VHB</a:t>
            </a:r>
            <a:endParaRPr lang="fr-FR" sz="3600" b="1" dirty="0"/>
          </a:p>
        </p:txBody>
      </p:sp>
      <p:pic>
        <p:nvPicPr>
          <p:cNvPr id="6" name="Picture 9" descr="C:\Users\FC\Desktop\hépatites virales\VHB.jpg"/>
          <p:cNvPicPr>
            <a:picLocks noChangeAspect="1" noChangeArrowheads="1"/>
          </p:cNvPicPr>
          <p:nvPr/>
        </p:nvPicPr>
        <p:blipFill>
          <a:blip r:embed="rId2" cstate="print"/>
          <a:srcRect/>
          <a:stretch>
            <a:fillRect/>
          </a:stretch>
        </p:blipFill>
        <p:spPr bwMode="auto">
          <a:xfrm>
            <a:off x="7740352" y="0"/>
            <a:ext cx="1403648" cy="112474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2000240"/>
            <a:ext cx="8964488" cy="4597112"/>
          </a:xfrm>
        </p:spPr>
        <p:txBody>
          <a:bodyPr>
            <a:normAutofit/>
          </a:bodyPr>
          <a:lstStyle/>
          <a:p>
            <a:pPr>
              <a:lnSpc>
                <a:spcPct val="150000"/>
              </a:lnSpc>
              <a:buFont typeface="Wingdings" pitchFamily="2" charset="2"/>
              <a:buChar char="Ø"/>
            </a:pPr>
            <a:r>
              <a:rPr lang="fr-FR" b="1" i="1" dirty="0" smtClean="0">
                <a:solidFill>
                  <a:srgbClr val="002060"/>
                </a:solidFill>
                <a:latin typeface="Arial" pitchFamily="34" charset="0"/>
                <a:cs typeface="Arial" pitchFamily="34" charset="0"/>
              </a:rPr>
              <a:t> Définition :</a:t>
            </a:r>
          </a:p>
          <a:p>
            <a:pPr>
              <a:lnSpc>
                <a:spcPct val="150000"/>
              </a:lnSpc>
              <a:buNone/>
            </a:pPr>
            <a:r>
              <a:rPr lang="fr-FR" dirty="0" smtClean="0">
                <a:latin typeface="Arial" pitchFamily="34" charset="0"/>
                <a:cs typeface="Arial" pitchFamily="34" charset="0"/>
              </a:rPr>
              <a:t>   - Inflammation chronique du foie</a:t>
            </a:r>
          </a:p>
          <a:p>
            <a:pPr>
              <a:lnSpc>
                <a:spcPct val="150000"/>
              </a:lnSpc>
              <a:buNone/>
            </a:pPr>
            <a:r>
              <a:rPr lang="fr-FR" dirty="0" smtClean="0">
                <a:latin typeface="Arial" pitchFamily="34" charset="0"/>
                <a:cs typeface="Arial" pitchFamily="34" charset="0"/>
              </a:rPr>
              <a:t>   - Persistance de l’</a:t>
            </a:r>
            <a:r>
              <a:rPr lang="fr-FR" dirty="0" err="1" smtClean="0">
                <a:latin typeface="Arial" pitchFamily="34" charset="0"/>
                <a:cs typeface="Arial" pitchFamily="34" charset="0"/>
              </a:rPr>
              <a:t>AgHBS</a:t>
            </a:r>
            <a:r>
              <a:rPr lang="fr-FR" dirty="0" smtClean="0">
                <a:latin typeface="Arial" pitchFamily="34" charset="0"/>
                <a:cs typeface="Arial" pitchFamily="34" charset="0"/>
              </a:rPr>
              <a:t> &gt; 6 mois</a:t>
            </a:r>
          </a:p>
          <a:p>
            <a:pPr>
              <a:lnSpc>
                <a:spcPct val="150000"/>
              </a:lnSpc>
              <a:buNone/>
            </a:pPr>
            <a:r>
              <a:rPr lang="fr-FR" dirty="0" smtClean="0">
                <a:latin typeface="Arial" pitchFamily="34" charset="0"/>
                <a:cs typeface="Arial" pitchFamily="34" charset="0"/>
              </a:rPr>
              <a:t>   - ADN du VHB &gt; 2000 UI /ml</a:t>
            </a:r>
            <a:endParaRPr lang="fr-FR" b="1" dirty="0" smtClean="0">
              <a:solidFill>
                <a:srgbClr val="FF0066"/>
              </a:solidFill>
              <a:latin typeface="Arial" pitchFamily="34" charset="0"/>
              <a:cs typeface="Arial" pitchFamily="34" charset="0"/>
            </a:endParaRPr>
          </a:p>
        </p:txBody>
      </p:sp>
      <p:sp>
        <p:nvSpPr>
          <p:cNvPr id="5" name="ZoneTexte 4"/>
          <p:cNvSpPr txBox="1"/>
          <p:nvPr/>
        </p:nvSpPr>
        <p:spPr>
          <a:xfrm>
            <a:off x="1403648" y="908720"/>
            <a:ext cx="5400600" cy="646331"/>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fr-FR" sz="3200" b="1" i="1" dirty="0" smtClean="0">
                <a:solidFill>
                  <a:srgbClr val="B9178B"/>
                </a:solidFill>
                <a:latin typeface="Arial" pitchFamily="34" charset="0"/>
                <a:cs typeface="Arial" pitchFamily="34" charset="0"/>
              </a:rPr>
              <a:t>      </a:t>
            </a:r>
            <a:r>
              <a:rPr lang="fr-FR" sz="3600" b="1" i="1" dirty="0" smtClean="0">
                <a:solidFill>
                  <a:srgbClr val="B9178B"/>
                </a:solidFill>
                <a:latin typeface="Arial" pitchFamily="34" charset="0"/>
                <a:cs typeface="Arial" pitchFamily="34" charset="0"/>
              </a:rPr>
              <a:t>Hépatite chronique</a:t>
            </a:r>
            <a:endParaRPr lang="fr-FR" sz="3600" b="1" dirty="0"/>
          </a:p>
        </p:txBody>
      </p:sp>
      <p:sp>
        <p:nvSpPr>
          <p:cNvPr id="6" name="Titre 1"/>
          <p:cNvSpPr txBox="1">
            <a:spLocks/>
          </p:cNvSpPr>
          <p:nvPr/>
        </p:nvSpPr>
        <p:spPr>
          <a:xfrm>
            <a:off x="107504" y="116632"/>
            <a:ext cx="7322016" cy="648072"/>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Infection chronique par le VHB</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pic>
        <p:nvPicPr>
          <p:cNvPr id="7" name="Picture 9" descr="C:\Users\FC\Desktop\hépatites virales\VHB.jpg"/>
          <p:cNvPicPr>
            <a:picLocks noChangeAspect="1" noChangeArrowheads="1"/>
          </p:cNvPicPr>
          <p:nvPr/>
        </p:nvPicPr>
        <p:blipFill>
          <a:blip r:embed="rId2" cstate="print"/>
          <a:srcRect/>
          <a:stretch>
            <a:fillRect/>
          </a:stretch>
        </p:blipFill>
        <p:spPr bwMode="auto">
          <a:xfrm>
            <a:off x="7740352" y="0"/>
            <a:ext cx="1403648" cy="112474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504" y="1600200"/>
            <a:ext cx="9036496" cy="4997152"/>
          </a:xfrm>
        </p:spPr>
        <p:txBody>
          <a:bodyPr>
            <a:normAutofit fontScale="92500"/>
          </a:bodyPr>
          <a:lstStyle/>
          <a:p>
            <a:pPr>
              <a:lnSpc>
                <a:spcPct val="150000"/>
              </a:lnSpc>
              <a:buFont typeface="Wingdings" pitchFamily="2" charset="2"/>
              <a:buChar char="Ø"/>
            </a:pPr>
            <a:r>
              <a:rPr lang="fr-FR" sz="3500" b="1" dirty="0" smtClean="0">
                <a:solidFill>
                  <a:srgbClr val="FF0066"/>
                </a:solidFill>
                <a:latin typeface="Arial" pitchFamily="34" charset="0"/>
                <a:cs typeface="Arial" pitchFamily="34" charset="0"/>
              </a:rPr>
              <a:t>Hépatite chronique à virus sauvage : </a:t>
            </a:r>
          </a:p>
          <a:p>
            <a:pPr>
              <a:lnSpc>
                <a:spcPct val="150000"/>
              </a:lnSpc>
              <a:buNone/>
            </a:pPr>
            <a:r>
              <a:rPr lang="fr-FR" dirty="0" smtClean="0">
                <a:latin typeface="Arial" pitchFamily="34" charset="0"/>
                <a:cs typeface="Arial" pitchFamily="34" charset="0"/>
              </a:rPr>
              <a:t>       Ag </a:t>
            </a:r>
            <a:r>
              <a:rPr lang="fr-FR" dirty="0" err="1" smtClean="0">
                <a:latin typeface="Arial" pitchFamily="34" charset="0"/>
                <a:cs typeface="Arial" pitchFamily="34" charset="0"/>
              </a:rPr>
              <a:t>Hbe</a:t>
            </a:r>
            <a:r>
              <a:rPr lang="fr-FR" dirty="0" smtClean="0">
                <a:latin typeface="Arial" pitchFamily="34" charset="0"/>
                <a:cs typeface="Arial" pitchFamily="34" charset="0"/>
              </a:rPr>
              <a:t> (+),    </a:t>
            </a:r>
            <a:r>
              <a:rPr lang="fr-FR" dirty="0" err="1" smtClean="0">
                <a:latin typeface="Arial" pitchFamily="34" charset="0"/>
                <a:cs typeface="Arial" pitchFamily="34" charset="0"/>
              </a:rPr>
              <a:t>Ac</a:t>
            </a:r>
            <a:r>
              <a:rPr lang="fr-FR" dirty="0" smtClean="0">
                <a:latin typeface="Arial" pitchFamily="34" charset="0"/>
                <a:cs typeface="Arial" pitchFamily="34" charset="0"/>
              </a:rPr>
              <a:t> anti </a:t>
            </a:r>
            <a:r>
              <a:rPr lang="fr-FR" dirty="0" err="1" smtClean="0">
                <a:latin typeface="Arial" pitchFamily="34" charset="0"/>
                <a:cs typeface="Arial" pitchFamily="34" charset="0"/>
              </a:rPr>
              <a:t>Hbe</a:t>
            </a:r>
            <a:r>
              <a:rPr lang="fr-FR" dirty="0" smtClean="0">
                <a:latin typeface="Arial" pitchFamily="34" charset="0"/>
                <a:cs typeface="Arial" pitchFamily="34" charset="0"/>
              </a:rPr>
              <a:t> (-)</a:t>
            </a:r>
          </a:p>
          <a:p>
            <a:pPr>
              <a:lnSpc>
                <a:spcPct val="150000"/>
              </a:lnSpc>
              <a:buFont typeface="Wingdings" pitchFamily="2" charset="2"/>
              <a:buChar char="Ø"/>
            </a:pPr>
            <a:r>
              <a:rPr lang="fr-FR" sz="3500" b="1" dirty="0" smtClean="0">
                <a:solidFill>
                  <a:srgbClr val="FF0066"/>
                </a:solidFill>
                <a:latin typeface="Arial" pitchFamily="34" charset="0"/>
                <a:cs typeface="Arial" pitchFamily="34" charset="0"/>
              </a:rPr>
              <a:t>Hépatite chronique virale à virus mutant ++</a:t>
            </a:r>
          </a:p>
          <a:p>
            <a:pPr>
              <a:lnSpc>
                <a:spcPct val="150000"/>
              </a:lnSpc>
              <a:buNone/>
            </a:pPr>
            <a:r>
              <a:rPr lang="fr-FR" dirty="0" smtClean="0">
                <a:latin typeface="Arial" pitchFamily="34" charset="0"/>
                <a:cs typeface="Arial" pitchFamily="34" charset="0"/>
              </a:rPr>
              <a:t>  - Ag </a:t>
            </a:r>
            <a:r>
              <a:rPr lang="fr-FR" dirty="0" err="1" smtClean="0">
                <a:latin typeface="Arial" pitchFamily="34" charset="0"/>
                <a:cs typeface="Arial" pitchFamily="34" charset="0"/>
              </a:rPr>
              <a:t>Hbe</a:t>
            </a:r>
            <a:r>
              <a:rPr lang="fr-FR" dirty="0" smtClean="0">
                <a:latin typeface="Arial" pitchFamily="34" charset="0"/>
                <a:cs typeface="Arial" pitchFamily="34" charset="0"/>
              </a:rPr>
              <a:t> (-)    </a:t>
            </a:r>
            <a:r>
              <a:rPr lang="fr-FR" dirty="0" err="1" smtClean="0">
                <a:latin typeface="Arial" pitchFamily="34" charset="0"/>
                <a:cs typeface="Arial" pitchFamily="34" charset="0"/>
              </a:rPr>
              <a:t>Ac</a:t>
            </a:r>
            <a:r>
              <a:rPr lang="fr-FR" dirty="0" smtClean="0">
                <a:latin typeface="Arial" pitchFamily="34" charset="0"/>
                <a:cs typeface="Arial" pitchFamily="34" charset="0"/>
              </a:rPr>
              <a:t> anti </a:t>
            </a:r>
            <a:r>
              <a:rPr lang="fr-FR" dirty="0" err="1" smtClean="0">
                <a:latin typeface="Arial" pitchFamily="34" charset="0"/>
                <a:cs typeface="Arial" pitchFamily="34" charset="0"/>
              </a:rPr>
              <a:t>Hbe</a:t>
            </a:r>
            <a:r>
              <a:rPr lang="fr-FR" dirty="0" smtClean="0">
                <a:latin typeface="Arial" pitchFamily="34" charset="0"/>
                <a:cs typeface="Arial" pitchFamily="34" charset="0"/>
              </a:rPr>
              <a:t> (+) malgré une   </a:t>
            </a:r>
          </a:p>
          <a:p>
            <a:pPr>
              <a:lnSpc>
                <a:spcPct val="150000"/>
              </a:lnSpc>
              <a:buNone/>
            </a:pPr>
            <a:r>
              <a:rPr lang="fr-FR" dirty="0" smtClean="0">
                <a:latin typeface="Arial" pitchFamily="34" charset="0"/>
                <a:cs typeface="Arial" pitchFamily="34" charset="0"/>
              </a:rPr>
              <a:t>      réplication virale </a:t>
            </a:r>
          </a:p>
          <a:p>
            <a:pPr>
              <a:lnSpc>
                <a:spcPct val="150000"/>
              </a:lnSpc>
              <a:buNone/>
            </a:pPr>
            <a:r>
              <a:rPr lang="fr-FR" dirty="0" smtClean="0"/>
              <a:t>  - </a:t>
            </a:r>
            <a:r>
              <a:rPr lang="fr-FR" dirty="0" smtClean="0">
                <a:latin typeface="Arial" pitchFamily="34" charset="0"/>
                <a:cs typeface="Arial" pitchFamily="34" charset="0"/>
              </a:rPr>
              <a:t>Associée à </a:t>
            </a:r>
            <a:r>
              <a:rPr lang="fr-FR" b="1" dirty="0" smtClean="0">
                <a:latin typeface="Arial" pitchFamily="34" charset="0"/>
                <a:cs typeface="Arial" pitchFamily="34" charset="0"/>
              </a:rPr>
              <a:t>une maladie hépatique plus sévère</a:t>
            </a:r>
          </a:p>
          <a:p>
            <a:endParaRPr lang="fr-FR" dirty="0"/>
          </a:p>
        </p:txBody>
      </p:sp>
      <p:sp>
        <p:nvSpPr>
          <p:cNvPr id="5" name="ZoneTexte 4"/>
          <p:cNvSpPr txBox="1"/>
          <p:nvPr/>
        </p:nvSpPr>
        <p:spPr>
          <a:xfrm>
            <a:off x="1907704" y="838453"/>
            <a:ext cx="4896544" cy="646331"/>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fr-FR" sz="3200" b="1" i="1" dirty="0" smtClean="0">
                <a:solidFill>
                  <a:srgbClr val="B9178B"/>
                </a:solidFill>
                <a:latin typeface="Arial" pitchFamily="34" charset="0"/>
                <a:cs typeface="Arial" pitchFamily="34" charset="0"/>
              </a:rPr>
              <a:t>   </a:t>
            </a:r>
            <a:r>
              <a:rPr lang="fr-FR" sz="3600" b="1" i="1" dirty="0" smtClean="0">
                <a:solidFill>
                  <a:srgbClr val="B9178B"/>
                </a:solidFill>
                <a:latin typeface="Arial" pitchFamily="34" charset="0"/>
                <a:cs typeface="Arial" pitchFamily="34" charset="0"/>
              </a:rPr>
              <a:t>Hépatite chronique</a:t>
            </a:r>
            <a:endParaRPr lang="fr-FR" sz="3600" b="1" dirty="0"/>
          </a:p>
        </p:txBody>
      </p:sp>
      <p:sp>
        <p:nvSpPr>
          <p:cNvPr id="6" name="Titre 1"/>
          <p:cNvSpPr txBox="1">
            <a:spLocks/>
          </p:cNvSpPr>
          <p:nvPr/>
        </p:nvSpPr>
        <p:spPr>
          <a:xfrm>
            <a:off x="179512" y="44624"/>
            <a:ext cx="7392884" cy="648072"/>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Infection chronique par le VHB</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pic>
        <p:nvPicPr>
          <p:cNvPr id="7" name="Picture 9" descr="C:\Users\FC\Desktop\hépatites virales\VHB.jpg"/>
          <p:cNvPicPr>
            <a:picLocks noChangeAspect="1" noChangeArrowheads="1"/>
          </p:cNvPicPr>
          <p:nvPr/>
        </p:nvPicPr>
        <p:blipFill>
          <a:blip r:embed="rId2" cstate="print"/>
          <a:srcRect/>
          <a:stretch>
            <a:fillRect/>
          </a:stretch>
        </p:blipFill>
        <p:spPr bwMode="auto">
          <a:xfrm>
            <a:off x="7740352" y="0"/>
            <a:ext cx="1403648" cy="112474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32048" y="1772816"/>
            <a:ext cx="8244408" cy="4968552"/>
          </a:xfrm>
        </p:spPr>
        <p:txBody>
          <a:bodyPr>
            <a:normAutofit/>
          </a:bodyPr>
          <a:lstStyle/>
          <a:p>
            <a:pPr>
              <a:lnSpc>
                <a:spcPct val="150000"/>
              </a:lnSpc>
              <a:buFont typeface="Wingdings" pitchFamily="2" charset="2"/>
              <a:buChar char="Ø"/>
            </a:pPr>
            <a:r>
              <a:rPr lang="fr-FR" b="1" i="1" dirty="0" smtClean="0">
                <a:solidFill>
                  <a:srgbClr val="002060"/>
                </a:solidFill>
                <a:latin typeface="Arial" pitchFamily="34" charset="0"/>
                <a:cs typeface="Arial" pitchFamily="34" charset="0"/>
              </a:rPr>
              <a:t>Circonstances Dg:</a:t>
            </a:r>
          </a:p>
          <a:p>
            <a:pPr>
              <a:lnSpc>
                <a:spcPct val="150000"/>
              </a:lnSpc>
              <a:buNone/>
            </a:pPr>
            <a:r>
              <a:rPr lang="fr-FR" dirty="0" smtClean="0">
                <a:latin typeface="Arial" pitchFamily="34" charset="0"/>
                <a:cs typeface="Arial" pitchFamily="34" charset="0"/>
              </a:rPr>
              <a:t>  - Suivi d’une hépatite aigue </a:t>
            </a:r>
            <a:r>
              <a:rPr lang="fr-FR" sz="2800" i="1" dirty="0" smtClean="0">
                <a:latin typeface="Arial" pitchFamily="34" charset="0"/>
                <a:cs typeface="Arial" pitchFamily="34" charset="0"/>
              </a:rPr>
              <a:t>(exception)</a:t>
            </a:r>
          </a:p>
          <a:p>
            <a:pPr>
              <a:lnSpc>
                <a:spcPct val="150000"/>
              </a:lnSpc>
              <a:buNone/>
            </a:pPr>
            <a:r>
              <a:rPr lang="fr-FR" dirty="0" smtClean="0">
                <a:latin typeface="Arial" pitchFamily="34" charset="0"/>
                <a:cs typeface="Arial" pitchFamily="34" charset="0"/>
              </a:rPr>
              <a:t>  - une asthénie</a:t>
            </a:r>
          </a:p>
          <a:p>
            <a:pPr>
              <a:lnSpc>
                <a:spcPct val="150000"/>
              </a:lnSpc>
              <a:buNone/>
            </a:pPr>
            <a:r>
              <a:rPr lang="fr-FR" dirty="0" smtClean="0">
                <a:latin typeface="Arial" pitchFamily="34" charset="0"/>
                <a:cs typeface="Arial" pitchFamily="34" charset="0"/>
              </a:rPr>
              <a:t>  - une cytolyse chronique</a:t>
            </a:r>
          </a:p>
          <a:p>
            <a:pPr>
              <a:lnSpc>
                <a:spcPct val="150000"/>
              </a:lnSpc>
              <a:buNone/>
            </a:pPr>
            <a:r>
              <a:rPr lang="fr-FR" dirty="0" smtClean="0">
                <a:latin typeface="Arial" pitchFamily="34" charset="0"/>
                <a:cs typeface="Arial" pitchFamily="34" charset="0"/>
              </a:rPr>
              <a:t>  - découverte fortuite d’un Ag HBS (+) </a:t>
            </a:r>
          </a:p>
        </p:txBody>
      </p:sp>
      <p:sp>
        <p:nvSpPr>
          <p:cNvPr id="5" name="ZoneTexte 4"/>
          <p:cNvSpPr txBox="1"/>
          <p:nvPr/>
        </p:nvSpPr>
        <p:spPr>
          <a:xfrm>
            <a:off x="1547664" y="838453"/>
            <a:ext cx="5400600" cy="646331"/>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fr-FR" sz="3200" b="1" i="1" dirty="0" smtClean="0">
                <a:solidFill>
                  <a:srgbClr val="B9178B"/>
                </a:solidFill>
                <a:latin typeface="Arial" pitchFamily="34" charset="0"/>
                <a:cs typeface="Arial" pitchFamily="34" charset="0"/>
              </a:rPr>
              <a:t>   </a:t>
            </a:r>
            <a:r>
              <a:rPr lang="fr-FR" sz="3600" b="1" i="1" dirty="0" smtClean="0">
                <a:solidFill>
                  <a:srgbClr val="B9178B"/>
                </a:solidFill>
                <a:latin typeface="Arial" pitchFamily="34" charset="0"/>
                <a:cs typeface="Arial" pitchFamily="34" charset="0"/>
              </a:rPr>
              <a:t>Hépatite chronique </a:t>
            </a:r>
            <a:endParaRPr lang="fr-FR" sz="3600" b="1" dirty="0"/>
          </a:p>
        </p:txBody>
      </p:sp>
      <p:sp>
        <p:nvSpPr>
          <p:cNvPr id="6" name="Titre 1"/>
          <p:cNvSpPr txBox="1">
            <a:spLocks/>
          </p:cNvSpPr>
          <p:nvPr/>
        </p:nvSpPr>
        <p:spPr>
          <a:xfrm>
            <a:off x="107504" y="44624"/>
            <a:ext cx="7322016" cy="648072"/>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Infection chronique par le VHB</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pic>
        <p:nvPicPr>
          <p:cNvPr id="7" name="Picture 9" descr="C:\Users\FC\Desktop\hépatites virales\VHB.jpg"/>
          <p:cNvPicPr>
            <a:picLocks noChangeAspect="1" noChangeArrowheads="1"/>
          </p:cNvPicPr>
          <p:nvPr/>
        </p:nvPicPr>
        <p:blipFill>
          <a:blip r:embed="rId2" cstate="print"/>
          <a:srcRect/>
          <a:stretch>
            <a:fillRect/>
          </a:stretch>
        </p:blipFill>
        <p:spPr bwMode="auto">
          <a:xfrm>
            <a:off x="7740352" y="0"/>
            <a:ext cx="1403648" cy="112474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Grp="1" noChangeArrowheads="1"/>
          </p:cNvSpPr>
          <p:nvPr>
            <p:ph idx="1"/>
          </p:nvPr>
        </p:nvSpPr>
        <p:spPr bwMode="auto">
          <a:xfrm>
            <a:off x="2515118" y="1124744"/>
            <a:ext cx="4865194" cy="643766"/>
          </a:xfrm>
          <a:prstGeom prst="rect">
            <a:avLst/>
          </a:prstGeom>
          <a:solidFill>
            <a:schemeClr val="accent1">
              <a:lumMod val="20000"/>
              <a:lumOff val="80000"/>
            </a:schemeClr>
          </a:solidFill>
          <a:ln w="12700">
            <a:noFill/>
            <a:miter lim="800000"/>
            <a:headEnd/>
            <a:tailEnd/>
          </a:ln>
        </p:spPr>
        <p:txBody>
          <a:bodyPr wrap="square" lIns="90488" tIns="44450" rIns="90488" bIns="44450">
            <a:spAutoFit/>
          </a:bodyPr>
          <a:lstStyle/>
          <a:p>
            <a:pPr algn="ctr" defTabSz="762000" eaLnBrk="0" hangingPunct="0">
              <a:buNone/>
            </a:pPr>
            <a:r>
              <a:rPr lang="fr-FR" sz="3600" b="1" dirty="0">
                <a:solidFill>
                  <a:srgbClr val="002060"/>
                </a:solidFill>
                <a:latin typeface="Arial" pitchFamily="34" charset="0"/>
                <a:cs typeface="Arial" pitchFamily="34" charset="0"/>
              </a:rPr>
              <a:t>Hépatite chronique</a:t>
            </a:r>
          </a:p>
        </p:txBody>
      </p:sp>
      <p:sp>
        <p:nvSpPr>
          <p:cNvPr id="6" name="Rectangle 17"/>
          <p:cNvSpPr>
            <a:spLocks noChangeArrowheads="1"/>
          </p:cNvSpPr>
          <p:nvPr/>
        </p:nvSpPr>
        <p:spPr bwMode="auto">
          <a:xfrm>
            <a:off x="3851920" y="3068960"/>
            <a:ext cx="1869102" cy="582211"/>
          </a:xfrm>
          <a:prstGeom prst="rect">
            <a:avLst/>
          </a:prstGeom>
          <a:solidFill>
            <a:schemeClr val="accent2">
              <a:lumMod val="40000"/>
              <a:lumOff val="60000"/>
            </a:schemeClr>
          </a:solidFill>
          <a:ln w="12700">
            <a:noFill/>
            <a:miter lim="800000"/>
            <a:headEnd/>
            <a:tailEnd/>
          </a:ln>
        </p:spPr>
        <p:txBody>
          <a:bodyPr wrap="none" lIns="90488" tIns="44450" rIns="90488" bIns="44450">
            <a:spAutoFit/>
          </a:bodyPr>
          <a:lstStyle/>
          <a:p>
            <a:pPr defTabSz="762000" eaLnBrk="0" hangingPunct="0"/>
            <a:r>
              <a:rPr lang="fr-FR" sz="3200" b="1" dirty="0">
                <a:solidFill>
                  <a:srgbClr val="B9178B"/>
                </a:solidFill>
                <a:latin typeface="Arial" pitchFamily="34" charset="0"/>
                <a:cs typeface="Arial" pitchFamily="34" charset="0"/>
              </a:rPr>
              <a:t>Cirrhose</a:t>
            </a:r>
          </a:p>
        </p:txBody>
      </p:sp>
      <p:sp>
        <p:nvSpPr>
          <p:cNvPr id="14" name="Rectangle 18"/>
          <p:cNvSpPr>
            <a:spLocks noChangeArrowheads="1"/>
          </p:cNvSpPr>
          <p:nvPr/>
        </p:nvSpPr>
        <p:spPr bwMode="auto">
          <a:xfrm>
            <a:off x="3493814" y="2044249"/>
            <a:ext cx="1006178" cy="520655"/>
          </a:xfrm>
          <a:prstGeom prst="rect">
            <a:avLst/>
          </a:prstGeom>
          <a:solidFill>
            <a:schemeClr val="accent2">
              <a:lumMod val="20000"/>
              <a:lumOff val="80000"/>
            </a:schemeClr>
          </a:solidFill>
          <a:ln w="12700">
            <a:noFill/>
            <a:miter lim="800000"/>
            <a:headEnd/>
            <a:tailEnd/>
          </a:ln>
        </p:spPr>
        <p:txBody>
          <a:bodyPr wrap="square" lIns="90488" tIns="44450" rIns="90488" bIns="44450">
            <a:spAutoFit/>
          </a:bodyPr>
          <a:lstStyle/>
          <a:p>
            <a:pPr defTabSz="762000" eaLnBrk="0" hangingPunct="0"/>
            <a:r>
              <a:rPr lang="fr-FR" sz="2800" b="1" dirty="0">
                <a:solidFill>
                  <a:schemeClr val="tx2"/>
                </a:solidFill>
                <a:latin typeface="Arial" pitchFamily="34" charset="0"/>
                <a:cs typeface="Arial" pitchFamily="34" charset="0"/>
              </a:rPr>
              <a:t>20%</a:t>
            </a:r>
          </a:p>
        </p:txBody>
      </p:sp>
      <p:cxnSp>
        <p:nvCxnSpPr>
          <p:cNvPr id="16" name="Connecteur droit avec flèche 15"/>
          <p:cNvCxnSpPr/>
          <p:nvPr/>
        </p:nvCxnSpPr>
        <p:spPr>
          <a:xfrm rot="5400000">
            <a:off x="4216744" y="4297086"/>
            <a:ext cx="999338" cy="794"/>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9" name="Connecteur droit avec flèche 18"/>
          <p:cNvCxnSpPr/>
          <p:nvPr/>
        </p:nvCxnSpPr>
        <p:spPr>
          <a:xfrm>
            <a:off x="4644008" y="1772816"/>
            <a:ext cx="0" cy="108012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1" name="Rectangle 17"/>
          <p:cNvSpPr>
            <a:spLocks noChangeArrowheads="1"/>
          </p:cNvSpPr>
          <p:nvPr/>
        </p:nvSpPr>
        <p:spPr bwMode="auto">
          <a:xfrm>
            <a:off x="3275856" y="5085184"/>
            <a:ext cx="3028074" cy="582211"/>
          </a:xfrm>
          <a:prstGeom prst="rect">
            <a:avLst/>
          </a:prstGeom>
          <a:solidFill>
            <a:schemeClr val="accent2">
              <a:lumMod val="40000"/>
              <a:lumOff val="60000"/>
            </a:schemeClr>
          </a:solidFill>
          <a:ln w="12700">
            <a:noFill/>
            <a:miter lim="800000"/>
            <a:headEnd/>
            <a:tailEnd/>
          </a:ln>
        </p:spPr>
        <p:txBody>
          <a:bodyPr wrap="none" lIns="90488" tIns="44450" rIns="90488" bIns="44450">
            <a:spAutoFit/>
          </a:bodyPr>
          <a:lstStyle/>
          <a:p>
            <a:pPr defTabSz="762000" eaLnBrk="0" hangingPunct="0"/>
            <a:r>
              <a:rPr lang="fr-FR" sz="3200" b="1" dirty="0" smtClean="0">
                <a:solidFill>
                  <a:srgbClr val="B9178B"/>
                </a:solidFill>
                <a:latin typeface="Arial" pitchFamily="34" charset="0"/>
                <a:cs typeface="Arial" pitchFamily="34" charset="0"/>
              </a:rPr>
              <a:t>Cancer du foie</a:t>
            </a:r>
            <a:endParaRPr lang="fr-FR" sz="3200" b="1" dirty="0">
              <a:solidFill>
                <a:srgbClr val="B9178B"/>
              </a:solidFill>
              <a:latin typeface="Arial" pitchFamily="34" charset="0"/>
              <a:cs typeface="Arial" pitchFamily="34" charset="0"/>
            </a:endParaRPr>
          </a:p>
        </p:txBody>
      </p:sp>
      <p:pic>
        <p:nvPicPr>
          <p:cNvPr id="38914" name="Picture 2" descr="C:\Documents and Settings\Microsoft\Bureau\Formation ONAS hépatites virales\cirrhose.jpeg"/>
          <p:cNvPicPr>
            <a:picLocks noChangeAspect="1" noChangeArrowheads="1"/>
          </p:cNvPicPr>
          <p:nvPr/>
        </p:nvPicPr>
        <p:blipFill>
          <a:blip r:embed="rId2" cstate="print"/>
          <a:srcRect/>
          <a:stretch>
            <a:fillRect/>
          </a:stretch>
        </p:blipFill>
        <p:spPr bwMode="auto">
          <a:xfrm>
            <a:off x="899592" y="2348880"/>
            <a:ext cx="2448272" cy="15121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170" name="Picture 2"/>
          <p:cNvPicPr>
            <a:picLocks noChangeAspect="1" noChangeArrowheads="1"/>
          </p:cNvPicPr>
          <p:nvPr/>
        </p:nvPicPr>
        <p:blipFill>
          <a:blip r:embed="rId3" cstate="print"/>
          <a:srcRect/>
          <a:stretch>
            <a:fillRect/>
          </a:stretch>
        </p:blipFill>
        <p:spPr bwMode="auto">
          <a:xfrm>
            <a:off x="395536" y="4581128"/>
            <a:ext cx="2592288" cy="1799084"/>
          </a:xfrm>
          <a:prstGeom prst="rect">
            <a:avLst/>
          </a:prstGeom>
          <a:noFill/>
          <a:ln w="9525">
            <a:noFill/>
            <a:miter lim="800000"/>
            <a:headEnd/>
            <a:tailEnd/>
          </a:ln>
        </p:spPr>
      </p:pic>
      <p:sp>
        <p:nvSpPr>
          <p:cNvPr id="27" name="Rectangle 18"/>
          <p:cNvSpPr>
            <a:spLocks noChangeArrowheads="1"/>
          </p:cNvSpPr>
          <p:nvPr/>
        </p:nvSpPr>
        <p:spPr bwMode="auto">
          <a:xfrm>
            <a:off x="2699792" y="3933056"/>
            <a:ext cx="1939635" cy="520655"/>
          </a:xfrm>
          <a:prstGeom prst="rect">
            <a:avLst/>
          </a:prstGeom>
          <a:solidFill>
            <a:schemeClr val="accent2">
              <a:lumMod val="20000"/>
              <a:lumOff val="80000"/>
            </a:schemeClr>
          </a:solidFill>
          <a:ln w="12700">
            <a:noFill/>
            <a:miter lim="800000"/>
            <a:headEnd/>
            <a:tailEnd/>
          </a:ln>
        </p:spPr>
        <p:txBody>
          <a:bodyPr wrap="none" lIns="90488" tIns="44450" rIns="90488" bIns="44450">
            <a:spAutoFit/>
          </a:bodyPr>
          <a:lstStyle/>
          <a:p>
            <a:pPr defTabSz="762000" eaLnBrk="0" hangingPunct="0"/>
            <a:r>
              <a:rPr lang="fr-FR" sz="2800" b="1" dirty="0" smtClean="0">
                <a:solidFill>
                  <a:schemeClr val="tx2"/>
                </a:solidFill>
                <a:latin typeface="Arial" pitchFamily="34" charset="0"/>
                <a:cs typeface="Arial" pitchFamily="34" charset="0"/>
              </a:rPr>
              <a:t>1- 6 % /an </a:t>
            </a:r>
            <a:endParaRPr lang="fr-FR" sz="2800" b="1" dirty="0">
              <a:solidFill>
                <a:schemeClr val="tx2"/>
              </a:solidFill>
              <a:latin typeface="Arial" pitchFamily="34" charset="0"/>
              <a:cs typeface="Arial" pitchFamily="34" charset="0"/>
            </a:endParaRPr>
          </a:p>
        </p:txBody>
      </p:sp>
      <p:sp>
        <p:nvSpPr>
          <p:cNvPr id="36" name="Rectangle 18"/>
          <p:cNvSpPr>
            <a:spLocks noChangeArrowheads="1"/>
          </p:cNvSpPr>
          <p:nvPr/>
        </p:nvSpPr>
        <p:spPr bwMode="auto">
          <a:xfrm>
            <a:off x="6325612" y="3068960"/>
            <a:ext cx="1918796" cy="520655"/>
          </a:xfrm>
          <a:prstGeom prst="rect">
            <a:avLst/>
          </a:prstGeom>
          <a:solidFill>
            <a:schemeClr val="accent2">
              <a:lumMod val="20000"/>
              <a:lumOff val="80000"/>
            </a:schemeClr>
          </a:solidFill>
          <a:ln w="12700">
            <a:noFill/>
            <a:miter lim="800000"/>
            <a:headEnd/>
            <a:tailEnd/>
          </a:ln>
        </p:spPr>
        <p:txBody>
          <a:bodyPr wrap="none" lIns="90488" tIns="44450" rIns="90488" bIns="44450">
            <a:spAutoFit/>
          </a:bodyPr>
          <a:lstStyle/>
          <a:p>
            <a:pPr defTabSz="762000" eaLnBrk="0" hangingPunct="0"/>
            <a:r>
              <a:rPr lang="fr-FR" sz="2800" b="1" dirty="0" smtClean="0">
                <a:solidFill>
                  <a:schemeClr val="tx2"/>
                </a:solidFill>
                <a:latin typeface="Arial" pitchFamily="34" charset="0"/>
                <a:cs typeface="Arial" pitchFamily="34" charset="0"/>
              </a:rPr>
              <a:t>0,2 % / an </a:t>
            </a:r>
            <a:endParaRPr lang="fr-FR" sz="2800" b="1" dirty="0">
              <a:solidFill>
                <a:schemeClr val="tx2"/>
              </a:solidFill>
              <a:latin typeface="Arial" pitchFamily="34" charset="0"/>
              <a:cs typeface="Arial" pitchFamily="34" charset="0"/>
            </a:endParaRPr>
          </a:p>
        </p:txBody>
      </p:sp>
      <p:sp>
        <p:nvSpPr>
          <p:cNvPr id="17" name="Titre 1"/>
          <p:cNvSpPr txBox="1">
            <a:spLocks/>
          </p:cNvSpPr>
          <p:nvPr/>
        </p:nvSpPr>
        <p:spPr>
          <a:xfrm>
            <a:off x="107504" y="44624"/>
            <a:ext cx="7393454" cy="648072"/>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Infection chronique par le VHB</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cxnSp>
        <p:nvCxnSpPr>
          <p:cNvPr id="25" name="Connecteur droit avec flèche 24"/>
          <p:cNvCxnSpPr/>
          <p:nvPr/>
        </p:nvCxnSpPr>
        <p:spPr>
          <a:xfrm>
            <a:off x="6143636" y="1687698"/>
            <a:ext cx="0" cy="3384376"/>
          </a:xfrm>
          <a:prstGeom prst="straightConnector1">
            <a:avLst/>
          </a:prstGeom>
          <a:ln w="38100">
            <a:solidFill>
              <a:srgbClr val="002060"/>
            </a:solidFill>
            <a:prstDash val="lgDash"/>
            <a:tailEnd type="arrow"/>
          </a:ln>
        </p:spPr>
        <p:style>
          <a:lnRef idx="1">
            <a:schemeClr val="accent1"/>
          </a:lnRef>
          <a:fillRef idx="0">
            <a:schemeClr val="accent1"/>
          </a:fillRef>
          <a:effectRef idx="0">
            <a:schemeClr val="accent1"/>
          </a:effectRef>
          <a:fontRef idx="minor">
            <a:schemeClr val="tx1"/>
          </a:fontRef>
        </p:style>
      </p:cxnSp>
      <p:pic>
        <p:nvPicPr>
          <p:cNvPr id="26" name="Picture 9" descr="C:\Users\FC\Desktop\hépatites virales\VHB.jpg"/>
          <p:cNvPicPr>
            <a:picLocks noChangeAspect="1" noChangeArrowheads="1"/>
          </p:cNvPicPr>
          <p:nvPr/>
        </p:nvPicPr>
        <p:blipFill>
          <a:blip r:embed="rId4" cstate="print"/>
          <a:srcRect/>
          <a:stretch>
            <a:fillRect/>
          </a:stretch>
        </p:blipFill>
        <p:spPr bwMode="auto">
          <a:xfrm>
            <a:off x="7740352" y="0"/>
            <a:ext cx="1403648" cy="1124744"/>
          </a:xfrm>
          <a:prstGeom prst="rect">
            <a:avLst/>
          </a:prstGeom>
          <a:ln>
            <a:noFill/>
          </a:ln>
          <a:effectLst>
            <a:outerShdw blurRad="292100" dist="139700" dir="2700000" algn="tl" rotWithShape="0">
              <a:srgbClr val="333333">
                <a:alpha val="65000"/>
              </a:srgbClr>
            </a:outerShdw>
          </a:effectLst>
        </p:spPr>
      </p:pic>
      <p:cxnSp>
        <p:nvCxnSpPr>
          <p:cNvPr id="22" name="Connecteur droit avec flèche 21"/>
          <p:cNvCxnSpPr/>
          <p:nvPr/>
        </p:nvCxnSpPr>
        <p:spPr>
          <a:xfrm rot="16200000" flipH="1">
            <a:off x="142844" y="4429132"/>
            <a:ext cx="857256" cy="71438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8914"/>
                                        </p:tgtEl>
                                        <p:attrNameLst>
                                          <p:attrName>style.visibility</p:attrName>
                                        </p:attrNameLst>
                                      </p:cBhvr>
                                      <p:to>
                                        <p:strVal val="visible"/>
                                      </p:to>
                                    </p:set>
                                    <p:anim calcmode="lin" valueType="num">
                                      <p:cBhvr additive="base">
                                        <p:cTn id="23" dur="500" fill="hold"/>
                                        <p:tgtEl>
                                          <p:spTgt spid="38914"/>
                                        </p:tgtEl>
                                        <p:attrNameLst>
                                          <p:attrName>ppt_x</p:attrName>
                                        </p:attrNameLst>
                                      </p:cBhvr>
                                      <p:tavLst>
                                        <p:tav tm="0">
                                          <p:val>
                                            <p:strVal val="0-#ppt_w/2"/>
                                          </p:val>
                                        </p:tav>
                                        <p:tav tm="100000">
                                          <p:val>
                                            <p:strVal val="#ppt_x"/>
                                          </p:val>
                                        </p:tav>
                                      </p:tavLst>
                                    </p:anim>
                                    <p:anim calcmode="lin" valueType="num">
                                      <p:cBhvr additive="base">
                                        <p:cTn id="24" dur="500" fill="hold"/>
                                        <p:tgtEl>
                                          <p:spTgt spid="3891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500" fill="hold"/>
                                        <p:tgtEl>
                                          <p:spTgt spid="27"/>
                                        </p:tgtEl>
                                        <p:attrNameLst>
                                          <p:attrName>ppt_x</p:attrName>
                                        </p:attrNameLst>
                                      </p:cBhvr>
                                      <p:tavLst>
                                        <p:tav tm="0">
                                          <p:val>
                                            <p:strVal val="#ppt_x"/>
                                          </p:val>
                                        </p:tav>
                                        <p:tav tm="100000">
                                          <p:val>
                                            <p:strVal val="#ppt_x"/>
                                          </p:val>
                                        </p:tav>
                                      </p:tavLst>
                                    </p:anim>
                                    <p:anim calcmode="lin" valueType="num">
                                      <p:cBhvr additive="base">
                                        <p:cTn id="30" dur="500" fill="hold"/>
                                        <p:tgtEl>
                                          <p:spTgt spid="27"/>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fill="hold"/>
                                        <p:tgtEl>
                                          <p:spTgt spid="21"/>
                                        </p:tgtEl>
                                        <p:attrNameLst>
                                          <p:attrName>ppt_x</p:attrName>
                                        </p:attrNameLst>
                                      </p:cBhvr>
                                      <p:tavLst>
                                        <p:tav tm="0">
                                          <p:val>
                                            <p:strVal val="#ppt_x"/>
                                          </p:val>
                                        </p:tav>
                                        <p:tav tm="100000">
                                          <p:val>
                                            <p:strVal val="#ppt_x"/>
                                          </p:val>
                                        </p:tav>
                                      </p:tavLst>
                                    </p:anim>
                                    <p:anim calcmode="lin" valueType="num">
                                      <p:cBhvr additive="base">
                                        <p:cTn id="42" dur="500" fill="hold"/>
                                        <p:tgtEl>
                                          <p:spTgt spid="21"/>
                                        </p:tgtEl>
                                        <p:attrNameLst>
                                          <p:attrName>ppt_y</p:attrName>
                                        </p:attrNameLst>
                                      </p:cBhvr>
                                      <p:tavLst>
                                        <p:tav tm="0">
                                          <p:val>
                                            <p:strVal val="1+#ppt_h/2"/>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7170"/>
                                        </p:tgtEl>
                                        <p:attrNameLst>
                                          <p:attrName>style.visibility</p:attrName>
                                        </p:attrNameLst>
                                      </p:cBhvr>
                                      <p:to>
                                        <p:strVal val="visible"/>
                                      </p:to>
                                    </p:set>
                                    <p:anim calcmode="lin" valueType="num">
                                      <p:cBhvr additive="base">
                                        <p:cTn id="45" dur="500" fill="hold"/>
                                        <p:tgtEl>
                                          <p:spTgt spid="7170"/>
                                        </p:tgtEl>
                                        <p:attrNameLst>
                                          <p:attrName>ppt_x</p:attrName>
                                        </p:attrNameLst>
                                      </p:cBhvr>
                                      <p:tavLst>
                                        <p:tav tm="0">
                                          <p:val>
                                            <p:strVal val="0-#ppt_w/2"/>
                                          </p:val>
                                        </p:tav>
                                        <p:tav tm="100000">
                                          <p:val>
                                            <p:strVal val="#ppt_x"/>
                                          </p:val>
                                        </p:tav>
                                      </p:tavLst>
                                    </p:anim>
                                    <p:anim calcmode="lin" valueType="num">
                                      <p:cBhvr additive="base">
                                        <p:cTn id="46" dur="500" fill="hold"/>
                                        <p:tgtEl>
                                          <p:spTgt spid="7170"/>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fill="hold"/>
                                        <p:tgtEl>
                                          <p:spTgt spid="25"/>
                                        </p:tgtEl>
                                        <p:attrNameLst>
                                          <p:attrName>ppt_x</p:attrName>
                                        </p:attrNameLst>
                                      </p:cBhvr>
                                      <p:tavLst>
                                        <p:tav tm="0">
                                          <p:val>
                                            <p:strVal val="#ppt_x"/>
                                          </p:val>
                                        </p:tav>
                                        <p:tav tm="100000">
                                          <p:val>
                                            <p:strVal val="#ppt_x"/>
                                          </p:val>
                                        </p:tav>
                                      </p:tavLst>
                                    </p:anim>
                                    <p:anim calcmode="lin" valueType="num">
                                      <p:cBhvr additive="base">
                                        <p:cTn id="52" dur="500" fill="hold"/>
                                        <p:tgtEl>
                                          <p:spTgt spid="25"/>
                                        </p:tgtEl>
                                        <p:attrNameLst>
                                          <p:attrName>ppt_y</p:attrName>
                                        </p:attrNameLst>
                                      </p:cBhvr>
                                      <p:tavLst>
                                        <p:tav tm="0">
                                          <p:val>
                                            <p:strVal val="1+#ppt_h/2"/>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additive="base">
                                        <p:cTn id="55" dur="500" fill="hold"/>
                                        <p:tgtEl>
                                          <p:spTgt spid="36"/>
                                        </p:tgtEl>
                                        <p:attrNameLst>
                                          <p:attrName>ppt_x</p:attrName>
                                        </p:attrNameLst>
                                      </p:cBhvr>
                                      <p:tavLst>
                                        <p:tav tm="0">
                                          <p:val>
                                            <p:strVal val="1+#ppt_w/2"/>
                                          </p:val>
                                        </p:tav>
                                        <p:tav tm="100000">
                                          <p:val>
                                            <p:strVal val="#ppt_x"/>
                                          </p:val>
                                        </p:tav>
                                      </p:tavLst>
                                    </p:anim>
                                    <p:anim calcmode="lin" valueType="num">
                                      <p:cBhvr additive="base">
                                        <p:cTn id="56"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P spid="21" grpId="0" animBg="1"/>
      <p:bldP spid="27" grpId="0" animBg="1"/>
      <p:bldP spid="3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600200"/>
            <a:ext cx="8712968" cy="4525963"/>
          </a:xfrm>
        </p:spPr>
        <p:txBody>
          <a:bodyPr>
            <a:normAutofit lnSpcReduction="10000"/>
          </a:bodyPr>
          <a:lstStyle/>
          <a:p>
            <a:endParaRPr lang="fr-FR" dirty="0" smtClean="0"/>
          </a:p>
          <a:p>
            <a:pPr>
              <a:lnSpc>
                <a:spcPct val="150000"/>
              </a:lnSpc>
              <a:buFont typeface="Wingdings" pitchFamily="2" charset="2"/>
              <a:buChar char="Ø"/>
            </a:pPr>
            <a:r>
              <a:rPr lang="fr-FR" b="1" dirty="0" smtClean="0">
                <a:solidFill>
                  <a:srgbClr val="002060"/>
                </a:solidFill>
                <a:latin typeface="Arial" pitchFamily="34" charset="0"/>
                <a:cs typeface="Arial" pitchFamily="34" charset="0"/>
              </a:rPr>
              <a:t> Conséquences des hépatites chroniques</a:t>
            </a:r>
          </a:p>
          <a:p>
            <a:pPr>
              <a:lnSpc>
                <a:spcPct val="150000"/>
              </a:lnSpc>
            </a:pPr>
            <a:r>
              <a:rPr lang="fr-FR" dirty="0" smtClean="0">
                <a:latin typeface="Arial" pitchFamily="34" charset="0"/>
                <a:cs typeface="Arial" pitchFamily="34" charset="0"/>
              </a:rPr>
              <a:t>Développement d’une cirrhose </a:t>
            </a:r>
          </a:p>
          <a:p>
            <a:pPr>
              <a:lnSpc>
                <a:spcPct val="150000"/>
              </a:lnSpc>
              <a:buNone/>
            </a:pPr>
            <a:r>
              <a:rPr lang="fr-FR" dirty="0" smtClean="0">
                <a:latin typeface="Arial" pitchFamily="34" charset="0"/>
                <a:cs typeface="Arial" pitchFamily="34" charset="0"/>
              </a:rPr>
              <a:t>   - Insuffisance hépatocellulaire </a:t>
            </a:r>
          </a:p>
          <a:p>
            <a:pPr>
              <a:lnSpc>
                <a:spcPct val="150000"/>
              </a:lnSpc>
              <a:buNone/>
            </a:pPr>
            <a:r>
              <a:rPr lang="fr-FR" dirty="0" smtClean="0">
                <a:latin typeface="Arial" pitchFamily="34" charset="0"/>
                <a:cs typeface="Arial" pitchFamily="34" charset="0"/>
              </a:rPr>
              <a:t>   - Hypertension portale </a:t>
            </a:r>
          </a:p>
          <a:p>
            <a:pPr>
              <a:lnSpc>
                <a:spcPct val="150000"/>
              </a:lnSpc>
            </a:pPr>
            <a:r>
              <a:rPr lang="fr-FR" dirty="0" smtClean="0">
                <a:latin typeface="Arial" pitchFamily="34" charset="0"/>
                <a:cs typeface="Arial" pitchFamily="34" charset="0"/>
              </a:rPr>
              <a:t>Cancer du foie (carcinome hépato cellulaire) </a:t>
            </a:r>
          </a:p>
          <a:p>
            <a:pPr>
              <a:lnSpc>
                <a:spcPct val="150000"/>
              </a:lnSpc>
            </a:pPr>
            <a:endParaRPr lang="fr-FR" dirty="0">
              <a:latin typeface="Arial" pitchFamily="34" charset="0"/>
              <a:cs typeface="Arial" pitchFamily="34" charset="0"/>
            </a:endParaRPr>
          </a:p>
        </p:txBody>
      </p:sp>
      <p:sp>
        <p:nvSpPr>
          <p:cNvPr id="4" name="Titre 1"/>
          <p:cNvSpPr txBox="1">
            <a:spLocks/>
          </p:cNvSpPr>
          <p:nvPr/>
        </p:nvSpPr>
        <p:spPr>
          <a:xfrm>
            <a:off x="142844" y="44624"/>
            <a:ext cx="7400948" cy="79208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fontScale="92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Infection chronique par le VHB</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ZoneTexte 4"/>
          <p:cNvSpPr txBox="1"/>
          <p:nvPr/>
        </p:nvSpPr>
        <p:spPr>
          <a:xfrm>
            <a:off x="1500166" y="1000108"/>
            <a:ext cx="5400600" cy="584775"/>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fr-FR" sz="3200" b="1" i="1" dirty="0" smtClean="0">
                <a:solidFill>
                  <a:srgbClr val="B9178B"/>
                </a:solidFill>
                <a:latin typeface="Arial" pitchFamily="34" charset="0"/>
                <a:cs typeface="Arial" pitchFamily="34" charset="0"/>
              </a:rPr>
              <a:t>   Hépatite chronique virale </a:t>
            </a:r>
            <a:endParaRPr lang="fr-FR" sz="3200" b="1" dirty="0"/>
          </a:p>
        </p:txBody>
      </p:sp>
      <p:pic>
        <p:nvPicPr>
          <p:cNvPr id="6" name="Picture 9" descr="C:\Users\FC\Desktop\hépatites virales\VHB.jpg"/>
          <p:cNvPicPr>
            <a:picLocks noChangeAspect="1" noChangeArrowheads="1"/>
          </p:cNvPicPr>
          <p:nvPr/>
        </p:nvPicPr>
        <p:blipFill>
          <a:blip r:embed="rId2" cstate="print"/>
          <a:srcRect/>
          <a:stretch>
            <a:fillRect/>
          </a:stretch>
        </p:blipFill>
        <p:spPr bwMode="auto">
          <a:xfrm>
            <a:off x="7740352" y="0"/>
            <a:ext cx="1403648" cy="112474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7" name="AutoShape 5"/>
          <p:cNvSpPr>
            <a:spLocks noChangeArrowheads="1"/>
          </p:cNvSpPr>
          <p:nvPr/>
        </p:nvSpPr>
        <p:spPr bwMode="auto">
          <a:xfrm>
            <a:off x="1331640" y="1628800"/>
            <a:ext cx="6480175" cy="1657350"/>
          </a:xfrm>
          <a:prstGeom prst="bevel">
            <a:avLst>
              <a:gd name="adj" fmla="val 12500"/>
            </a:avLst>
          </a:prstGeom>
          <a:gradFill rotWithShape="1">
            <a:gsLst>
              <a:gs pos="0">
                <a:srgbClr val="000082"/>
              </a:gs>
              <a:gs pos="100000">
                <a:srgbClr val="000082">
                  <a:gamma/>
                  <a:shade val="46275"/>
                  <a:invGamma/>
                </a:srgbClr>
              </a:gs>
            </a:gsLst>
            <a:path path="rect">
              <a:fillToRect l="50000" t="50000" r="50000" b="50000"/>
            </a:path>
          </a:gradFill>
          <a:ln w="12700">
            <a:solidFill>
              <a:schemeClr val="bg2"/>
            </a:solidFill>
            <a:miter lim="800000"/>
            <a:headEnd/>
            <a:tailEnd/>
          </a:ln>
          <a:effectLst/>
        </p:spPr>
        <p:txBody>
          <a:bodyPr wrap="none" anchor="ctr"/>
          <a:lstStyle/>
          <a:p>
            <a:pPr algn="ctr"/>
            <a:r>
              <a:rPr lang="fr-FR" sz="7200" b="1" i="1" dirty="0">
                <a:solidFill>
                  <a:srgbClr val="FFFF00"/>
                </a:solidFill>
                <a:effectLst>
                  <a:outerShdw blurRad="38100" dist="38100" dir="2700000" algn="tl">
                    <a:srgbClr val="000000"/>
                  </a:outerShdw>
                </a:effectLst>
              </a:rPr>
              <a:t>Hépatite </a:t>
            </a:r>
            <a:r>
              <a:rPr lang="fr-FR" sz="7200" b="1" i="1" dirty="0" smtClean="0">
                <a:solidFill>
                  <a:srgbClr val="FFFF00"/>
                </a:solidFill>
                <a:effectLst>
                  <a:outerShdw blurRad="38100" dist="38100" dir="2700000" algn="tl">
                    <a:srgbClr val="000000"/>
                  </a:outerShdw>
                </a:effectLst>
              </a:rPr>
              <a:t>C</a:t>
            </a:r>
            <a:endParaRPr lang="fr-FR" sz="7200" b="1" i="1" dirty="0">
              <a:solidFill>
                <a:srgbClr val="FFFF00"/>
              </a:solidFill>
              <a:effectLst>
                <a:outerShdw blurRad="38100" dist="38100" dir="2700000" algn="tl">
                  <a:srgbClr val="000000"/>
                </a:outerShdw>
              </a:effectLst>
            </a:endParaRPr>
          </a:p>
        </p:txBody>
      </p:sp>
      <p:sp>
        <p:nvSpPr>
          <p:cNvPr id="4" name="Rectangle 52"/>
          <p:cNvSpPr txBox="1">
            <a:spLocks noRot="1" noChangeArrowheads="1"/>
          </p:cNvSpPr>
          <p:nvPr>
            <p:custDataLst>
              <p:tags r:id="rId1"/>
            </p:custDataLst>
          </p:nvPr>
        </p:nvSpPr>
        <p:spPr>
          <a:xfrm>
            <a:off x="2555776" y="404664"/>
            <a:ext cx="3800444" cy="936104"/>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4800" b="0" i="0" u="none" strike="noStrike" kern="1200" cap="none" spc="0" normalizeH="0" baseline="0" noProof="0" dirty="0" smtClean="0">
                <a:ln>
                  <a:noFill/>
                </a:ln>
                <a:solidFill>
                  <a:schemeClr val="tx2">
                    <a:lumMod val="75000"/>
                  </a:schemeClr>
                </a:solidFill>
                <a:effectLst/>
                <a:uLnTx/>
                <a:uFillTx/>
                <a:latin typeface="Arial" pitchFamily="34" charset="0"/>
                <a:ea typeface="+mj-ea"/>
                <a:cs typeface="Arial" pitchFamily="34" charset="0"/>
              </a:rPr>
              <a:t>    Evolution</a:t>
            </a:r>
            <a:endParaRPr kumimoji="0" lang="fr-FR" sz="4800" b="0" i="0" u="none" strike="noStrike" kern="1200" cap="none" spc="0" normalizeH="0" baseline="0" noProof="0" dirty="0">
              <a:ln>
                <a:noFill/>
              </a:ln>
              <a:solidFill>
                <a:schemeClr val="tx2">
                  <a:lumMod val="75000"/>
                </a:schemeClr>
              </a:solidFill>
              <a:effectLst/>
              <a:uLnTx/>
              <a:uFillTx/>
              <a:latin typeface="Arial" pitchFamily="34" charset="0"/>
              <a:ea typeface="+mj-ea"/>
              <a:cs typeface="Arial" pitchFamily="34" charset="0"/>
            </a:endParaRPr>
          </a:p>
        </p:txBody>
      </p:sp>
      <p:pic>
        <p:nvPicPr>
          <p:cNvPr id="7170" name="Picture 2" descr="https://encrypted-tbn1.gstatic.com/images?q=tbn:ANd9GcSOPWG7Y8d84M7yya5p2O2aX4qXScQjgG-W7V2-Iv-62dwerKBrHg"/>
          <p:cNvPicPr>
            <a:picLocks noChangeAspect="1" noChangeArrowheads="1"/>
          </p:cNvPicPr>
          <p:nvPr/>
        </p:nvPicPr>
        <p:blipFill>
          <a:blip r:embed="rId3" cstate="print"/>
          <a:srcRect/>
          <a:stretch>
            <a:fillRect/>
          </a:stretch>
        </p:blipFill>
        <p:spPr bwMode="auto">
          <a:xfrm>
            <a:off x="3707904" y="3573016"/>
            <a:ext cx="2088232" cy="223837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7157"/>
                                        </p:tgtEl>
                                        <p:attrNameLst>
                                          <p:attrName>style.visibility</p:attrName>
                                        </p:attrNameLst>
                                      </p:cBhvr>
                                      <p:to>
                                        <p:strVal val="visible"/>
                                      </p:to>
                                    </p:set>
                                    <p:animEffect transition="in" filter="box(in)">
                                      <p:cBhvr>
                                        <p:cTn id="7" dur="500"/>
                                        <p:tgtEl>
                                          <p:spTgt spid="177157"/>
                                        </p:tgtEl>
                                      </p:cBhvr>
                                    </p:animEffect>
                                  </p:childTnLst>
                                </p:cTn>
                              </p:par>
                              <p:par>
                                <p:cTn id="8" presetID="1" presetClass="entr" presetSubtype="0" fill="hold" nodeType="withEffect">
                                  <p:stCondLst>
                                    <p:cond delay="0"/>
                                  </p:stCondLst>
                                  <p:childTnLst>
                                    <p:set>
                                      <p:cBhvr>
                                        <p:cTn id="9"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cstate="print"/>
          <a:srcRect/>
          <a:stretch>
            <a:fillRect/>
          </a:stretch>
        </p:blipFill>
        <p:spPr bwMode="auto">
          <a:xfrm>
            <a:off x="0" y="980728"/>
            <a:ext cx="9144000" cy="5688632"/>
          </a:xfrm>
          <a:prstGeom prst="rect">
            <a:avLst/>
          </a:prstGeom>
          <a:solidFill>
            <a:schemeClr val="accent1">
              <a:lumMod val="20000"/>
              <a:lumOff val="80000"/>
            </a:schemeClr>
          </a:solidFill>
          <a:ln w="9525">
            <a:noFill/>
            <a:miter lim="800000"/>
            <a:headEnd/>
            <a:tailEnd/>
          </a:ln>
        </p:spPr>
      </p:pic>
      <p:sp>
        <p:nvSpPr>
          <p:cNvPr id="5" name="Titre 1"/>
          <p:cNvSpPr txBox="1">
            <a:spLocks/>
          </p:cNvSpPr>
          <p:nvPr/>
        </p:nvSpPr>
        <p:spPr>
          <a:xfrm>
            <a:off x="3000364" y="71414"/>
            <a:ext cx="3000396" cy="837306"/>
          </a:xfrm>
          <a:prstGeom prst="rect">
            <a:avLst/>
          </a:prstGeom>
          <a:solidFill>
            <a:schemeClr val="accent6">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rgbClr val="CC3300"/>
                </a:solidFill>
                <a:effectLst/>
                <a:uLnTx/>
                <a:uFillTx/>
                <a:latin typeface="Arial" pitchFamily="34" charset="0"/>
                <a:ea typeface="+mj-ea"/>
                <a:cs typeface="Arial" pitchFamily="34" charset="0"/>
              </a:rPr>
              <a:t>VHC</a:t>
            </a:r>
            <a:endParaRPr kumimoji="0" lang="fr-FR" sz="4400" b="0" i="0" u="none" strike="noStrike" kern="1200" cap="none" spc="0" normalizeH="0" baseline="0" noProof="0" dirty="0">
              <a:ln>
                <a:noFill/>
              </a:ln>
              <a:solidFill>
                <a:srgbClr val="CC3300"/>
              </a:solidFill>
              <a:effectLst/>
              <a:uLnTx/>
              <a:uFillTx/>
              <a:latin typeface="Arial" pitchFamily="34" charset="0"/>
              <a:ea typeface="+mj-ea"/>
              <a:cs typeface="Arial" pitchFamily="34" charset="0"/>
            </a:endParaRPr>
          </a:p>
        </p:txBody>
      </p:sp>
      <p:sp>
        <p:nvSpPr>
          <p:cNvPr id="4" name="Ellipse 3"/>
          <p:cNvSpPr/>
          <p:nvPr/>
        </p:nvSpPr>
        <p:spPr>
          <a:xfrm>
            <a:off x="3059832" y="1124744"/>
            <a:ext cx="3456384" cy="8640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3635896" y="1196752"/>
            <a:ext cx="2376264" cy="646331"/>
          </a:xfrm>
          <a:prstGeom prst="rect">
            <a:avLst/>
          </a:prstGeom>
          <a:noFill/>
        </p:spPr>
        <p:txBody>
          <a:bodyPr wrap="square" rtlCol="0">
            <a:spAutoFit/>
          </a:bodyPr>
          <a:lstStyle/>
          <a:p>
            <a:r>
              <a:rPr lang="fr-FR" sz="3600" dirty="0" smtClean="0">
                <a:solidFill>
                  <a:schemeClr val="bg1"/>
                </a:solidFill>
              </a:rPr>
              <a:t>GUERISON</a:t>
            </a:r>
            <a:endParaRPr lang="fr-FR" sz="3600" dirty="0">
              <a:solidFill>
                <a:schemeClr val="bg1"/>
              </a:solidFill>
            </a:endParaRPr>
          </a:p>
        </p:txBody>
      </p:sp>
      <p:sp>
        <p:nvSpPr>
          <p:cNvPr id="7" name="Flèche vers le haut 6"/>
          <p:cNvSpPr/>
          <p:nvPr/>
        </p:nvSpPr>
        <p:spPr>
          <a:xfrm>
            <a:off x="6372200" y="2564904"/>
            <a:ext cx="2376264" cy="432048"/>
          </a:xfrm>
          <a:prstGeom prst="upArrow">
            <a:avLst/>
          </a:prstGeom>
          <a:solidFill>
            <a:schemeClr val="accent3">
              <a:lumMod val="75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2" descr="https://encrypted-tbn1.gstatic.com/images?q=tbn:ANd9GcSOPWG7Y8d84M7yya5p2O2aX4qXScQjgG-W7V2-Iv-62dwerKBrHg"/>
          <p:cNvPicPr>
            <a:picLocks noChangeAspect="1" noChangeArrowheads="1"/>
          </p:cNvPicPr>
          <p:nvPr/>
        </p:nvPicPr>
        <p:blipFill>
          <a:blip r:embed="rId3" cstate="print"/>
          <a:srcRect/>
          <a:stretch>
            <a:fillRect/>
          </a:stretch>
        </p:blipFill>
        <p:spPr bwMode="auto">
          <a:xfrm>
            <a:off x="7858148" y="0"/>
            <a:ext cx="1285884" cy="1071546"/>
          </a:xfrm>
          <a:prstGeom prst="roundRect">
            <a:avLst>
              <a:gd name="adj" fmla="val 4167"/>
            </a:avLst>
          </a:prstGeom>
          <a:solidFill>
            <a:srgbClr val="FFFFFF"/>
          </a:solidFill>
          <a:ln w="76200" cap="sq">
            <a:noFill/>
            <a:miter lim="800000"/>
          </a:ln>
          <a:effectLst>
            <a:outerShdw blurRad="44450" dist="27940" dir="5400000" algn="ctr">
              <a:srgbClr val="000000">
                <a:alpha val="32000"/>
              </a:srgbClr>
            </a:outerShdw>
            <a:reflection blurRad="12700" stA="28000" endPos="28000" dist="5000" dir="5400000" sy="-100000" algn="bl" rotWithShape="0"/>
          </a:effectLst>
          <a:scene3d>
            <a:camera prst="orthographicFront">
              <a:rot lat="0" lon="0" rev="0"/>
            </a:camera>
            <a:lightRig rig="balanced" dir="t">
              <a:rot lat="0" lon="0" rev="8700000"/>
            </a:lightRig>
          </a:scene3d>
          <a:sp3d>
            <a:bevelT w="190500" h="38100"/>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cstate="print"/>
          <a:srcRect/>
          <a:stretch>
            <a:fillRect/>
          </a:stretch>
        </p:blipFill>
        <p:spPr bwMode="auto">
          <a:xfrm>
            <a:off x="-71470" y="908720"/>
            <a:ext cx="9144000" cy="5688632"/>
          </a:xfrm>
          <a:prstGeom prst="rect">
            <a:avLst/>
          </a:prstGeom>
          <a:noFill/>
          <a:ln w="9525">
            <a:noFill/>
            <a:miter lim="800000"/>
            <a:headEnd/>
            <a:tailEnd/>
          </a:ln>
        </p:spPr>
      </p:pic>
      <p:sp>
        <p:nvSpPr>
          <p:cNvPr id="5" name="Titre 1"/>
          <p:cNvSpPr txBox="1">
            <a:spLocks/>
          </p:cNvSpPr>
          <p:nvPr/>
        </p:nvSpPr>
        <p:spPr>
          <a:xfrm>
            <a:off x="3000364" y="71414"/>
            <a:ext cx="3000396" cy="837306"/>
          </a:xfrm>
          <a:prstGeom prst="rect">
            <a:avLst/>
          </a:prstGeom>
          <a:solidFill>
            <a:schemeClr val="accent6">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rgbClr val="CC3300"/>
                </a:solidFill>
                <a:effectLst/>
                <a:uLnTx/>
                <a:uFillTx/>
                <a:latin typeface="Arial" pitchFamily="34" charset="0"/>
                <a:ea typeface="+mj-ea"/>
                <a:cs typeface="Arial" pitchFamily="34" charset="0"/>
              </a:rPr>
              <a:t>VHC</a:t>
            </a:r>
            <a:endParaRPr kumimoji="0" lang="fr-FR" sz="4400" b="0" i="0" u="none" strike="noStrike" kern="1200" cap="none" spc="0" normalizeH="0" baseline="0" noProof="0" dirty="0">
              <a:ln>
                <a:noFill/>
              </a:ln>
              <a:solidFill>
                <a:srgbClr val="CC3300"/>
              </a:solidFill>
              <a:effectLst/>
              <a:uLnTx/>
              <a:uFillTx/>
              <a:latin typeface="Arial" pitchFamily="34" charset="0"/>
              <a:ea typeface="+mj-ea"/>
              <a:cs typeface="Arial" pitchFamily="34" charset="0"/>
            </a:endParaRPr>
          </a:p>
        </p:txBody>
      </p:sp>
      <p:sp>
        <p:nvSpPr>
          <p:cNvPr id="4" name="Flèche vers le haut 3"/>
          <p:cNvSpPr/>
          <p:nvPr/>
        </p:nvSpPr>
        <p:spPr>
          <a:xfrm>
            <a:off x="6372200" y="2564904"/>
            <a:ext cx="2376264" cy="432048"/>
          </a:xfrm>
          <a:prstGeom prst="upArrow">
            <a:avLst/>
          </a:prstGeom>
          <a:solidFill>
            <a:srgbClr val="FF006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2" descr="https://encrypted-tbn1.gstatic.com/images?q=tbn:ANd9GcSOPWG7Y8d84M7yya5p2O2aX4qXScQjgG-W7V2-Iv-62dwerKBrHg"/>
          <p:cNvPicPr>
            <a:picLocks noChangeAspect="1" noChangeArrowheads="1"/>
          </p:cNvPicPr>
          <p:nvPr/>
        </p:nvPicPr>
        <p:blipFill>
          <a:blip r:embed="rId3" cstate="print"/>
          <a:srcRect/>
          <a:stretch>
            <a:fillRect/>
          </a:stretch>
        </p:blipFill>
        <p:spPr bwMode="auto">
          <a:xfrm>
            <a:off x="7858148" y="0"/>
            <a:ext cx="1285884" cy="1071546"/>
          </a:xfrm>
          <a:prstGeom prst="roundRect">
            <a:avLst>
              <a:gd name="adj" fmla="val 4167"/>
            </a:avLst>
          </a:prstGeom>
          <a:solidFill>
            <a:srgbClr val="FFFFFF"/>
          </a:solidFill>
          <a:ln w="76200" cap="sq">
            <a:noFill/>
            <a:miter lim="800000"/>
          </a:ln>
          <a:effectLst>
            <a:outerShdw blurRad="44450" dist="27940" dir="5400000" algn="ctr">
              <a:srgbClr val="000000">
                <a:alpha val="32000"/>
              </a:srgbClr>
            </a:outerShdw>
            <a:reflection blurRad="12700" stA="28000" endPos="28000" dist="5000" dir="5400000" sy="-100000" algn="bl" rotWithShape="0"/>
          </a:effectLst>
          <a:scene3d>
            <a:camera prst="orthographicFront">
              <a:rot lat="0" lon="0" rev="0"/>
            </a:camera>
            <a:lightRig rig="balanced" dir="t">
              <a:rot lat="0" lon="0" rev="8700000"/>
            </a:lightRig>
          </a:scene3d>
          <a:sp3d>
            <a:bevelT w="190500" h="38100"/>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2"/>
          <p:cNvSpPr txBox="1">
            <a:spLocks noRot="1" noChangeArrowheads="1"/>
          </p:cNvSpPr>
          <p:nvPr>
            <p:custDataLst>
              <p:tags r:id="rId1"/>
            </p:custDataLst>
          </p:nvPr>
        </p:nvSpPr>
        <p:spPr>
          <a:xfrm>
            <a:off x="71406" y="71414"/>
            <a:ext cx="3286148" cy="714380"/>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Evolution</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7" name="ZoneTexte 6"/>
          <p:cNvSpPr txBox="1"/>
          <p:nvPr/>
        </p:nvSpPr>
        <p:spPr>
          <a:xfrm>
            <a:off x="2571736" y="928670"/>
            <a:ext cx="4536504" cy="584775"/>
          </a:xfrm>
          <a:prstGeom prst="rect">
            <a:avLst/>
          </a:prstGeom>
          <a:solidFill>
            <a:schemeClr val="accent6">
              <a:lumMod val="20000"/>
              <a:lumOff val="80000"/>
            </a:schemeClr>
          </a:solidFill>
          <a:ln>
            <a:solidFill>
              <a:schemeClr val="tx2"/>
            </a:solidFill>
          </a:ln>
        </p:spPr>
        <p:txBody>
          <a:bodyPr wrap="square" rtlCol="0">
            <a:spAutoFit/>
          </a:bodyPr>
          <a:lstStyle/>
          <a:p>
            <a:r>
              <a:rPr lang="fr-FR" sz="2400" dirty="0" smtClean="0">
                <a:solidFill>
                  <a:srgbClr val="CC3300"/>
                </a:solidFill>
                <a:latin typeface="Arial" pitchFamily="34" charset="0"/>
                <a:cs typeface="Arial" pitchFamily="34" charset="0"/>
              </a:rPr>
              <a:t>    </a:t>
            </a:r>
            <a:r>
              <a:rPr lang="fr-FR" sz="3200" dirty="0" smtClean="0">
                <a:solidFill>
                  <a:srgbClr val="C00000"/>
                </a:solidFill>
                <a:latin typeface="Arial" pitchFamily="34" charset="0"/>
                <a:cs typeface="Arial" pitchFamily="34" charset="0"/>
              </a:rPr>
              <a:t>Infection par le VHC</a:t>
            </a:r>
          </a:p>
        </p:txBody>
      </p:sp>
      <p:sp>
        <p:nvSpPr>
          <p:cNvPr id="8" name="ZoneTexte 7"/>
          <p:cNvSpPr txBox="1"/>
          <p:nvPr/>
        </p:nvSpPr>
        <p:spPr>
          <a:xfrm>
            <a:off x="2714612" y="1643050"/>
            <a:ext cx="4248472" cy="584775"/>
          </a:xfrm>
          <a:prstGeom prst="rect">
            <a:avLst/>
          </a:prstGeom>
          <a:solidFill>
            <a:schemeClr val="tx2">
              <a:lumMod val="20000"/>
              <a:lumOff val="80000"/>
            </a:schemeClr>
          </a:solidFill>
          <a:ln>
            <a:solidFill>
              <a:schemeClr val="tx2"/>
            </a:solidFill>
          </a:ln>
        </p:spPr>
        <p:txBody>
          <a:bodyPr wrap="square" rtlCol="0">
            <a:spAutoFit/>
          </a:bodyPr>
          <a:lstStyle/>
          <a:p>
            <a:pPr algn="ctr"/>
            <a:r>
              <a:rPr lang="fr-FR" sz="3200" dirty="0" smtClean="0">
                <a:latin typeface="Arial" pitchFamily="34" charset="0"/>
                <a:cs typeface="Arial" pitchFamily="34" charset="0"/>
              </a:rPr>
              <a:t>Hépatite aigue      </a:t>
            </a:r>
          </a:p>
        </p:txBody>
      </p:sp>
      <p:sp>
        <p:nvSpPr>
          <p:cNvPr id="11" name="ZoneTexte 10"/>
          <p:cNvSpPr txBox="1"/>
          <p:nvPr/>
        </p:nvSpPr>
        <p:spPr>
          <a:xfrm>
            <a:off x="179512" y="1357298"/>
            <a:ext cx="2088232" cy="1569660"/>
          </a:xfrm>
          <a:prstGeom prst="rect">
            <a:avLst/>
          </a:prstGeom>
          <a:noFill/>
          <a:ln w="38100">
            <a:solidFill>
              <a:srgbClr val="FF0000"/>
            </a:solidFill>
          </a:ln>
        </p:spPr>
        <p:txBody>
          <a:bodyPr wrap="square" rtlCol="0">
            <a:spAutoFit/>
          </a:bodyPr>
          <a:lstStyle/>
          <a:p>
            <a:r>
              <a:rPr lang="fr-FR" sz="2400" dirty="0" smtClean="0">
                <a:latin typeface="Arial" pitchFamily="34" charset="0"/>
                <a:cs typeface="Arial" pitchFamily="34" charset="0"/>
              </a:rPr>
              <a:t>Hépatite aigue fulminante : </a:t>
            </a:r>
            <a:r>
              <a:rPr lang="fr-FR" sz="2400" i="1" dirty="0" smtClean="0">
                <a:solidFill>
                  <a:schemeClr val="accent3">
                    <a:lumMod val="50000"/>
                  </a:schemeClr>
                </a:solidFill>
                <a:latin typeface="Arial" pitchFamily="34" charset="0"/>
                <a:cs typeface="Arial" pitchFamily="34" charset="0"/>
              </a:rPr>
              <a:t>quelques cas </a:t>
            </a:r>
          </a:p>
        </p:txBody>
      </p:sp>
      <p:sp>
        <p:nvSpPr>
          <p:cNvPr id="12" name="ZoneTexte 11"/>
          <p:cNvSpPr txBox="1"/>
          <p:nvPr/>
        </p:nvSpPr>
        <p:spPr>
          <a:xfrm>
            <a:off x="928662" y="3214686"/>
            <a:ext cx="2808312" cy="1077218"/>
          </a:xfrm>
          <a:prstGeom prst="rect">
            <a:avLst/>
          </a:prstGeom>
          <a:solidFill>
            <a:schemeClr val="accent3">
              <a:lumMod val="60000"/>
              <a:lumOff val="40000"/>
            </a:schemeClr>
          </a:solidFill>
          <a:ln>
            <a:solidFill>
              <a:schemeClr val="tx2"/>
            </a:solidFill>
          </a:ln>
        </p:spPr>
        <p:txBody>
          <a:bodyPr wrap="square" rtlCol="0">
            <a:spAutoFit/>
          </a:bodyPr>
          <a:lstStyle/>
          <a:p>
            <a:r>
              <a:rPr lang="fr-FR" sz="3200" dirty="0" smtClean="0">
                <a:latin typeface="Arial" pitchFamily="34" charset="0"/>
                <a:cs typeface="Arial" pitchFamily="34" charset="0"/>
              </a:rPr>
              <a:t>    Guérison</a:t>
            </a:r>
          </a:p>
          <a:p>
            <a:r>
              <a:rPr lang="fr-FR" sz="3200" dirty="0" smtClean="0">
                <a:latin typeface="Arial" pitchFamily="34" charset="0"/>
                <a:cs typeface="Arial" pitchFamily="34" charset="0"/>
              </a:rPr>
              <a:t>      (25 %)</a:t>
            </a:r>
            <a:endParaRPr lang="fr-FR" sz="3200" dirty="0">
              <a:latin typeface="Arial" pitchFamily="34" charset="0"/>
              <a:cs typeface="Arial" pitchFamily="34" charset="0"/>
            </a:endParaRPr>
          </a:p>
        </p:txBody>
      </p:sp>
      <p:sp>
        <p:nvSpPr>
          <p:cNvPr id="15" name="ZoneTexte 14"/>
          <p:cNvSpPr txBox="1"/>
          <p:nvPr/>
        </p:nvSpPr>
        <p:spPr>
          <a:xfrm>
            <a:off x="4643438" y="2786058"/>
            <a:ext cx="4000528" cy="1077218"/>
          </a:xfrm>
          <a:prstGeom prst="rect">
            <a:avLst/>
          </a:prstGeom>
          <a:solidFill>
            <a:schemeClr val="accent2">
              <a:lumMod val="40000"/>
              <a:lumOff val="60000"/>
            </a:schemeClr>
          </a:solidFill>
          <a:ln>
            <a:solidFill>
              <a:schemeClr val="tx2"/>
            </a:solidFill>
          </a:ln>
        </p:spPr>
        <p:txBody>
          <a:bodyPr wrap="square" rtlCol="0">
            <a:spAutoFit/>
          </a:bodyPr>
          <a:lstStyle/>
          <a:p>
            <a:r>
              <a:rPr lang="fr-FR" sz="3200" dirty="0" smtClean="0">
                <a:latin typeface="Arial" pitchFamily="34" charset="0"/>
                <a:cs typeface="Arial" pitchFamily="34" charset="0"/>
              </a:rPr>
              <a:t> Hépatite chronique</a:t>
            </a:r>
          </a:p>
          <a:p>
            <a:r>
              <a:rPr lang="fr-FR" sz="3200" dirty="0" smtClean="0">
                <a:latin typeface="Arial" pitchFamily="34" charset="0"/>
                <a:cs typeface="Arial" pitchFamily="34" charset="0"/>
              </a:rPr>
              <a:t>       </a:t>
            </a:r>
            <a:r>
              <a:rPr lang="fr-FR" sz="3200" b="1" dirty="0" smtClean="0">
                <a:solidFill>
                  <a:srgbClr val="B9178B"/>
                </a:solidFill>
                <a:latin typeface="Arial" pitchFamily="34" charset="0"/>
                <a:cs typeface="Arial" pitchFamily="34" charset="0"/>
              </a:rPr>
              <a:t>( 50 - 80 %)</a:t>
            </a:r>
          </a:p>
        </p:txBody>
      </p:sp>
      <p:cxnSp>
        <p:nvCxnSpPr>
          <p:cNvPr id="30" name="Connecteur droit avec flèche 29"/>
          <p:cNvCxnSpPr/>
          <p:nvPr/>
        </p:nvCxnSpPr>
        <p:spPr>
          <a:xfrm>
            <a:off x="4929190" y="2214554"/>
            <a:ext cx="642942" cy="50006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1" name="Connecteur droit avec flèche 40"/>
          <p:cNvCxnSpPr/>
          <p:nvPr/>
        </p:nvCxnSpPr>
        <p:spPr>
          <a:xfrm rot="10800000" flipV="1">
            <a:off x="2857488" y="2214554"/>
            <a:ext cx="1084680" cy="85725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10" name="Picture 2" descr="https://encrypted-tbn1.gstatic.com/images?q=tbn:ANd9GcSOPWG7Y8d84M7yya5p2O2aX4qXScQjgG-W7V2-Iv-62dwerKBrHg"/>
          <p:cNvPicPr>
            <a:picLocks noChangeAspect="1" noChangeArrowheads="1"/>
          </p:cNvPicPr>
          <p:nvPr/>
        </p:nvPicPr>
        <p:blipFill>
          <a:blip r:embed="rId3" cstate="print"/>
          <a:srcRect/>
          <a:stretch>
            <a:fillRect/>
          </a:stretch>
        </p:blipFill>
        <p:spPr bwMode="auto">
          <a:xfrm>
            <a:off x="7858148" y="0"/>
            <a:ext cx="1285884" cy="1071546"/>
          </a:xfrm>
          <a:prstGeom prst="roundRect">
            <a:avLst>
              <a:gd name="adj" fmla="val 4167"/>
            </a:avLst>
          </a:prstGeom>
          <a:solidFill>
            <a:srgbClr val="FFFFFF"/>
          </a:solidFill>
          <a:ln w="76200" cap="sq">
            <a:noFill/>
            <a:miter lim="800000"/>
          </a:ln>
          <a:effectLst>
            <a:outerShdw blurRad="44450" dist="27940" dir="5400000" algn="ctr">
              <a:srgbClr val="000000">
                <a:alpha val="32000"/>
              </a:srgbClr>
            </a:outerShdw>
            <a:reflection blurRad="12700" stA="28000" endPos="28000" dist="5000" dir="5400000" sy="-100000" algn="bl" rotWithShape="0"/>
          </a:effectLst>
          <a:scene3d>
            <a:camera prst="orthographicFront">
              <a:rot lat="0" lon="0" rev="0"/>
            </a:camera>
            <a:lightRig rig="balanced" dir="t">
              <a:rot lat="0" lon="0" rev="8700000"/>
            </a:lightRig>
          </a:scene3d>
          <a:sp3d>
            <a:bevelT w="190500" h="38100"/>
          </a:sp3d>
        </p:spPr>
      </p:pic>
      <p:sp>
        <p:nvSpPr>
          <p:cNvPr id="14" name="Rectangle 17"/>
          <p:cNvSpPr>
            <a:spLocks noChangeArrowheads="1"/>
          </p:cNvSpPr>
          <p:nvPr/>
        </p:nvSpPr>
        <p:spPr bwMode="auto">
          <a:xfrm>
            <a:off x="5572132" y="4500570"/>
            <a:ext cx="1869102" cy="582211"/>
          </a:xfrm>
          <a:prstGeom prst="rect">
            <a:avLst/>
          </a:prstGeom>
          <a:solidFill>
            <a:schemeClr val="accent2">
              <a:lumMod val="40000"/>
              <a:lumOff val="60000"/>
            </a:schemeClr>
          </a:solidFill>
          <a:ln w="12700">
            <a:noFill/>
            <a:miter lim="800000"/>
            <a:headEnd/>
            <a:tailEnd/>
          </a:ln>
        </p:spPr>
        <p:txBody>
          <a:bodyPr wrap="none" lIns="90488" tIns="44450" rIns="90488" bIns="44450">
            <a:spAutoFit/>
          </a:bodyPr>
          <a:lstStyle/>
          <a:p>
            <a:pPr defTabSz="762000" eaLnBrk="0" hangingPunct="0"/>
            <a:r>
              <a:rPr lang="fr-FR" sz="3200" b="1" dirty="0">
                <a:solidFill>
                  <a:srgbClr val="B9178B"/>
                </a:solidFill>
                <a:latin typeface="Arial" pitchFamily="34" charset="0"/>
                <a:cs typeface="Arial" pitchFamily="34" charset="0"/>
              </a:rPr>
              <a:t>Cirrhose</a:t>
            </a:r>
          </a:p>
        </p:txBody>
      </p:sp>
      <p:cxnSp>
        <p:nvCxnSpPr>
          <p:cNvPr id="17" name="Connecteur droit avec flèche 16"/>
          <p:cNvCxnSpPr/>
          <p:nvPr/>
        </p:nvCxnSpPr>
        <p:spPr>
          <a:xfrm rot="5400000">
            <a:off x="6180149" y="4178305"/>
            <a:ext cx="500066" cy="1588"/>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6643702" y="3929066"/>
            <a:ext cx="1428760" cy="461665"/>
          </a:xfrm>
          <a:prstGeom prst="rect">
            <a:avLst/>
          </a:prstGeom>
          <a:solidFill>
            <a:schemeClr val="accent6">
              <a:lumMod val="20000"/>
              <a:lumOff val="80000"/>
            </a:schemeClr>
          </a:solidFill>
        </p:spPr>
        <p:txBody>
          <a:bodyPr wrap="square" rtlCol="0">
            <a:spAutoFit/>
          </a:bodyPr>
          <a:lstStyle/>
          <a:p>
            <a:r>
              <a:rPr lang="fr-FR" sz="2400" dirty="0" smtClean="0">
                <a:latin typeface="Arial" pitchFamily="34" charset="0"/>
                <a:cs typeface="Arial" pitchFamily="34" charset="0"/>
              </a:rPr>
              <a:t>10- 20 %</a:t>
            </a:r>
            <a:endParaRPr lang="fr-FR" sz="2400" dirty="0">
              <a:latin typeface="Arial" pitchFamily="34" charset="0"/>
              <a:cs typeface="Arial" pitchFamily="34" charset="0"/>
            </a:endParaRPr>
          </a:p>
        </p:txBody>
      </p:sp>
      <p:sp>
        <p:nvSpPr>
          <p:cNvPr id="19" name="Rectangle 17"/>
          <p:cNvSpPr>
            <a:spLocks noChangeArrowheads="1"/>
          </p:cNvSpPr>
          <p:nvPr/>
        </p:nvSpPr>
        <p:spPr bwMode="auto">
          <a:xfrm>
            <a:off x="2643174" y="5775747"/>
            <a:ext cx="5761194" cy="582211"/>
          </a:xfrm>
          <a:prstGeom prst="rect">
            <a:avLst/>
          </a:prstGeom>
          <a:solidFill>
            <a:schemeClr val="accent2">
              <a:lumMod val="40000"/>
              <a:lumOff val="60000"/>
            </a:schemeClr>
          </a:solidFill>
          <a:ln w="12700">
            <a:noFill/>
            <a:miter lim="800000"/>
            <a:headEnd/>
            <a:tailEnd/>
          </a:ln>
        </p:spPr>
        <p:txBody>
          <a:bodyPr wrap="none" lIns="90488" tIns="44450" rIns="90488" bIns="44450">
            <a:spAutoFit/>
          </a:bodyPr>
          <a:lstStyle/>
          <a:p>
            <a:pPr defTabSz="762000" eaLnBrk="0" hangingPunct="0"/>
            <a:r>
              <a:rPr lang="fr-FR" sz="3200" b="1" dirty="0" smtClean="0">
                <a:solidFill>
                  <a:srgbClr val="B9178B"/>
                </a:solidFill>
                <a:latin typeface="Arial" pitchFamily="34" charset="0"/>
                <a:cs typeface="Arial" pitchFamily="34" charset="0"/>
              </a:rPr>
              <a:t>Carcinome hépato cellulaire </a:t>
            </a:r>
            <a:endParaRPr lang="fr-FR" sz="3200" b="1" dirty="0">
              <a:solidFill>
                <a:srgbClr val="B9178B"/>
              </a:solidFill>
              <a:latin typeface="Arial" pitchFamily="34" charset="0"/>
              <a:cs typeface="Arial" pitchFamily="34" charset="0"/>
            </a:endParaRPr>
          </a:p>
        </p:txBody>
      </p:sp>
      <p:sp>
        <p:nvSpPr>
          <p:cNvPr id="20" name="Text Box 38"/>
          <p:cNvSpPr txBox="1">
            <a:spLocks noChangeArrowheads="1"/>
          </p:cNvSpPr>
          <p:nvPr/>
        </p:nvSpPr>
        <p:spPr bwMode="auto">
          <a:xfrm>
            <a:off x="6715140" y="5214950"/>
            <a:ext cx="1785950" cy="461665"/>
          </a:xfrm>
          <a:prstGeom prst="rect">
            <a:avLst/>
          </a:prstGeom>
          <a:solidFill>
            <a:schemeClr val="accent6">
              <a:lumMod val="20000"/>
              <a:lumOff val="80000"/>
            </a:schemeClr>
          </a:solidFill>
          <a:ln w="9525">
            <a:noFill/>
            <a:miter lim="800000"/>
            <a:headEnd/>
            <a:tailEnd/>
          </a:ln>
        </p:spPr>
        <p:txBody>
          <a:bodyPr wrap="square">
            <a:spAutoFit/>
          </a:bodyPr>
          <a:lstStyle/>
          <a:p>
            <a:pPr>
              <a:spcBef>
                <a:spcPct val="50000"/>
              </a:spcBef>
            </a:pPr>
            <a:r>
              <a:rPr lang="fr-FR" sz="2400" dirty="0">
                <a:latin typeface="Arial" pitchFamily="34" charset="0"/>
                <a:cs typeface="Arial" pitchFamily="34" charset="0"/>
              </a:rPr>
              <a:t>4 % par an</a:t>
            </a:r>
          </a:p>
        </p:txBody>
      </p:sp>
      <p:cxnSp>
        <p:nvCxnSpPr>
          <p:cNvPr id="22" name="Connecteur droit avec flèche 21"/>
          <p:cNvCxnSpPr/>
          <p:nvPr/>
        </p:nvCxnSpPr>
        <p:spPr>
          <a:xfrm rot="5400000">
            <a:off x="6108711" y="5464189"/>
            <a:ext cx="642942" cy="1588"/>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14" grpId="0" animBg="1"/>
      <p:bldP spid="18" grpId="0" animBg="1"/>
      <p:bldP spid="19" grpId="0" animBg="1"/>
      <p:bldP spid="2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1097766"/>
            <a:ext cx="8715436" cy="5643602"/>
          </a:xfrm>
        </p:spPr>
        <p:txBody>
          <a:bodyPr>
            <a:normAutofit fontScale="92500" lnSpcReduction="10000"/>
          </a:bodyPr>
          <a:lstStyle/>
          <a:p>
            <a:pPr>
              <a:lnSpc>
                <a:spcPct val="110000"/>
              </a:lnSpc>
            </a:pPr>
            <a:r>
              <a:rPr lang="fr-FR" sz="3500" dirty="0" smtClean="0">
                <a:solidFill>
                  <a:schemeClr val="bg1">
                    <a:lumMod val="85000"/>
                  </a:schemeClr>
                </a:solidFill>
                <a:latin typeface="Arial" pitchFamily="34" charset="0"/>
                <a:cs typeface="Arial" pitchFamily="34" charset="0"/>
              </a:rPr>
              <a:t>Manifestations cliniques et biologiques des hépatites virales B et C</a:t>
            </a:r>
          </a:p>
          <a:p>
            <a:pPr>
              <a:lnSpc>
                <a:spcPct val="110000"/>
              </a:lnSpc>
              <a:buNone/>
            </a:pPr>
            <a:r>
              <a:rPr lang="fr-FR" sz="3500" dirty="0" smtClean="0">
                <a:solidFill>
                  <a:schemeClr val="bg1">
                    <a:lumMod val="85000"/>
                  </a:schemeClr>
                </a:solidFill>
                <a:latin typeface="Arial" pitchFamily="34" charset="0"/>
                <a:cs typeface="Arial" pitchFamily="34" charset="0"/>
              </a:rPr>
              <a:t>    - les hépatites aigues </a:t>
            </a:r>
          </a:p>
          <a:p>
            <a:pPr>
              <a:lnSpc>
                <a:spcPct val="110000"/>
              </a:lnSpc>
              <a:buNone/>
            </a:pPr>
            <a:r>
              <a:rPr lang="fr-FR" sz="3500" dirty="0" smtClean="0">
                <a:solidFill>
                  <a:schemeClr val="bg1">
                    <a:lumMod val="85000"/>
                  </a:schemeClr>
                </a:solidFill>
                <a:latin typeface="Arial" pitchFamily="34" charset="0"/>
                <a:cs typeface="Arial" pitchFamily="34" charset="0"/>
              </a:rPr>
              <a:t>    - Evolution</a:t>
            </a:r>
          </a:p>
          <a:p>
            <a:pPr>
              <a:lnSpc>
                <a:spcPct val="110000"/>
              </a:lnSpc>
            </a:pPr>
            <a:r>
              <a:rPr lang="fr-FR" dirty="0" smtClean="0">
                <a:solidFill>
                  <a:srgbClr val="FF0066"/>
                </a:solidFill>
                <a:latin typeface="Arial" pitchFamily="34" charset="0"/>
                <a:cs typeface="Arial" pitchFamily="34" charset="0"/>
              </a:rPr>
              <a:t>Les complications :</a:t>
            </a:r>
          </a:p>
          <a:p>
            <a:pPr>
              <a:lnSpc>
                <a:spcPct val="110000"/>
              </a:lnSpc>
              <a:buNone/>
            </a:pPr>
            <a:r>
              <a:rPr lang="fr-FR" dirty="0" smtClean="0">
                <a:latin typeface="Arial" pitchFamily="34" charset="0"/>
                <a:cs typeface="Arial" pitchFamily="34" charset="0"/>
              </a:rPr>
              <a:t>    - la cirrhose</a:t>
            </a:r>
          </a:p>
          <a:p>
            <a:pPr>
              <a:lnSpc>
                <a:spcPct val="110000"/>
              </a:lnSpc>
              <a:buNone/>
            </a:pPr>
            <a:r>
              <a:rPr lang="fr-FR" dirty="0" smtClean="0">
                <a:solidFill>
                  <a:schemeClr val="bg1">
                    <a:lumMod val="85000"/>
                  </a:schemeClr>
                </a:solidFill>
                <a:latin typeface="Arial" pitchFamily="34" charset="0"/>
                <a:cs typeface="Arial" pitchFamily="34" charset="0"/>
              </a:rPr>
              <a:t>    - le carcinome hépato cellulaire (CHC)</a:t>
            </a:r>
          </a:p>
          <a:p>
            <a:pPr>
              <a:lnSpc>
                <a:spcPct val="110000"/>
              </a:lnSpc>
            </a:pPr>
            <a:r>
              <a:rPr lang="fr-FR" dirty="0" smtClean="0">
                <a:solidFill>
                  <a:schemeClr val="bg1">
                    <a:lumMod val="85000"/>
                  </a:schemeClr>
                </a:solidFill>
                <a:latin typeface="Arial" pitchFamily="34" charset="0"/>
                <a:cs typeface="Arial" pitchFamily="34" charset="0"/>
              </a:rPr>
              <a:t>Le traitement :</a:t>
            </a:r>
          </a:p>
          <a:p>
            <a:pPr>
              <a:lnSpc>
                <a:spcPct val="110000"/>
              </a:lnSpc>
              <a:buNone/>
            </a:pPr>
            <a:r>
              <a:rPr lang="fr-FR" dirty="0" smtClean="0">
                <a:solidFill>
                  <a:schemeClr val="bg1">
                    <a:lumMod val="85000"/>
                  </a:schemeClr>
                </a:solidFill>
                <a:latin typeface="Arial" pitchFamily="34" charset="0"/>
                <a:cs typeface="Arial" pitchFamily="34" charset="0"/>
              </a:rPr>
              <a:t>    - Hépatites aigues </a:t>
            </a:r>
          </a:p>
          <a:p>
            <a:pPr>
              <a:lnSpc>
                <a:spcPct val="110000"/>
              </a:lnSpc>
              <a:buNone/>
            </a:pPr>
            <a:r>
              <a:rPr lang="fr-FR" dirty="0" smtClean="0">
                <a:solidFill>
                  <a:schemeClr val="bg1">
                    <a:lumMod val="85000"/>
                  </a:schemeClr>
                </a:solidFill>
                <a:latin typeface="Arial" pitchFamily="34" charset="0"/>
                <a:cs typeface="Arial" pitchFamily="34" charset="0"/>
              </a:rPr>
              <a:t>    - Hépatites chroniques </a:t>
            </a:r>
            <a:endParaRPr lang="fr-FR" dirty="0">
              <a:solidFill>
                <a:schemeClr val="bg1">
                  <a:lumMod val="85000"/>
                </a:schemeClr>
              </a:solidFill>
              <a:latin typeface="Arial" pitchFamily="34" charset="0"/>
              <a:cs typeface="Arial" pitchFamily="34" charset="0"/>
            </a:endParaRPr>
          </a:p>
        </p:txBody>
      </p:sp>
      <p:sp>
        <p:nvSpPr>
          <p:cNvPr id="4" name="Titre 1"/>
          <p:cNvSpPr>
            <a:spLocks noGrp="1"/>
          </p:cNvSpPr>
          <p:nvPr>
            <p:ph type="title"/>
          </p:nvPr>
        </p:nvSpPr>
        <p:spPr>
          <a:xfrm>
            <a:off x="3419872" y="71414"/>
            <a:ext cx="2592288" cy="785818"/>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fr-FR" dirty="0" smtClean="0">
                <a:solidFill>
                  <a:schemeClr val="tx2"/>
                </a:solidFill>
                <a:latin typeface="Arial" pitchFamily="34" charset="0"/>
                <a:cs typeface="Arial" pitchFamily="34" charset="0"/>
              </a:rPr>
              <a:t>Plan </a:t>
            </a:r>
            <a:endParaRPr lang="fr-FR" dirty="0">
              <a:solidFill>
                <a:schemeClr val="tx2"/>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2" name="Picture 4" descr="HTP 1"/>
          <p:cNvPicPr>
            <a:picLocks noChangeAspect="1" noChangeArrowheads="1"/>
          </p:cNvPicPr>
          <p:nvPr/>
        </p:nvPicPr>
        <p:blipFill>
          <a:blip r:embed="rId2" cstate="print"/>
          <a:srcRect/>
          <a:stretch>
            <a:fillRect/>
          </a:stretch>
        </p:blipFill>
        <p:spPr bwMode="auto">
          <a:xfrm>
            <a:off x="-396875" y="-96838"/>
            <a:ext cx="9540875" cy="7034213"/>
          </a:xfrm>
          <a:prstGeom prst="rect">
            <a:avLst/>
          </a:prstGeom>
          <a:noFill/>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268760"/>
            <a:ext cx="8712968" cy="5184576"/>
          </a:xfrm>
        </p:spPr>
        <p:txBody>
          <a:bodyPr>
            <a:normAutofit lnSpcReduction="10000"/>
          </a:bodyPr>
          <a:lstStyle/>
          <a:p>
            <a:pPr>
              <a:buFontTx/>
              <a:buChar char="•"/>
            </a:pPr>
            <a:r>
              <a:rPr lang="fr-FR" b="1" i="1" dirty="0" smtClean="0">
                <a:solidFill>
                  <a:srgbClr val="002060"/>
                </a:solidFill>
                <a:latin typeface="Arial" pitchFamily="34" charset="0"/>
                <a:cs typeface="Arial" pitchFamily="34" charset="0"/>
              </a:rPr>
              <a:t>Définition :</a:t>
            </a:r>
          </a:p>
          <a:p>
            <a:pPr>
              <a:lnSpc>
                <a:spcPct val="150000"/>
              </a:lnSpc>
              <a:buNone/>
            </a:pPr>
            <a:r>
              <a:rPr lang="fr-FR" dirty="0" smtClean="0">
                <a:latin typeface="Arial" pitchFamily="34" charset="0"/>
                <a:cs typeface="Arial" pitchFamily="34" charset="0"/>
              </a:rPr>
              <a:t>   Syndrome anatomopathologique associant :</a:t>
            </a:r>
          </a:p>
          <a:p>
            <a:pPr>
              <a:lnSpc>
                <a:spcPct val="150000"/>
              </a:lnSpc>
              <a:buNone/>
            </a:pPr>
            <a:r>
              <a:rPr lang="fr-FR" dirty="0" smtClean="0">
                <a:solidFill>
                  <a:schemeClr val="tx2"/>
                </a:solidFill>
                <a:latin typeface="Arial" pitchFamily="34" charset="0"/>
                <a:cs typeface="Arial" pitchFamily="34" charset="0"/>
              </a:rPr>
              <a:t> - </a:t>
            </a:r>
            <a:r>
              <a:rPr lang="fr-FR" dirty="0" smtClean="0">
                <a:latin typeface="Arial" pitchFamily="34" charset="0"/>
                <a:cs typeface="Arial" pitchFamily="34" charset="0"/>
              </a:rPr>
              <a:t>des </a:t>
            </a:r>
            <a:r>
              <a:rPr lang="fr-FR" b="1" dirty="0" smtClean="0">
                <a:solidFill>
                  <a:srgbClr val="002060"/>
                </a:solidFill>
                <a:latin typeface="Arial" pitchFamily="34" charset="0"/>
                <a:cs typeface="Arial" pitchFamily="34" charset="0"/>
              </a:rPr>
              <a:t>lésions </a:t>
            </a:r>
            <a:r>
              <a:rPr lang="fr-FR" b="1" dirty="0" err="1" smtClean="0">
                <a:solidFill>
                  <a:srgbClr val="002060"/>
                </a:solidFill>
                <a:latin typeface="Arial" pitchFamily="34" charset="0"/>
                <a:cs typeface="Arial" pitchFamily="34" charset="0"/>
              </a:rPr>
              <a:t>hépatocytaires</a:t>
            </a:r>
            <a:r>
              <a:rPr lang="fr-FR" b="1" dirty="0" smtClean="0">
                <a:solidFill>
                  <a:srgbClr val="002060"/>
                </a:solidFill>
                <a:latin typeface="Arial" pitchFamily="34" charset="0"/>
                <a:cs typeface="Arial" pitchFamily="34" charset="0"/>
              </a:rPr>
              <a:t> </a:t>
            </a:r>
          </a:p>
          <a:p>
            <a:pPr>
              <a:lnSpc>
                <a:spcPct val="150000"/>
              </a:lnSpc>
              <a:buNone/>
            </a:pPr>
            <a:r>
              <a:rPr lang="fr-FR" dirty="0" smtClean="0">
                <a:solidFill>
                  <a:srgbClr val="002060"/>
                </a:solidFill>
                <a:latin typeface="Arial" pitchFamily="34" charset="0"/>
                <a:cs typeface="Arial" pitchFamily="34" charset="0"/>
              </a:rPr>
              <a:t> - </a:t>
            </a:r>
            <a:r>
              <a:rPr lang="fr-FR" b="1" dirty="0" smtClean="0">
                <a:solidFill>
                  <a:srgbClr val="002060"/>
                </a:solidFill>
                <a:latin typeface="Arial" pitchFamily="34" charset="0"/>
                <a:cs typeface="Arial" pitchFamily="34" charset="0"/>
              </a:rPr>
              <a:t>une fibrose </a:t>
            </a:r>
            <a:r>
              <a:rPr lang="fr-FR" dirty="0" smtClean="0">
                <a:latin typeface="Arial" pitchFamily="34" charset="0"/>
                <a:cs typeface="Arial" pitchFamily="34" charset="0"/>
              </a:rPr>
              <a:t>diffuse, annulaire qui bouleverse l’architecture du lobule hépatique.</a:t>
            </a:r>
          </a:p>
          <a:p>
            <a:pPr>
              <a:lnSpc>
                <a:spcPct val="150000"/>
              </a:lnSpc>
              <a:buNone/>
            </a:pPr>
            <a:r>
              <a:rPr lang="fr-FR" dirty="0" smtClean="0">
                <a:latin typeface="Arial" pitchFamily="34" charset="0"/>
                <a:cs typeface="Arial" pitchFamily="34" charset="0"/>
              </a:rPr>
              <a:t> - </a:t>
            </a:r>
            <a:r>
              <a:rPr lang="fr-FR" b="1" dirty="0" smtClean="0">
                <a:solidFill>
                  <a:srgbClr val="002060"/>
                </a:solidFill>
                <a:latin typeface="Arial" pitchFamily="34" charset="0"/>
                <a:cs typeface="Arial" pitchFamily="34" charset="0"/>
              </a:rPr>
              <a:t>des nodules de régénération </a:t>
            </a:r>
            <a:r>
              <a:rPr lang="fr-FR" dirty="0" smtClean="0">
                <a:latin typeface="Arial" pitchFamily="34" charset="0"/>
                <a:cs typeface="Arial" pitchFamily="34" charset="0"/>
              </a:rPr>
              <a:t>(macro ou </a:t>
            </a:r>
            <a:r>
              <a:rPr lang="fr-FR" dirty="0" err="1" smtClean="0">
                <a:latin typeface="Arial" pitchFamily="34" charset="0"/>
                <a:cs typeface="Arial" pitchFamily="34" charset="0"/>
              </a:rPr>
              <a:t>micro-nodules</a:t>
            </a:r>
            <a:r>
              <a:rPr lang="fr-FR" dirty="0" smtClean="0">
                <a:latin typeface="Arial" pitchFamily="34" charset="0"/>
                <a:cs typeface="Arial" pitchFamily="34" charset="0"/>
              </a:rPr>
              <a:t>)</a:t>
            </a:r>
          </a:p>
          <a:p>
            <a:endParaRPr lang="fr-FR" dirty="0"/>
          </a:p>
        </p:txBody>
      </p:sp>
      <p:sp>
        <p:nvSpPr>
          <p:cNvPr id="4" name="Titre 1"/>
          <p:cNvSpPr>
            <a:spLocks noGrp="1"/>
          </p:cNvSpPr>
          <p:nvPr>
            <p:ph type="title"/>
          </p:nvPr>
        </p:nvSpPr>
        <p:spPr>
          <a:xfrm>
            <a:off x="1475656" y="44624"/>
            <a:ext cx="4968552" cy="792088"/>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fr-FR" dirty="0" smtClean="0">
                <a:solidFill>
                  <a:schemeClr val="tx2"/>
                </a:solidFill>
                <a:latin typeface="Arial" pitchFamily="34" charset="0"/>
                <a:cs typeface="Arial" pitchFamily="34" charset="0"/>
              </a:rPr>
              <a:t>La cirrhose </a:t>
            </a:r>
            <a:endParaRPr lang="fr-FR" dirty="0">
              <a:solidFill>
                <a:schemeClr val="tx2"/>
              </a:solidFill>
              <a:latin typeface="Arial" pitchFamily="34" charset="0"/>
              <a:cs typeface="Arial" pitchFamily="34" charset="0"/>
            </a:endParaRPr>
          </a:p>
        </p:txBody>
      </p:sp>
      <p:pic>
        <p:nvPicPr>
          <p:cNvPr id="5" name="Picture 2" descr="C:\Documents and Settings\Microsoft\Bureau\Formation ONAS hépatites virales\cirrhose.jpeg"/>
          <p:cNvPicPr>
            <a:picLocks noChangeAspect="1" noChangeArrowheads="1"/>
          </p:cNvPicPr>
          <p:nvPr/>
        </p:nvPicPr>
        <p:blipFill>
          <a:blip r:embed="rId2" cstate="print"/>
          <a:srcRect/>
          <a:stretch>
            <a:fillRect/>
          </a:stretch>
        </p:blipFill>
        <p:spPr bwMode="auto">
          <a:xfrm>
            <a:off x="6695728" y="0"/>
            <a:ext cx="2448272" cy="15121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1406" y="1000108"/>
            <a:ext cx="8929718" cy="5643602"/>
          </a:xfrm>
        </p:spPr>
        <p:txBody>
          <a:bodyPr>
            <a:normAutofit fontScale="92500"/>
          </a:bodyPr>
          <a:lstStyle/>
          <a:p>
            <a:pPr>
              <a:buFontTx/>
              <a:buChar char="•"/>
            </a:pPr>
            <a:r>
              <a:rPr lang="fr-FR" b="1" i="1" dirty="0" smtClean="0">
                <a:solidFill>
                  <a:srgbClr val="002060"/>
                </a:solidFill>
                <a:latin typeface="Arial" pitchFamily="34" charset="0"/>
                <a:cs typeface="Arial" pitchFamily="34" charset="0"/>
              </a:rPr>
              <a:t>Conséquences :</a:t>
            </a:r>
          </a:p>
          <a:p>
            <a:pPr>
              <a:lnSpc>
                <a:spcPct val="150000"/>
              </a:lnSpc>
              <a:buNone/>
            </a:pPr>
            <a:r>
              <a:rPr lang="fr-FR" dirty="0" smtClean="0">
                <a:solidFill>
                  <a:srgbClr val="B9178B"/>
                </a:solidFill>
                <a:latin typeface="Arial" pitchFamily="34" charset="0"/>
                <a:cs typeface="Arial" pitchFamily="34" charset="0"/>
              </a:rPr>
              <a:t> </a:t>
            </a:r>
            <a:r>
              <a:rPr lang="fr-FR" sz="3500" dirty="0" smtClean="0">
                <a:solidFill>
                  <a:srgbClr val="B9178B"/>
                </a:solidFill>
                <a:latin typeface="Arial" pitchFamily="34" charset="0"/>
                <a:cs typeface="Arial" pitchFamily="34" charset="0"/>
              </a:rPr>
              <a:t>- </a:t>
            </a:r>
            <a:r>
              <a:rPr lang="fr-FR" sz="3500" b="1" dirty="0" smtClean="0">
                <a:solidFill>
                  <a:srgbClr val="B9178B"/>
                </a:solidFill>
                <a:latin typeface="Arial" pitchFamily="34" charset="0"/>
                <a:cs typeface="Arial" pitchFamily="34" charset="0"/>
              </a:rPr>
              <a:t>Une insuffisance hépato cellulaire</a:t>
            </a:r>
          </a:p>
          <a:p>
            <a:pPr>
              <a:lnSpc>
                <a:spcPct val="150000"/>
              </a:lnSpc>
              <a:buNone/>
            </a:pPr>
            <a:r>
              <a:rPr lang="fr-FR" dirty="0" smtClean="0">
                <a:latin typeface="Arial" pitchFamily="34" charset="0"/>
                <a:cs typeface="Arial" pitchFamily="34" charset="0"/>
              </a:rPr>
              <a:t>  (diminution de l’albuminémie, du taux de cholestérol, du TP et du facteur V)</a:t>
            </a:r>
          </a:p>
          <a:p>
            <a:pPr>
              <a:lnSpc>
                <a:spcPct val="150000"/>
              </a:lnSpc>
              <a:buNone/>
            </a:pPr>
            <a:r>
              <a:rPr lang="fr-FR" dirty="0" smtClean="0">
                <a:latin typeface="Arial" pitchFamily="34" charset="0"/>
                <a:cs typeface="Arial" pitchFamily="34" charset="0"/>
              </a:rPr>
              <a:t> </a:t>
            </a:r>
            <a:r>
              <a:rPr lang="fr-FR" sz="3500" dirty="0" smtClean="0">
                <a:solidFill>
                  <a:srgbClr val="B9178B"/>
                </a:solidFill>
                <a:latin typeface="Arial" pitchFamily="34" charset="0"/>
                <a:cs typeface="Arial" pitchFamily="34" charset="0"/>
              </a:rPr>
              <a:t>- </a:t>
            </a:r>
            <a:r>
              <a:rPr lang="fr-FR" sz="3500" b="1" dirty="0" smtClean="0">
                <a:solidFill>
                  <a:srgbClr val="B9178B"/>
                </a:solidFill>
                <a:latin typeface="Arial" pitchFamily="34" charset="0"/>
                <a:cs typeface="Arial" pitchFamily="34" charset="0"/>
              </a:rPr>
              <a:t>Une hypertension portale : </a:t>
            </a:r>
          </a:p>
          <a:p>
            <a:pPr>
              <a:lnSpc>
                <a:spcPct val="150000"/>
              </a:lnSpc>
              <a:buNone/>
            </a:pPr>
            <a:r>
              <a:rPr lang="fr-FR" dirty="0" smtClean="0">
                <a:latin typeface="Arial" pitchFamily="34" charset="0"/>
                <a:cs typeface="Arial" pitchFamily="34" charset="0"/>
              </a:rPr>
              <a:t>   une circulation veineuse porto cave, une splénomégalie (un hypersplénisme), une ascite  </a:t>
            </a:r>
          </a:p>
        </p:txBody>
      </p:sp>
      <p:sp>
        <p:nvSpPr>
          <p:cNvPr id="4" name="Titre 1"/>
          <p:cNvSpPr>
            <a:spLocks noGrp="1"/>
          </p:cNvSpPr>
          <p:nvPr>
            <p:ph type="title"/>
          </p:nvPr>
        </p:nvSpPr>
        <p:spPr>
          <a:xfrm>
            <a:off x="1403648" y="71414"/>
            <a:ext cx="4968552" cy="792088"/>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fr-FR" dirty="0" smtClean="0">
                <a:solidFill>
                  <a:schemeClr val="tx2"/>
                </a:solidFill>
                <a:latin typeface="Arial" pitchFamily="34" charset="0"/>
                <a:cs typeface="Arial" pitchFamily="34" charset="0"/>
              </a:rPr>
              <a:t>La cirrhose </a:t>
            </a:r>
            <a:endParaRPr lang="fr-FR" dirty="0">
              <a:solidFill>
                <a:schemeClr val="tx2"/>
              </a:solidFill>
              <a:latin typeface="Arial" pitchFamily="34" charset="0"/>
              <a:cs typeface="Arial" pitchFamily="34" charset="0"/>
            </a:endParaRPr>
          </a:p>
        </p:txBody>
      </p:sp>
      <p:pic>
        <p:nvPicPr>
          <p:cNvPr id="5" name="Picture 2" descr="C:\Documents and Settings\Microsoft\Bureau\Formation ONAS hépatites virales\cirrhose.jpeg"/>
          <p:cNvPicPr>
            <a:picLocks noChangeAspect="1" noChangeArrowheads="1"/>
          </p:cNvPicPr>
          <p:nvPr/>
        </p:nvPicPr>
        <p:blipFill>
          <a:blip r:embed="rId2" cstate="print"/>
          <a:srcRect/>
          <a:stretch>
            <a:fillRect/>
          </a:stretch>
        </p:blipFill>
        <p:spPr bwMode="auto">
          <a:xfrm>
            <a:off x="6643702" y="-11994"/>
            <a:ext cx="2448272" cy="15121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4034" name="AutoShape 2" descr="https://encrypted-tbn3.gstatic.com/images?q=tbn:ANd9GcT9aFup37f4ewi4DCpoXHY6G8NUfocyV_2hoJhNMpwxFBiYnww1Q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44036" name="Picture 4" descr="C:\Documents and Settings\Microsoft\Bureau\hépatites virales\images HTP .jpeg"/>
          <p:cNvPicPr>
            <a:picLocks noChangeAspect="1" noChangeArrowheads="1"/>
          </p:cNvPicPr>
          <p:nvPr/>
        </p:nvPicPr>
        <p:blipFill>
          <a:blip r:embed="rId3" cstate="print"/>
          <a:srcRect/>
          <a:stretch>
            <a:fillRect/>
          </a:stretch>
        </p:blipFill>
        <p:spPr bwMode="auto">
          <a:xfrm>
            <a:off x="1214414" y="1571612"/>
            <a:ext cx="3976698" cy="4429156"/>
          </a:xfrm>
          <a:prstGeom prst="rect">
            <a:avLst/>
          </a:prstGeom>
          <a:ln>
            <a:noFill/>
          </a:ln>
          <a:effectLst>
            <a:outerShdw blurRad="292100" dist="139700" dir="2700000" algn="tl" rotWithShape="0">
              <a:srgbClr val="333333">
                <a:alpha val="65000"/>
              </a:srgbClr>
            </a:outerShdw>
          </a:effectLst>
        </p:spPr>
      </p:pic>
      <p:pic>
        <p:nvPicPr>
          <p:cNvPr id="12" name="Picture 4" descr="circulation collatérale"/>
          <p:cNvPicPr>
            <a:picLocks noChangeAspect="1" noChangeArrowheads="1"/>
          </p:cNvPicPr>
          <p:nvPr/>
        </p:nvPicPr>
        <p:blipFill>
          <a:blip r:embed="rId4" cstate="print"/>
          <a:srcRect/>
          <a:stretch>
            <a:fillRect/>
          </a:stretch>
        </p:blipFill>
        <p:spPr bwMode="auto">
          <a:xfrm>
            <a:off x="2857488" y="1571612"/>
            <a:ext cx="4857784" cy="4786346"/>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4036"/>
                                        </p:tgtEl>
                                        <p:attrNameLst>
                                          <p:attrName>style.visibility</p:attrName>
                                        </p:attrNameLst>
                                      </p:cBhvr>
                                      <p:to>
                                        <p:strVal val="visible"/>
                                      </p:to>
                                    </p:set>
                                    <p:anim calcmode="lin" valueType="num">
                                      <p:cBhvr additive="base">
                                        <p:cTn id="7" dur="500" fill="hold"/>
                                        <p:tgtEl>
                                          <p:spTgt spid="44036"/>
                                        </p:tgtEl>
                                        <p:attrNameLst>
                                          <p:attrName>ppt_x</p:attrName>
                                        </p:attrNameLst>
                                      </p:cBhvr>
                                      <p:tavLst>
                                        <p:tav tm="0">
                                          <p:val>
                                            <p:strVal val="#ppt_x"/>
                                          </p:val>
                                        </p:tav>
                                        <p:tav tm="100000">
                                          <p:val>
                                            <p:strVal val="#ppt_x"/>
                                          </p:val>
                                        </p:tav>
                                      </p:tavLst>
                                    </p:anim>
                                    <p:anim calcmode="lin" valueType="num">
                                      <p:cBhvr additive="base">
                                        <p:cTn id="8" dur="500" fill="hold"/>
                                        <p:tgtEl>
                                          <p:spTgt spid="4403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340768"/>
            <a:ext cx="8748464" cy="5256584"/>
          </a:xfrm>
        </p:spPr>
        <p:txBody>
          <a:bodyPr>
            <a:normAutofit/>
          </a:bodyPr>
          <a:lstStyle/>
          <a:p>
            <a:pPr>
              <a:buFontTx/>
              <a:buChar char="•"/>
            </a:pPr>
            <a:r>
              <a:rPr lang="fr-FR" b="1" i="1" dirty="0" smtClean="0">
                <a:solidFill>
                  <a:srgbClr val="002060"/>
                </a:solidFill>
                <a:latin typeface="Arial" pitchFamily="34" charset="0"/>
                <a:cs typeface="Arial" pitchFamily="34" charset="0"/>
              </a:rPr>
              <a:t>Circonstances diagnostiques  :</a:t>
            </a:r>
          </a:p>
          <a:p>
            <a:pPr>
              <a:lnSpc>
                <a:spcPct val="150000"/>
              </a:lnSpc>
              <a:buNone/>
            </a:pPr>
            <a:r>
              <a:rPr lang="fr-FR" dirty="0" smtClean="0">
                <a:latin typeface="Arial" pitchFamily="34" charset="0"/>
                <a:cs typeface="Arial" pitchFamily="34" charset="0"/>
              </a:rPr>
              <a:t> -  Pas de </a:t>
            </a:r>
            <a:r>
              <a:rPr lang="fr-FR" dirty="0" err="1" smtClean="0">
                <a:latin typeface="Arial" pitchFamily="34" charset="0"/>
                <a:cs typeface="Arial" pitchFamily="34" charset="0"/>
              </a:rPr>
              <a:t>symptomes</a:t>
            </a:r>
            <a:r>
              <a:rPr lang="fr-FR" dirty="0" smtClean="0">
                <a:latin typeface="Arial" pitchFamily="34" charset="0"/>
                <a:cs typeface="Arial" pitchFamily="34" charset="0"/>
              </a:rPr>
              <a:t> si cirrhose compensée</a:t>
            </a:r>
          </a:p>
          <a:p>
            <a:pPr>
              <a:lnSpc>
                <a:spcPct val="150000"/>
              </a:lnSpc>
              <a:buNone/>
            </a:pPr>
            <a:r>
              <a:rPr lang="fr-FR" dirty="0" smtClean="0">
                <a:latin typeface="Arial" pitchFamily="34" charset="0"/>
                <a:cs typeface="Arial" pitchFamily="34" charset="0"/>
              </a:rPr>
              <a:t> -  Une </a:t>
            </a:r>
            <a:r>
              <a:rPr lang="fr-FR" b="1" dirty="0" smtClean="0">
                <a:solidFill>
                  <a:srgbClr val="7030A0"/>
                </a:solidFill>
                <a:latin typeface="Arial" pitchFamily="34" charset="0"/>
                <a:cs typeface="Arial" pitchFamily="34" charset="0"/>
              </a:rPr>
              <a:t>asthénie</a:t>
            </a:r>
          </a:p>
          <a:p>
            <a:pPr>
              <a:lnSpc>
                <a:spcPct val="150000"/>
              </a:lnSpc>
              <a:buNone/>
            </a:pPr>
            <a:r>
              <a:rPr lang="fr-FR" dirty="0" smtClean="0">
                <a:latin typeface="Arial" pitchFamily="34" charset="0"/>
                <a:cs typeface="Arial" pitchFamily="34" charset="0"/>
              </a:rPr>
              <a:t> -  Une </a:t>
            </a:r>
            <a:r>
              <a:rPr lang="fr-FR" b="1" dirty="0" smtClean="0">
                <a:solidFill>
                  <a:srgbClr val="7030A0"/>
                </a:solidFill>
                <a:latin typeface="Arial" pitchFamily="34" charset="0"/>
                <a:cs typeface="Arial" pitchFamily="34" charset="0"/>
              </a:rPr>
              <a:t>complication :</a:t>
            </a:r>
            <a:r>
              <a:rPr lang="fr-FR" dirty="0" smtClean="0">
                <a:solidFill>
                  <a:srgbClr val="7030A0"/>
                </a:solidFill>
                <a:latin typeface="Arial" pitchFamily="34" charset="0"/>
                <a:cs typeface="Arial" pitchFamily="34" charset="0"/>
              </a:rPr>
              <a:t> </a:t>
            </a:r>
            <a:r>
              <a:rPr lang="fr-FR" dirty="0" smtClean="0">
                <a:latin typeface="Arial" pitchFamily="34" charset="0"/>
                <a:cs typeface="Arial" pitchFamily="34" charset="0"/>
              </a:rPr>
              <a:t>ascite, une hémorragie digestive , une encéphalopathie, CHC.</a:t>
            </a:r>
          </a:p>
        </p:txBody>
      </p:sp>
      <p:sp>
        <p:nvSpPr>
          <p:cNvPr id="4" name="Titre 1"/>
          <p:cNvSpPr>
            <a:spLocks noGrp="1"/>
          </p:cNvSpPr>
          <p:nvPr>
            <p:ph type="title"/>
          </p:nvPr>
        </p:nvSpPr>
        <p:spPr>
          <a:xfrm>
            <a:off x="2246654" y="116632"/>
            <a:ext cx="4968552" cy="792088"/>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fr-FR" dirty="0" smtClean="0">
                <a:solidFill>
                  <a:schemeClr val="tx2"/>
                </a:solidFill>
                <a:latin typeface="Arial" pitchFamily="34" charset="0"/>
                <a:cs typeface="Arial" pitchFamily="34" charset="0"/>
              </a:rPr>
              <a:t>La cirrhose </a:t>
            </a:r>
            <a:endParaRPr lang="fr-FR" dirty="0">
              <a:solidFill>
                <a:schemeClr val="tx2"/>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a:spLocks noGrp="1"/>
          </p:cNvSpPr>
          <p:nvPr>
            <p:ph idx="1"/>
          </p:nvPr>
        </p:nvSpPr>
        <p:spPr>
          <a:xfrm>
            <a:off x="35496" y="857232"/>
            <a:ext cx="9073008" cy="5073427"/>
          </a:xfrm>
        </p:spPr>
        <p:txBody>
          <a:bodyPr rtlCol="0">
            <a:noAutofit/>
          </a:bodyPr>
          <a:lstStyle/>
          <a:p>
            <a:pPr marL="274320" indent="-274320" fontAlgn="auto">
              <a:lnSpc>
                <a:spcPct val="150000"/>
              </a:lnSpc>
              <a:spcBef>
                <a:spcPts val="580"/>
              </a:spcBef>
              <a:spcAft>
                <a:spcPts val="0"/>
              </a:spcAft>
              <a:buFont typeface="Arial" pitchFamily="34" charset="0"/>
              <a:buChar char="•"/>
              <a:defRPr/>
            </a:pPr>
            <a:r>
              <a:rPr lang="fr-FR" b="1" i="1" dirty="0" smtClean="0">
                <a:solidFill>
                  <a:srgbClr val="002060"/>
                </a:solidFill>
                <a:latin typeface="Arial" pitchFamily="34" charset="0"/>
                <a:cs typeface="Arial" pitchFamily="34" charset="0"/>
              </a:rPr>
              <a:t>Examen clinique :</a:t>
            </a:r>
          </a:p>
          <a:p>
            <a:pPr marL="274320" indent="-274320" fontAlgn="auto">
              <a:lnSpc>
                <a:spcPct val="150000"/>
              </a:lnSpc>
              <a:spcBef>
                <a:spcPts val="580"/>
              </a:spcBef>
              <a:spcAft>
                <a:spcPts val="0"/>
              </a:spcAft>
              <a:buNone/>
              <a:defRPr/>
            </a:pPr>
            <a:r>
              <a:rPr lang="fr-FR" dirty="0" smtClean="0">
                <a:latin typeface="Arial" pitchFamily="34" charset="0"/>
                <a:cs typeface="Arial" pitchFamily="34" charset="0"/>
              </a:rPr>
              <a:t>  - Souvent une hépatomégalie avec un foie de     </a:t>
            </a:r>
          </a:p>
          <a:p>
            <a:pPr marL="274320" indent="-274320" fontAlgn="auto">
              <a:lnSpc>
                <a:spcPct val="150000"/>
              </a:lnSpc>
              <a:spcBef>
                <a:spcPts val="580"/>
              </a:spcBef>
              <a:spcAft>
                <a:spcPts val="0"/>
              </a:spcAft>
              <a:buNone/>
              <a:defRPr/>
            </a:pPr>
            <a:r>
              <a:rPr lang="fr-FR" dirty="0" smtClean="0">
                <a:latin typeface="Arial" pitchFamily="34" charset="0"/>
                <a:cs typeface="Arial" pitchFamily="34" charset="0"/>
              </a:rPr>
              <a:t>     consistance </a:t>
            </a:r>
            <a:r>
              <a:rPr lang="fr-FR" dirty="0" smtClean="0">
                <a:solidFill>
                  <a:schemeClr val="tx2"/>
                </a:solidFill>
                <a:latin typeface="Arial" pitchFamily="34" charset="0"/>
                <a:cs typeface="Arial" pitchFamily="34" charset="0"/>
              </a:rPr>
              <a:t>dure</a:t>
            </a:r>
            <a:r>
              <a:rPr lang="fr-FR" dirty="0" smtClean="0">
                <a:latin typeface="Arial" pitchFamily="34" charset="0"/>
                <a:cs typeface="Arial" pitchFamily="34" charset="0"/>
              </a:rPr>
              <a:t>, à</a:t>
            </a:r>
            <a:r>
              <a:rPr lang="fr-FR" dirty="0" smtClean="0"/>
              <a:t> </a:t>
            </a:r>
            <a:r>
              <a:rPr lang="fr-FR" dirty="0" smtClean="0">
                <a:solidFill>
                  <a:schemeClr val="tx2"/>
                </a:solidFill>
                <a:latin typeface="Arial" pitchFamily="34" charset="0"/>
                <a:cs typeface="Arial" pitchFamily="34" charset="0"/>
              </a:rPr>
              <a:t>bord tranchant </a:t>
            </a:r>
            <a:r>
              <a:rPr lang="fr-FR" dirty="0" smtClean="0">
                <a:latin typeface="Arial" pitchFamily="34" charset="0"/>
                <a:cs typeface="Arial" pitchFamily="34" charset="0"/>
              </a:rPr>
              <a:t>et indolore</a:t>
            </a:r>
          </a:p>
          <a:p>
            <a:pPr marL="274320" indent="-274320" fontAlgn="auto">
              <a:lnSpc>
                <a:spcPct val="150000"/>
              </a:lnSpc>
              <a:spcBef>
                <a:spcPts val="580"/>
              </a:spcBef>
              <a:spcAft>
                <a:spcPts val="0"/>
              </a:spcAft>
              <a:buNone/>
              <a:defRPr/>
            </a:pPr>
            <a:r>
              <a:rPr lang="fr-FR" dirty="0" smtClean="0">
                <a:latin typeface="Arial" pitchFamily="34" charset="0"/>
                <a:cs typeface="Arial" pitchFamily="34" charset="0"/>
              </a:rPr>
              <a:t>  -  une CVC porto cave, une SMG</a:t>
            </a:r>
          </a:p>
          <a:p>
            <a:pPr marL="274320" indent="-274320" fontAlgn="auto">
              <a:lnSpc>
                <a:spcPct val="150000"/>
              </a:lnSpc>
              <a:spcBef>
                <a:spcPts val="580"/>
              </a:spcBef>
              <a:spcAft>
                <a:spcPts val="0"/>
              </a:spcAft>
              <a:buNone/>
              <a:defRPr/>
            </a:pPr>
            <a:r>
              <a:rPr lang="fr-FR" dirty="0" smtClean="0">
                <a:latin typeface="Arial" pitchFamily="34" charset="0"/>
                <a:cs typeface="Arial" pitchFamily="34" charset="0"/>
              </a:rPr>
              <a:t>   - des signes d’insuffisance hépato cellulaires :   </a:t>
            </a:r>
          </a:p>
          <a:p>
            <a:pPr marL="274320" indent="-274320" fontAlgn="auto">
              <a:lnSpc>
                <a:spcPct val="150000"/>
              </a:lnSpc>
              <a:spcBef>
                <a:spcPts val="580"/>
              </a:spcBef>
              <a:spcAft>
                <a:spcPts val="0"/>
              </a:spcAft>
              <a:buNone/>
              <a:defRPr/>
            </a:pPr>
            <a:r>
              <a:rPr lang="fr-FR" dirty="0" smtClean="0">
                <a:latin typeface="Arial" pitchFamily="34" charset="0"/>
                <a:cs typeface="Arial" pitchFamily="34" charset="0"/>
              </a:rPr>
              <a:t>     Angiomes stellaires,</a:t>
            </a:r>
          </a:p>
          <a:p>
            <a:pPr marL="274320" indent="-274320" fontAlgn="auto">
              <a:lnSpc>
                <a:spcPct val="150000"/>
              </a:lnSpc>
              <a:spcBef>
                <a:spcPts val="580"/>
              </a:spcBef>
              <a:spcAft>
                <a:spcPts val="0"/>
              </a:spcAft>
              <a:buNone/>
              <a:defRPr/>
            </a:pPr>
            <a:r>
              <a:rPr lang="fr-FR" dirty="0" smtClean="0">
                <a:latin typeface="Arial" pitchFamily="34" charset="0"/>
                <a:cs typeface="Arial" pitchFamily="34" charset="0"/>
              </a:rPr>
              <a:t>     Erythrose palmaire</a:t>
            </a:r>
          </a:p>
        </p:txBody>
      </p:sp>
      <p:sp>
        <p:nvSpPr>
          <p:cNvPr id="5" name="Titre 1"/>
          <p:cNvSpPr txBox="1">
            <a:spLocks/>
          </p:cNvSpPr>
          <p:nvPr/>
        </p:nvSpPr>
        <p:spPr>
          <a:xfrm>
            <a:off x="2103778" y="116632"/>
            <a:ext cx="4968552" cy="79208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La cirrhose </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pic>
        <p:nvPicPr>
          <p:cNvPr id="7" name="Picture 4"/>
          <p:cNvPicPr>
            <a:picLocks noChangeAspect="1" noChangeArrowheads="1"/>
          </p:cNvPicPr>
          <p:nvPr/>
        </p:nvPicPr>
        <p:blipFill>
          <a:blip r:embed="rId2" cstate="print"/>
          <a:srcRect/>
          <a:stretch>
            <a:fillRect/>
          </a:stretch>
        </p:blipFill>
        <p:spPr>
          <a:xfrm rot="5400000">
            <a:off x="7163904" y="4797536"/>
            <a:ext cx="1656184" cy="1943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4"/>
          <p:cNvPicPr>
            <a:picLocks noChangeAspect="1" noChangeArrowheads="1"/>
          </p:cNvPicPr>
          <p:nvPr/>
        </p:nvPicPr>
        <p:blipFill>
          <a:blip r:embed="rId3" cstate="print"/>
          <a:srcRect/>
          <a:stretch>
            <a:fillRect/>
          </a:stretch>
        </p:blipFill>
        <p:spPr>
          <a:xfrm>
            <a:off x="4932040" y="5013176"/>
            <a:ext cx="1700808" cy="15121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4" cstate="print"/>
          <a:srcRect/>
          <a:stretch>
            <a:fillRect/>
          </a:stretch>
        </p:blipFill>
        <p:spPr bwMode="auto">
          <a:xfrm>
            <a:off x="6715140" y="3214686"/>
            <a:ext cx="1857389" cy="10715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11" name="Connecteur droit avec flèche 10"/>
          <p:cNvCxnSpPr/>
          <p:nvPr/>
        </p:nvCxnSpPr>
        <p:spPr>
          <a:xfrm>
            <a:off x="6286512" y="3357562"/>
            <a:ext cx="1143008" cy="35719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504" y="1124744"/>
            <a:ext cx="8892480" cy="5472608"/>
          </a:xfrm>
        </p:spPr>
        <p:txBody>
          <a:bodyPr>
            <a:normAutofit fontScale="92500"/>
          </a:bodyPr>
          <a:lstStyle/>
          <a:p>
            <a:pPr>
              <a:buFontTx/>
              <a:buChar char="•"/>
            </a:pPr>
            <a:r>
              <a:rPr lang="fr-FR" b="1" i="1" dirty="0" smtClean="0">
                <a:solidFill>
                  <a:srgbClr val="002060"/>
                </a:solidFill>
                <a:latin typeface="Arial" pitchFamily="34" charset="0"/>
                <a:cs typeface="Arial" pitchFamily="34" charset="0"/>
              </a:rPr>
              <a:t>La biologie : </a:t>
            </a:r>
          </a:p>
          <a:p>
            <a:pPr>
              <a:lnSpc>
                <a:spcPct val="150000"/>
              </a:lnSpc>
              <a:buNone/>
            </a:pPr>
            <a:r>
              <a:rPr lang="fr-FR" dirty="0" smtClean="0">
                <a:latin typeface="Arial" pitchFamily="34" charset="0"/>
                <a:cs typeface="Arial" pitchFamily="34" charset="0"/>
              </a:rPr>
              <a:t>  - Une insuffisance hépatocellulaire</a:t>
            </a:r>
          </a:p>
          <a:p>
            <a:pPr>
              <a:lnSpc>
                <a:spcPct val="150000"/>
              </a:lnSpc>
              <a:buNone/>
            </a:pPr>
            <a:r>
              <a:rPr lang="fr-FR" i="1" dirty="0" smtClean="0">
                <a:latin typeface="Arial" pitchFamily="34" charset="0"/>
                <a:cs typeface="Arial" pitchFamily="34" charset="0"/>
              </a:rPr>
              <a:t>  * </a:t>
            </a:r>
            <a:r>
              <a:rPr lang="fr-FR" dirty="0" smtClean="0">
                <a:latin typeface="Arial" pitchFamily="34" charset="0"/>
                <a:cs typeface="Arial" pitchFamily="34" charset="0"/>
              </a:rPr>
              <a:t>TP et facteur V diminués </a:t>
            </a:r>
          </a:p>
          <a:p>
            <a:pPr>
              <a:lnSpc>
                <a:spcPct val="150000"/>
              </a:lnSpc>
              <a:buNone/>
            </a:pPr>
            <a:r>
              <a:rPr lang="fr-FR" dirty="0" smtClean="0">
                <a:latin typeface="Arial" pitchFamily="34" charset="0"/>
                <a:cs typeface="Arial" pitchFamily="34" charset="0"/>
              </a:rPr>
              <a:t>  *  Une hypo-albuminémie, une </a:t>
            </a:r>
            <a:r>
              <a:rPr lang="fr-FR" dirty="0" err="1" smtClean="0">
                <a:latin typeface="Arial" pitchFamily="34" charset="0"/>
                <a:cs typeface="Arial" pitchFamily="34" charset="0"/>
              </a:rPr>
              <a:t>hypochestérolémie</a:t>
            </a:r>
            <a:endParaRPr lang="fr-FR" dirty="0" smtClean="0">
              <a:latin typeface="Arial" pitchFamily="34" charset="0"/>
              <a:cs typeface="Arial" pitchFamily="34" charset="0"/>
            </a:endParaRPr>
          </a:p>
          <a:p>
            <a:pPr>
              <a:lnSpc>
                <a:spcPct val="150000"/>
              </a:lnSpc>
              <a:buNone/>
            </a:pPr>
            <a:r>
              <a:rPr lang="fr-FR" i="1" dirty="0" smtClean="0">
                <a:latin typeface="Arial" pitchFamily="34" charset="0"/>
                <a:cs typeface="Arial" pitchFamily="34" charset="0"/>
              </a:rPr>
              <a:t>  </a:t>
            </a:r>
            <a:r>
              <a:rPr lang="fr-FR" dirty="0" smtClean="0">
                <a:latin typeface="Arial" pitchFamily="34" charset="0"/>
                <a:cs typeface="Arial" pitchFamily="34" charset="0"/>
              </a:rPr>
              <a:t>- Une </a:t>
            </a:r>
            <a:r>
              <a:rPr lang="fr-FR" i="1" dirty="0" smtClean="0">
                <a:latin typeface="Arial" pitchFamily="34" charset="0"/>
                <a:cs typeface="Arial" pitchFamily="34" charset="0"/>
              </a:rPr>
              <a:t> </a:t>
            </a:r>
            <a:r>
              <a:rPr lang="fr-FR" dirty="0" smtClean="0">
                <a:latin typeface="Arial" pitchFamily="34" charset="0"/>
                <a:cs typeface="Arial" pitchFamily="34" charset="0"/>
              </a:rPr>
              <a:t>hyper-</a:t>
            </a:r>
            <a:r>
              <a:rPr lang="fr-FR" dirty="0" err="1" smtClean="0">
                <a:latin typeface="Arial" pitchFamily="34" charset="0"/>
                <a:cs typeface="Arial" pitchFamily="34" charset="0"/>
              </a:rPr>
              <a:t>gammaglobulinémie</a:t>
            </a:r>
            <a:r>
              <a:rPr lang="fr-FR" dirty="0" smtClean="0">
                <a:latin typeface="Arial" pitchFamily="34" charset="0"/>
                <a:cs typeface="Arial" pitchFamily="34" charset="0"/>
              </a:rPr>
              <a:t> avec bloc </a:t>
            </a:r>
            <a:r>
              <a:rPr lang="fr-FR" dirty="0" smtClean="0">
                <a:latin typeface="Arial" pitchFamily="34" charset="0"/>
                <a:cs typeface="Arial" pitchFamily="34" charset="0"/>
                <a:sym typeface="Symbol" pitchFamily="18" charset="2"/>
              </a:rPr>
              <a:t> </a:t>
            </a:r>
          </a:p>
          <a:p>
            <a:pPr>
              <a:lnSpc>
                <a:spcPct val="150000"/>
              </a:lnSpc>
              <a:buNone/>
            </a:pPr>
            <a:r>
              <a:rPr lang="fr-FR" dirty="0" smtClean="0">
                <a:latin typeface="Arial" pitchFamily="34" charset="0"/>
                <a:cs typeface="Arial" pitchFamily="34" charset="0"/>
                <a:sym typeface="Symbol" pitchFamily="18" charset="2"/>
              </a:rPr>
              <a:t>  - des signes biologiques d ’hypersplénisme</a:t>
            </a:r>
            <a:r>
              <a:rPr lang="fr-FR" dirty="0" smtClean="0">
                <a:latin typeface="Arial" pitchFamily="34" charset="0"/>
                <a:cs typeface="Arial" pitchFamily="34" charset="0"/>
              </a:rPr>
              <a:t> :  </a:t>
            </a:r>
          </a:p>
          <a:p>
            <a:pPr>
              <a:lnSpc>
                <a:spcPct val="150000"/>
              </a:lnSpc>
              <a:buNone/>
            </a:pPr>
            <a:r>
              <a:rPr lang="fr-FR" dirty="0" smtClean="0">
                <a:latin typeface="Arial" pitchFamily="34" charset="0"/>
                <a:cs typeface="Arial" pitchFamily="34" charset="0"/>
              </a:rPr>
              <a:t>     anémie, leucopénie et thrombopénie</a:t>
            </a:r>
          </a:p>
          <a:p>
            <a:endParaRPr lang="fr-FR" dirty="0">
              <a:latin typeface="Arial" pitchFamily="34" charset="0"/>
              <a:cs typeface="Arial" pitchFamily="34" charset="0"/>
            </a:endParaRPr>
          </a:p>
        </p:txBody>
      </p:sp>
      <p:sp>
        <p:nvSpPr>
          <p:cNvPr id="4" name="Titre 1"/>
          <p:cNvSpPr txBox="1">
            <a:spLocks/>
          </p:cNvSpPr>
          <p:nvPr/>
        </p:nvSpPr>
        <p:spPr>
          <a:xfrm>
            <a:off x="755576" y="116632"/>
            <a:ext cx="4968552" cy="79208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La cirrhose </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pic>
        <p:nvPicPr>
          <p:cNvPr id="5" name="Picture 2" descr="C:\Documents and Settings\Microsoft\Bureau\Formation ONAS hépatites virales\cirrhose.jpeg"/>
          <p:cNvPicPr>
            <a:picLocks noChangeAspect="1" noChangeArrowheads="1"/>
          </p:cNvPicPr>
          <p:nvPr/>
        </p:nvPicPr>
        <p:blipFill>
          <a:blip r:embed="rId2" cstate="print"/>
          <a:srcRect/>
          <a:stretch>
            <a:fillRect/>
          </a:stretch>
        </p:blipFill>
        <p:spPr bwMode="auto">
          <a:xfrm>
            <a:off x="6660232" y="0"/>
            <a:ext cx="2483768" cy="15121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412776"/>
            <a:ext cx="8676456" cy="4857403"/>
          </a:xfrm>
        </p:spPr>
        <p:txBody>
          <a:bodyPr>
            <a:normAutofit/>
          </a:bodyPr>
          <a:lstStyle/>
          <a:p>
            <a:pPr>
              <a:buFontTx/>
              <a:buChar char="•"/>
            </a:pPr>
            <a:r>
              <a:rPr lang="fr-FR" b="1" i="1" dirty="0" smtClean="0">
                <a:solidFill>
                  <a:srgbClr val="002060"/>
                </a:solidFill>
                <a:latin typeface="Arial" pitchFamily="34" charset="0"/>
                <a:cs typeface="Arial" pitchFamily="34" charset="0"/>
              </a:rPr>
              <a:t>L’échographie :</a:t>
            </a:r>
          </a:p>
          <a:p>
            <a:pPr>
              <a:lnSpc>
                <a:spcPct val="150000"/>
              </a:lnSpc>
              <a:buNone/>
            </a:pPr>
            <a:r>
              <a:rPr lang="fr-FR" dirty="0" smtClean="0">
                <a:latin typeface="Arial" pitchFamily="34" charset="0"/>
                <a:cs typeface="Arial" pitchFamily="34" charset="0"/>
              </a:rPr>
              <a:t> - Un foie </a:t>
            </a:r>
            <a:r>
              <a:rPr lang="fr-FR" dirty="0" err="1" smtClean="0">
                <a:latin typeface="Arial" pitchFamily="34" charset="0"/>
                <a:cs typeface="Arial" pitchFamily="34" charset="0"/>
              </a:rPr>
              <a:t>dysmorphique</a:t>
            </a:r>
            <a:r>
              <a:rPr lang="fr-FR" dirty="0" smtClean="0">
                <a:latin typeface="Arial" pitchFamily="34" charset="0"/>
                <a:cs typeface="Arial" pitchFamily="34" charset="0"/>
              </a:rPr>
              <a:t>, à surface irrégulière</a:t>
            </a:r>
          </a:p>
          <a:p>
            <a:pPr>
              <a:lnSpc>
                <a:spcPct val="150000"/>
              </a:lnSpc>
              <a:buNone/>
            </a:pPr>
            <a:r>
              <a:rPr lang="fr-FR" dirty="0" smtClean="0">
                <a:latin typeface="Arial" pitchFamily="34" charset="0"/>
                <a:cs typeface="Arial" pitchFamily="34" charset="0"/>
              </a:rPr>
              <a:t>  ( nodules de régénération), </a:t>
            </a:r>
          </a:p>
          <a:p>
            <a:pPr>
              <a:lnSpc>
                <a:spcPct val="150000"/>
              </a:lnSpc>
              <a:buFontTx/>
              <a:buChar char="-"/>
            </a:pPr>
            <a:r>
              <a:rPr lang="fr-FR" dirty="0" smtClean="0">
                <a:latin typeface="Arial" pitchFamily="34" charset="0"/>
                <a:cs typeface="Arial" pitchFamily="34" charset="0"/>
              </a:rPr>
              <a:t>Une splénomégalie</a:t>
            </a:r>
          </a:p>
          <a:p>
            <a:pPr>
              <a:lnSpc>
                <a:spcPct val="150000"/>
              </a:lnSpc>
              <a:buFontTx/>
              <a:buChar char="-"/>
            </a:pPr>
            <a:r>
              <a:rPr lang="fr-FR" dirty="0" smtClean="0">
                <a:latin typeface="Arial" pitchFamily="34" charset="0"/>
                <a:cs typeface="Arial" pitchFamily="34" charset="0"/>
              </a:rPr>
              <a:t>Une circulation veineuse collatérale de type porto cave </a:t>
            </a:r>
          </a:p>
        </p:txBody>
      </p:sp>
      <p:sp>
        <p:nvSpPr>
          <p:cNvPr id="4" name="Titre 1"/>
          <p:cNvSpPr>
            <a:spLocks noGrp="1"/>
          </p:cNvSpPr>
          <p:nvPr>
            <p:ph type="title"/>
          </p:nvPr>
        </p:nvSpPr>
        <p:spPr>
          <a:xfrm>
            <a:off x="1960902" y="116632"/>
            <a:ext cx="4968552" cy="792088"/>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fr-FR" dirty="0" smtClean="0">
                <a:solidFill>
                  <a:schemeClr val="tx2"/>
                </a:solidFill>
                <a:latin typeface="Arial" pitchFamily="34" charset="0"/>
                <a:cs typeface="Arial" pitchFamily="34" charset="0"/>
              </a:rPr>
              <a:t>La cirrhose </a:t>
            </a:r>
            <a:endParaRPr lang="fr-FR" dirty="0">
              <a:solidFill>
                <a:schemeClr val="tx2"/>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124744"/>
            <a:ext cx="5544616" cy="5505475"/>
          </a:xfrm>
        </p:spPr>
        <p:txBody>
          <a:bodyPr>
            <a:normAutofit/>
          </a:bodyPr>
          <a:lstStyle/>
          <a:p>
            <a:pPr>
              <a:buFontTx/>
              <a:buChar char="•"/>
            </a:pPr>
            <a:r>
              <a:rPr lang="fr-FR" b="1" i="1" dirty="0" smtClean="0">
                <a:solidFill>
                  <a:srgbClr val="002060"/>
                </a:solidFill>
                <a:latin typeface="Arial" pitchFamily="34" charset="0"/>
                <a:cs typeface="Arial" pitchFamily="34" charset="0"/>
              </a:rPr>
              <a:t>La fibroscopie  :</a:t>
            </a:r>
          </a:p>
          <a:p>
            <a:pPr>
              <a:lnSpc>
                <a:spcPct val="150000"/>
              </a:lnSpc>
              <a:buNone/>
            </a:pPr>
            <a:r>
              <a:rPr lang="fr-FR" dirty="0" smtClean="0">
                <a:latin typeface="Arial" pitchFamily="34" charset="0"/>
                <a:cs typeface="Arial" pitchFamily="34" charset="0"/>
              </a:rPr>
              <a:t> - Des varices œsophagiennes </a:t>
            </a:r>
          </a:p>
          <a:p>
            <a:pPr>
              <a:lnSpc>
                <a:spcPct val="150000"/>
              </a:lnSpc>
              <a:buNone/>
            </a:pPr>
            <a:r>
              <a:rPr lang="fr-FR" dirty="0" smtClean="0">
                <a:latin typeface="Arial" pitchFamily="34" charset="0"/>
                <a:cs typeface="Arial" pitchFamily="34" charset="0"/>
              </a:rPr>
              <a:t> - Des varices gastriques</a:t>
            </a:r>
          </a:p>
          <a:p>
            <a:pPr>
              <a:lnSpc>
                <a:spcPct val="150000"/>
              </a:lnSpc>
              <a:buNone/>
            </a:pPr>
            <a:r>
              <a:rPr lang="fr-FR" dirty="0" smtClean="0">
                <a:latin typeface="Arial" pitchFamily="34" charset="0"/>
                <a:cs typeface="Arial" pitchFamily="34" charset="0"/>
              </a:rPr>
              <a:t> - Une </a:t>
            </a:r>
            <a:r>
              <a:rPr lang="fr-FR" dirty="0" err="1" smtClean="0">
                <a:latin typeface="Arial" pitchFamily="34" charset="0"/>
                <a:cs typeface="Arial" pitchFamily="34" charset="0"/>
              </a:rPr>
              <a:t>gastropathie</a:t>
            </a:r>
            <a:r>
              <a:rPr lang="fr-FR" dirty="0" smtClean="0">
                <a:latin typeface="Arial" pitchFamily="34" charset="0"/>
                <a:cs typeface="Arial" pitchFamily="34" charset="0"/>
              </a:rPr>
              <a:t> hypertensive </a:t>
            </a:r>
          </a:p>
        </p:txBody>
      </p:sp>
      <p:sp>
        <p:nvSpPr>
          <p:cNvPr id="4" name="Titre 1"/>
          <p:cNvSpPr>
            <a:spLocks noGrp="1"/>
          </p:cNvSpPr>
          <p:nvPr>
            <p:ph type="title"/>
          </p:nvPr>
        </p:nvSpPr>
        <p:spPr>
          <a:xfrm>
            <a:off x="2123728" y="44624"/>
            <a:ext cx="4968552" cy="792088"/>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fr-FR" dirty="0" smtClean="0">
                <a:solidFill>
                  <a:schemeClr val="tx2"/>
                </a:solidFill>
                <a:latin typeface="Arial" pitchFamily="34" charset="0"/>
                <a:cs typeface="Arial" pitchFamily="34" charset="0"/>
              </a:rPr>
              <a:t>La cirrhose </a:t>
            </a:r>
            <a:endParaRPr lang="fr-FR" dirty="0">
              <a:solidFill>
                <a:schemeClr val="tx2"/>
              </a:solidFill>
              <a:latin typeface="Arial" pitchFamily="34" charset="0"/>
              <a:cs typeface="Arial" pitchFamily="34" charset="0"/>
            </a:endParaRPr>
          </a:p>
        </p:txBody>
      </p:sp>
      <p:pic>
        <p:nvPicPr>
          <p:cNvPr id="6" name="Picture 5" descr="E:\ulcere et bulbite\varices oesophagiennnes1.JPG"/>
          <p:cNvPicPr>
            <a:picLocks noChangeAspect="1" noChangeArrowheads="1"/>
          </p:cNvPicPr>
          <p:nvPr/>
        </p:nvPicPr>
        <p:blipFill>
          <a:blip r:embed="rId2" cstate="print"/>
          <a:srcRect/>
          <a:stretch>
            <a:fillRect/>
          </a:stretch>
        </p:blipFill>
        <p:spPr bwMode="auto">
          <a:xfrm>
            <a:off x="4139952" y="1052736"/>
            <a:ext cx="2592288" cy="180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2"/>
          <p:cNvPicPr>
            <a:picLocks noChangeAspect="1" noChangeArrowheads="1"/>
          </p:cNvPicPr>
          <p:nvPr/>
        </p:nvPicPr>
        <p:blipFill>
          <a:blip r:embed="rId3" cstate="print"/>
          <a:srcRect/>
          <a:stretch>
            <a:fillRect/>
          </a:stretch>
        </p:blipFill>
        <p:spPr bwMode="auto">
          <a:xfrm>
            <a:off x="6084168" y="3140968"/>
            <a:ext cx="2592288" cy="180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9" name="Connecteur droit avec flèche 8"/>
          <p:cNvCxnSpPr/>
          <p:nvPr/>
        </p:nvCxnSpPr>
        <p:spPr>
          <a:xfrm flipV="1">
            <a:off x="3347864" y="2132856"/>
            <a:ext cx="1152128" cy="360040"/>
          </a:xfrm>
          <a:prstGeom prst="straightConnector1">
            <a:avLst/>
          </a:prstGeom>
          <a:ln w="5715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0" name="Connecteur droit avec flèche 9"/>
          <p:cNvCxnSpPr/>
          <p:nvPr/>
        </p:nvCxnSpPr>
        <p:spPr>
          <a:xfrm>
            <a:off x="4932040" y="3789040"/>
            <a:ext cx="1656184" cy="144016"/>
          </a:xfrm>
          <a:prstGeom prst="straightConnector1">
            <a:avLst/>
          </a:prstGeom>
          <a:ln w="57150">
            <a:solidFill>
              <a:srgbClr val="002060"/>
            </a:solidFill>
            <a:tailEnd type="arrow"/>
          </a:ln>
        </p:spPr>
        <p:style>
          <a:lnRef idx="1">
            <a:schemeClr val="accent1"/>
          </a:lnRef>
          <a:fillRef idx="0">
            <a:schemeClr val="accent1"/>
          </a:fillRef>
          <a:effectRef idx="0">
            <a:schemeClr val="accent1"/>
          </a:effectRef>
          <a:fontRef idx="minor">
            <a:schemeClr val="tx1"/>
          </a:fontRef>
        </p:style>
      </p:cxnSp>
      <p:pic>
        <p:nvPicPr>
          <p:cNvPr id="17" name="Picture 11" descr="Gastropathy_02"/>
          <p:cNvPicPr>
            <a:picLocks noChangeAspect="1" noChangeArrowheads="1"/>
          </p:cNvPicPr>
          <p:nvPr/>
        </p:nvPicPr>
        <p:blipFill>
          <a:blip r:embed="rId4" cstate="print"/>
          <a:srcRect/>
          <a:stretch>
            <a:fillRect/>
          </a:stretch>
        </p:blipFill>
        <p:spPr>
          <a:xfrm>
            <a:off x="3563888" y="4797152"/>
            <a:ext cx="2310581" cy="17281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18" name="Connecteur droit avec flèche 17"/>
          <p:cNvCxnSpPr/>
          <p:nvPr/>
        </p:nvCxnSpPr>
        <p:spPr>
          <a:xfrm>
            <a:off x="3131840" y="5229200"/>
            <a:ext cx="1080120" cy="504056"/>
          </a:xfrm>
          <a:prstGeom prst="straightConnector1">
            <a:avLst/>
          </a:prstGeom>
          <a:ln w="57150">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a:spLocks noGrp="1"/>
          </p:cNvSpPr>
          <p:nvPr>
            <p:ph idx="1"/>
          </p:nvPr>
        </p:nvSpPr>
        <p:spPr>
          <a:xfrm>
            <a:off x="251520" y="1025946"/>
            <a:ext cx="8712968" cy="5760640"/>
          </a:xfrm>
        </p:spPr>
        <p:txBody>
          <a:bodyPr>
            <a:normAutofit/>
          </a:bodyPr>
          <a:lstStyle/>
          <a:p>
            <a:pPr>
              <a:lnSpc>
                <a:spcPct val="150000"/>
              </a:lnSpc>
            </a:pPr>
            <a:r>
              <a:rPr lang="fr-FR" b="1" i="1" dirty="0" smtClean="0">
                <a:solidFill>
                  <a:srgbClr val="002060"/>
                </a:solidFill>
                <a:latin typeface="Arial" pitchFamily="34" charset="0"/>
                <a:cs typeface="Arial" pitchFamily="34" charset="0"/>
              </a:rPr>
              <a:t>Le Diagnostic : </a:t>
            </a:r>
          </a:p>
          <a:p>
            <a:pPr>
              <a:lnSpc>
                <a:spcPct val="150000"/>
              </a:lnSpc>
              <a:buNone/>
            </a:pPr>
            <a:r>
              <a:rPr lang="fr-FR" dirty="0" smtClean="0">
                <a:solidFill>
                  <a:srgbClr val="002060"/>
                </a:solidFill>
                <a:latin typeface="Arial" pitchFamily="34" charset="0"/>
                <a:cs typeface="Arial" pitchFamily="34" charset="0"/>
              </a:rPr>
              <a:t> - </a:t>
            </a:r>
            <a:r>
              <a:rPr lang="fr-FR" dirty="0" smtClean="0">
                <a:latin typeface="Arial" pitchFamily="34" charset="0"/>
                <a:cs typeface="Arial" pitchFamily="34" charset="0"/>
              </a:rPr>
              <a:t>repose sur un faisceau d’arguments  cliniques, biologiques et morphologiques.</a:t>
            </a:r>
          </a:p>
          <a:p>
            <a:pPr>
              <a:lnSpc>
                <a:spcPct val="150000"/>
              </a:lnSpc>
              <a:buNone/>
            </a:pPr>
            <a:r>
              <a:rPr lang="fr-FR" dirty="0" smtClean="0">
                <a:latin typeface="Arial" pitchFamily="34" charset="0"/>
                <a:cs typeface="Arial" pitchFamily="34" charset="0"/>
              </a:rPr>
              <a:t> - Si pas de certitude Dg : ponction</a:t>
            </a:r>
          </a:p>
          <a:p>
            <a:pPr>
              <a:lnSpc>
                <a:spcPct val="150000"/>
              </a:lnSpc>
              <a:buNone/>
            </a:pPr>
            <a:r>
              <a:rPr lang="fr-FR" dirty="0" smtClean="0">
                <a:latin typeface="Arial" pitchFamily="34" charset="0"/>
                <a:cs typeface="Arial" pitchFamily="34" charset="0"/>
              </a:rPr>
              <a:t>    biopsie du foie (PBF) </a:t>
            </a:r>
          </a:p>
          <a:p>
            <a:pPr>
              <a:lnSpc>
                <a:spcPct val="150000"/>
              </a:lnSpc>
              <a:buNone/>
            </a:pPr>
            <a:r>
              <a:rPr lang="fr-FR" dirty="0" smtClean="0">
                <a:latin typeface="Arial" pitchFamily="34" charset="0"/>
                <a:cs typeface="Arial" pitchFamily="34" charset="0"/>
              </a:rPr>
              <a:t>    </a:t>
            </a:r>
            <a:r>
              <a:rPr lang="fr-FR" sz="2800" i="1" dirty="0" smtClean="0">
                <a:latin typeface="Arial" pitchFamily="34" charset="0"/>
                <a:cs typeface="Arial" pitchFamily="34" charset="0"/>
              </a:rPr>
              <a:t>(si pas de troubles de l’hémostase)</a:t>
            </a:r>
          </a:p>
        </p:txBody>
      </p:sp>
      <p:sp>
        <p:nvSpPr>
          <p:cNvPr id="5" name="Titre 1"/>
          <p:cNvSpPr txBox="1">
            <a:spLocks/>
          </p:cNvSpPr>
          <p:nvPr/>
        </p:nvSpPr>
        <p:spPr>
          <a:xfrm>
            <a:off x="1835696" y="44624"/>
            <a:ext cx="4968552"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La cirrhose </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6732240" y="3645024"/>
            <a:ext cx="2160240" cy="20882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1+#ppt_w/2"/>
                                          </p:val>
                                        </p:tav>
                                        <p:tav tm="100000">
                                          <p:val>
                                            <p:strVal val="#ppt_x"/>
                                          </p:val>
                                        </p:tav>
                                      </p:tavLst>
                                    </p:anim>
                                    <p:anim calcmode="lin" valueType="num">
                                      <p:cBhvr additive="base">
                                        <p:cTn id="8"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Rectangle 4"/>
          <p:cNvSpPr>
            <a:spLocks noGrp="1" noChangeArrowheads="1"/>
          </p:cNvSpPr>
          <p:nvPr>
            <p:ph type="title"/>
          </p:nvPr>
        </p:nvSpPr>
        <p:spPr>
          <a:xfrm>
            <a:off x="107504" y="908720"/>
            <a:ext cx="8784976" cy="648072"/>
          </a:xfrm>
          <a:noFill/>
        </p:spPr>
        <p:txBody>
          <a:bodyPr>
            <a:normAutofit/>
          </a:bodyPr>
          <a:lstStyle/>
          <a:p>
            <a:r>
              <a:rPr lang="fr-FR" sz="3200" b="1" dirty="0" smtClean="0">
                <a:solidFill>
                  <a:srgbClr val="002060"/>
                </a:solidFill>
                <a:latin typeface="Arial" charset="0"/>
                <a:cs typeface="Arial" charset="0"/>
              </a:rPr>
              <a:t>La sévérité</a:t>
            </a:r>
            <a:r>
              <a:rPr lang="fr-FR" sz="3200" dirty="0" smtClean="0">
                <a:solidFill>
                  <a:srgbClr val="002060"/>
                </a:solidFill>
                <a:latin typeface="Arial" charset="0"/>
                <a:cs typeface="Arial" charset="0"/>
              </a:rPr>
              <a:t>: </a:t>
            </a:r>
            <a:r>
              <a:rPr lang="fr-FR" sz="3200" dirty="0" smtClean="0">
                <a:latin typeface="Arial" charset="0"/>
                <a:cs typeface="Arial" charset="0"/>
              </a:rPr>
              <a:t>classification </a:t>
            </a:r>
            <a:r>
              <a:rPr lang="fr-FR" sz="3200" dirty="0">
                <a:latin typeface="Arial" charset="0"/>
                <a:cs typeface="Arial" charset="0"/>
              </a:rPr>
              <a:t>de CHILD-PUGH</a:t>
            </a:r>
            <a:endParaRPr lang="fr-BE" sz="3200" dirty="0">
              <a:latin typeface="Arial" charset="0"/>
              <a:cs typeface="Arial" charset="0"/>
            </a:endParaRPr>
          </a:p>
        </p:txBody>
      </p:sp>
      <p:graphicFrame>
        <p:nvGraphicFramePr>
          <p:cNvPr id="60472" name="Group 56"/>
          <p:cNvGraphicFramePr>
            <a:graphicFrameLocks noGrp="1"/>
          </p:cNvGraphicFramePr>
          <p:nvPr>
            <p:ph type="tbl" idx="1"/>
          </p:nvPr>
        </p:nvGraphicFramePr>
        <p:xfrm>
          <a:off x="107505" y="1672600"/>
          <a:ext cx="8856984" cy="3700616"/>
        </p:xfrm>
        <a:graphic>
          <a:graphicData uri="http://schemas.openxmlformats.org/drawingml/2006/table">
            <a:tbl>
              <a:tblPr/>
              <a:tblGrid>
                <a:gridCol w="3367118"/>
                <a:gridCol w="1610361"/>
                <a:gridCol w="1903154"/>
                <a:gridCol w="1976351"/>
              </a:tblGrid>
              <a:tr h="685800">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endParaRPr kumimoji="0" lang="fr-BE" sz="2800" b="0" i="0" u="none" strike="noStrike" cap="none" normalizeH="0" baseline="0" dirty="0" smtClean="0">
                        <a:ln>
                          <a:noFill/>
                        </a:ln>
                        <a:solidFill>
                          <a:schemeClr val="tx1"/>
                        </a:solidFill>
                        <a:effectLst/>
                        <a:latin typeface="Times New Roman"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fr-BE" sz="2800" b="1" i="0" u="none" strike="noStrike" cap="none" normalizeH="0" baseline="0" dirty="0" smtClean="0">
                          <a:ln>
                            <a:noFill/>
                          </a:ln>
                          <a:solidFill>
                            <a:srgbClr val="002060"/>
                          </a:solidFill>
                          <a:effectLst/>
                          <a:latin typeface="Arial" pitchFamily="34" charset="0"/>
                          <a:cs typeface="Arial" pitchFamily="34" charset="0"/>
                        </a:rPr>
                        <a:t>1 point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4">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fr-BE" sz="2800" b="1" i="0" u="none" strike="noStrike" cap="none" normalizeH="0" baseline="0" dirty="0" smtClean="0">
                          <a:ln>
                            <a:noFill/>
                          </a:ln>
                          <a:solidFill>
                            <a:srgbClr val="002060"/>
                          </a:solidFill>
                          <a:effectLst/>
                          <a:latin typeface="Arial" pitchFamily="34" charset="0"/>
                          <a:cs typeface="Arial" pitchFamily="34" charset="0"/>
                        </a:rPr>
                        <a:t>2 points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4">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fr-BE" sz="2800" b="1" i="0" u="none" strike="noStrike" cap="none" normalizeH="0" baseline="0" dirty="0" smtClean="0">
                          <a:ln>
                            <a:noFill/>
                          </a:ln>
                          <a:solidFill>
                            <a:srgbClr val="002060"/>
                          </a:solidFill>
                          <a:effectLst/>
                          <a:latin typeface="Arial" pitchFamily="34" charset="0"/>
                          <a:cs typeface="Arial" pitchFamily="34" charset="0"/>
                        </a:rPr>
                        <a:t>3 points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4">
                        <a:lumMod val="20000"/>
                        <a:lumOff val="80000"/>
                      </a:schemeClr>
                    </a:solidFill>
                  </a:tcPr>
                </a:tc>
              </a:tr>
              <a:tr h="685800">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fr-FR" sz="2800" b="1" i="0" u="none" strike="noStrike" cap="none" normalizeH="0" baseline="0" dirty="0" err="1" smtClean="0">
                          <a:ln>
                            <a:noFill/>
                          </a:ln>
                          <a:solidFill>
                            <a:srgbClr val="002060"/>
                          </a:solidFill>
                          <a:effectLst/>
                          <a:latin typeface="Arial" charset="0"/>
                          <a:cs typeface="Arial" charset="0"/>
                        </a:rPr>
                        <a:t>Encephalopathie</a:t>
                      </a:r>
                      <a:endParaRPr kumimoji="0" lang="fr-BE" sz="2800" b="1" i="0" u="none" strike="noStrike" cap="none" normalizeH="0" baseline="0" dirty="0" smtClean="0">
                        <a:ln>
                          <a:noFill/>
                        </a:ln>
                        <a:solidFill>
                          <a:srgbClr val="002060"/>
                        </a:solidFill>
                        <a:effectLst/>
                        <a:latin typeface="Arial" charset="0"/>
                        <a:cs typeface="Arial"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4">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fr-BE" sz="2800" b="0" i="0" u="none" strike="noStrike" cap="none" normalizeH="0" baseline="0" dirty="0" smtClean="0">
                          <a:ln>
                            <a:noFill/>
                          </a:ln>
                          <a:solidFill>
                            <a:schemeClr val="tx1"/>
                          </a:solidFill>
                          <a:effectLst/>
                          <a:latin typeface="Arial" pitchFamily="34" charset="0"/>
                          <a:cs typeface="Arial" pitchFamily="34" charset="0"/>
                        </a:rPr>
                        <a:t>Absente</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fr-BE" sz="2800" b="0" i="0" u="none" strike="noStrike" cap="none" normalizeH="0" baseline="0" dirty="0" smtClean="0">
                          <a:ln>
                            <a:noFill/>
                          </a:ln>
                          <a:solidFill>
                            <a:schemeClr val="tx1"/>
                          </a:solidFill>
                          <a:effectLst/>
                          <a:latin typeface="Arial" pitchFamily="34" charset="0"/>
                          <a:cs typeface="Arial" pitchFamily="34" charset="0"/>
                        </a:rPr>
                        <a:t>Confusion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fr-BE" sz="2800" b="0" i="0" u="none" strike="noStrike" cap="none" normalizeH="0" baseline="0" dirty="0" smtClean="0">
                          <a:ln>
                            <a:noFill/>
                          </a:ln>
                          <a:solidFill>
                            <a:schemeClr val="tx1"/>
                          </a:solidFill>
                          <a:effectLst/>
                          <a:latin typeface="Arial" pitchFamily="34" charset="0"/>
                          <a:cs typeface="Arial" pitchFamily="34" charset="0"/>
                        </a:rPr>
                        <a:t>Coma</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44624">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fr-FR" sz="2800" b="1" i="0" u="none" strike="noStrike" cap="none" normalizeH="0" baseline="0" dirty="0" smtClean="0">
                          <a:ln>
                            <a:noFill/>
                          </a:ln>
                          <a:solidFill>
                            <a:srgbClr val="002060"/>
                          </a:solidFill>
                          <a:effectLst/>
                          <a:latin typeface="Arial" charset="0"/>
                          <a:cs typeface="Arial" charset="0"/>
                        </a:rPr>
                        <a:t>Ascite </a:t>
                      </a:r>
                      <a:endParaRPr kumimoji="0" lang="fr-BE" sz="2800" b="1" i="0" u="none" strike="noStrike" cap="none" normalizeH="0" baseline="0" dirty="0" smtClean="0">
                        <a:ln>
                          <a:noFill/>
                        </a:ln>
                        <a:solidFill>
                          <a:srgbClr val="002060"/>
                        </a:solidFill>
                        <a:effectLst/>
                        <a:latin typeface="Arial" charset="0"/>
                        <a:cs typeface="Arial"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4">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fr-BE" sz="2800" b="0" i="0" u="none" strike="noStrike" cap="none" normalizeH="0" baseline="0" dirty="0" smtClean="0">
                          <a:ln>
                            <a:noFill/>
                          </a:ln>
                          <a:solidFill>
                            <a:schemeClr val="tx1"/>
                          </a:solidFill>
                          <a:effectLst/>
                          <a:latin typeface="Arial" pitchFamily="34" charset="0"/>
                          <a:cs typeface="Arial" pitchFamily="34" charset="0"/>
                        </a:rPr>
                        <a:t>Absente</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fr-BE" sz="2800" b="0" i="0" u="none" strike="noStrike" cap="none" normalizeH="0" baseline="0" dirty="0" smtClean="0">
                          <a:ln>
                            <a:noFill/>
                          </a:ln>
                          <a:solidFill>
                            <a:schemeClr val="tx1"/>
                          </a:solidFill>
                          <a:effectLst/>
                          <a:latin typeface="Arial" pitchFamily="34" charset="0"/>
                          <a:cs typeface="Arial" pitchFamily="34" charset="0"/>
                        </a:rPr>
                        <a:t>Modérée</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fr-BE" sz="2800" b="0" i="0" u="none" strike="noStrike" cap="none" normalizeH="0" baseline="0" dirty="0" smtClean="0">
                          <a:ln>
                            <a:noFill/>
                          </a:ln>
                          <a:solidFill>
                            <a:schemeClr val="tx1"/>
                          </a:solidFill>
                          <a:effectLst/>
                          <a:latin typeface="Arial" pitchFamily="34" charset="0"/>
                          <a:cs typeface="Arial" pitchFamily="34" charset="0"/>
                        </a:rPr>
                        <a:t>Abondante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48072">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fr-FR" sz="2800" b="1" i="0" u="none" strike="noStrike" cap="none" normalizeH="0" baseline="0" dirty="0" smtClean="0">
                          <a:ln>
                            <a:noFill/>
                          </a:ln>
                          <a:solidFill>
                            <a:srgbClr val="002060"/>
                          </a:solidFill>
                          <a:effectLst/>
                          <a:latin typeface="Arial" charset="0"/>
                          <a:cs typeface="Arial" charset="0"/>
                        </a:rPr>
                        <a:t>Albuminémie</a:t>
                      </a:r>
                      <a:r>
                        <a:rPr kumimoji="0" lang="fr-FR" sz="2400" b="1" i="0" u="none" strike="noStrike" cap="none" normalizeH="0" baseline="0" dirty="0" smtClean="0">
                          <a:ln>
                            <a:noFill/>
                          </a:ln>
                          <a:solidFill>
                            <a:srgbClr val="002060"/>
                          </a:solidFill>
                          <a:effectLst/>
                          <a:latin typeface="Arial" charset="0"/>
                          <a:cs typeface="Arial" charset="0"/>
                        </a:rPr>
                        <a:t>(g/l)</a:t>
                      </a:r>
                      <a:r>
                        <a:rPr kumimoji="0" lang="fr-FR" sz="2800" b="1" i="0" u="none" strike="noStrike" cap="none" normalizeH="0" baseline="0" dirty="0" smtClean="0">
                          <a:ln>
                            <a:noFill/>
                          </a:ln>
                          <a:solidFill>
                            <a:srgbClr val="002060"/>
                          </a:solidFill>
                          <a:effectLst/>
                          <a:latin typeface="Arial" charset="0"/>
                          <a:cs typeface="Arial" charset="0"/>
                        </a:rPr>
                        <a:t>    </a:t>
                      </a:r>
                      <a:endParaRPr kumimoji="0" lang="fr-BE" sz="2800" b="1" i="0" u="none" strike="noStrike" cap="none" normalizeH="0" baseline="0" dirty="0" smtClean="0">
                        <a:ln>
                          <a:noFill/>
                        </a:ln>
                        <a:solidFill>
                          <a:srgbClr val="002060"/>
                        </a:solidFill>
                        <a:effectLst/>
                        <a:latin typeface="Arial" charset="0"/>
                        <a:cs typeface="Arial"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4">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fr-FR" sz="2800" b="0" i="0" u="none" strike="noStrike" cap="none" normalizeH="0" baseline="0" dirty="0" smtClean="0">
                          <a:ln>
                            <a:noFill/>
                          </a:ln>
                          <a:solidFill>
                            <a:schemeClr val="tx1"/>
                          </a:solidFill>
                          <a:effectLst/>
                          <a:latin typeface="Arial" pitchFamily="34" charset="0"/>
                          <a:cs typeface="Arial" pitchFamily="34" charset="0"/>
                        </a:rPr>
                        <a:t>&gt;35</a:t>
                      </a:r>
                      <a:endParaRPr kumimoji="0" lang="fr-BE" sz="28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fr-BE" sz="2800" b="0" i="0" u="none" strike="noStrike" cap="none" normalizeH="0" baseline="0" dirty="0" smtClean="0">
                          <a:ln>
                            <a:noFill/>
                          </a:ln>
                          <a:solidFill>
                            <a:schemeClr val="tx1"/>
                          </a:solidFill>
                          <a:effectLst/>
                          <a:latin typeface="Arial" pitchFamily="34" charset="0"/>
                          <a:cs typeface="Arial" pitchFamily="34" charset="0"/>
                        </a:rPr>
                        <a:t>28 à 35</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fr-FR" sz="2800" b="0" i="0" u="none" strike="noStrike" cap="none" normalizeH="0" baseline="0" dirty="0" smtClean="0">
                          <a:ln>
                            <a:noFill/>
                          </a:ln>
                          <a:solidFill>
                            <a:schemeClr val="tx1"/>
                          </a:solidFill>
                          <a:effectLst/>
                          <a:latin typeface="Arial" pitchFamily="34" charset="0"/>
                          <a:cs typeface="Arial" pitchFamily="34" charset="0"/>
                        </a:rPr>
                        <a:t>&lt;28</a:t>
                      </a:r>
                      <a:endParaRPr kumimoji="0" lang="fr-BE" sz="28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95280">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fr-FR" sz="2800" b="1" i="0" u="none" strike="noStrike" cap="none" normalizeH="0" baseline="0" dirty="0" smtClean="0">
                          <a:ln>
                            <a:noFill/>
                          </a:ln>
                          <a:solidFill>
                            <a:srgbClr val="002060"/>
                          </a:solidFill>
                          <a:effectLst/>
                          <a:latin typeface="Arial" charset="0"/>
                          <a:cs typeface="Arial" charset="0"/>
                        </a:rPr>
                        <a:t>TP </a:t>
                      </a:r>
                      <a:endParaRPr kumimoji="0" lang="fr-BE" sz="2800" b="1" i="0" u="none" strike="noStrike" cap="none" normalizeH="0" baseline="0" dirty="0" smtClean="0">
                        <a:ln>
                          <a:noFill/>
                        </a:ln>
                        <a:solidFill>
                          <a:srgbClr val="002060"/>
                        </a:solidFill>
                        <a:effectLst/>
                        <a:latin typeface="Arial" charset="0"/>
                        <a:cs typeface="Arial"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4">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fr-FR" sz="2800" b="0" i="0" u="none" strike="noStrike" cap="none" normalizeH="0" baseline="0" dirty="0" smtClean="0">
                          <a:ln>
                            <a:noFill/>
                          </a:ln>
                          <a:solidFill>
                            <a:schemeClr val="tx1"/>
                          </a:solidFill>
                          <a:effectLst/>
                          <a:latin typeface="Arial" pitchFamily="34" charset="0"/>
                          <a:cs typeface="Arial" pitchFamily="34" charset="0"/>
                        </a:rPr>
                        <a:t>&gt; 50%</a:t>
                      </a:r>
                      <a:endParaRPr kumimoji="0" lang="fr-BE" sz="28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fr-BE" sz="2800" b="0" i="0" u="none" strike="noStrike" cap="none" normalizeH="0" baseline="0" dirty="0" smtClean="0">
                          <a:ln>
                            <a:noFill/>
                          </a:ln>
                          <a:solidFill>
                            <a:schemeClr val="tx1"/>
                          </a:solidFill>
                          <a:effectLst/>
                          <a:latin typeface="Arial" pitchFamily="34" charset="0"/>
                          <a:cs typeface="Arial" pitchFamily="34" charset="0"/>
                        </a:rPr>
                        <a:t>40 à 50%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fr-FR" sz="2800" b="0" i="0" u="none" strike="noStrike" cap="none" normalizeH="0" baseline="0" dirty="0" smtClean="0">
                          <a:ln>
                            <a:noFill/>
                          </a:ln>
                          <a:solidFill>
                            <a:schemeClr val="tx1"/>
                          </a:solidFill>
                          <a:effectLst/>
                          <a:latin typeface="Arial" pitchFamily="34" charset="0"/>
                          <a:cs typeface="Arial" pitchFamily="34" charset="0"/>
                        </a:rPr>
                        <a:t>&lt; 40%</a:t>
                      </a:r>
                      <a:endParaRPr kumimoji="0" lang="fr-BE" sz="28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89952">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fr-FR" sz="2800" b="1" i="0" u="none" strike="noStrike" cap="none" normalizeH="0" baseline="0" dirty="0" smtClean="0">
                          <a:ln>
                            <a:noFill/>
                          </a:ln>
                          <a:solidFill>
                            <a:srgbClr val="002060"/>
                          </a:solidFill>
                          <a:effectLst/>
                          <a:latin typeface="Arial" charset="0"/>
                          <a:cs typeface="Arial" charset="0"/>
                        </a:rPr>
                        <a:t>Bilirubinémie</a:t>
                      </a:r>
                      <a:r>
                        <a:rPr kumimoji="0" lang="fr-FR" sz="2000" b="1" i="0" u="none" strike="noStrike" cap="none" normalizeH="0" baseline="0" dirty="0" smtClean="0">
                          <a:ln>
                            <a:noFill/>
                          </a:ln>
                          <a:solidFill>
                            <a:srgbClr val="002060"/>
                          </a:solidFill>
                          <a:effectLst/>
                          <a:latin typeface="Arial" charset="0"/>
                          <a:cs typeface="Arial" charset="0"/>
                        </a:rPr>
                        <a:t>(µmol/)</a:t>
                      </a:r>
                      <a:endParaRPr kumimoji="0" lang="fr-BE" sz="2000" b="1" i="0" u="none" strike="noStrike" cap="none" normalizeH="0" baseline="0" dirty="0" smtClean="0">
                        <a:ln>
                          <a:noFill/>
                        </a:ln>
                        <a:solidFill>
                          <a:srgbClr val="002060"/>
                        </a:solidFill>
                        <a:effectLst/>
                        <a:latin typeface="Arial" charset="0"/>
                        <a:cs typeface="Arial"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4">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fr-BE" sz="2800" b="0" i="0" u="none" strike="noStrike" cap="none" normalizeH="0" baseline="0" dirty="0" smtClean="0">
                          <a:ln>
                            <a:noFill/>
                          </a:ln>
                          <a:solidFill>
                            <a:schemeClr val="tx1"/>
                          </a:solidFill>
                          <a:effectLst/>
                          <a:latin typeface="Arial" pitchFamily="34" charset="0"/>
                          <a:cs typeface="Arial" pitchFamily="34" charset="0"/>
                        </a:rPr>
                        <a:t>&lt;  35</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fr-BE" sz="2800" b="0" i="0" u="none" strike="noStrike" cap="none" normalizeH="0" baseline="0" dirty="0" smtClean="0">
                          <a:ln>
                            <a:noFill/>
                          </a:ln>
                          <a:solidFill>
                            <a:schemeClr val="tx1"/>
                          </a:solidFill>
                          <a:effectLst/>
                          <a:latin typeface="Arial" pitchFamily="34" charset="0"/>
                          <a:cs typeface="Arial" pitchFamily="34" charset="0"/>
                        </a:rPr>
                        <a:t>35 à 50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fr-BE" sz="2800" b="0" i="0" u="none" strike="noStrike" cap="none" normalizeH="0" baseline="0" dirty="0" smtClean="0">
                          <a:ln>
                            <a:noFill/>
                          </a:ln>
                          <a:solidFill>
                            <a:schemeClr val="tx1"/>
                          </a:solidFill>
                          <a:effectLst/>
                          <a:latin typeface="Arial" pitchFamily="34" charset="0"/>
                          <a:cs typeface="Arial" pitchFamily="34" charset="0"/>
                        </a:rPr>
                        <a:t> &gt; 50</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4" name="Titre 1"/>
          <p:cNvSpPr txBox="1">
            <a:spLocks/>
          </p:cNvSpPr>
          <p:nvPr/>
        </p:nvSpPr>
        <p:spPr>
          <a:xfrm>
            <a:off x="1835696" y="44624"/>
            <a:ext cx="4968552" cy="79208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La cirrhose </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Rectangle 4"/>
          <p:cNvSpPr/>
          <p:nvPr/>
        </p:nvSpPr>
        <p:spPr>
          <a:xfrm>
            <a:off x="251520" y="5517232"/>
            <a:ext cx="8640960" cy="954107"/>
          </a:xfrm>
          <a:prstGeom prst="rect">
            <a:avLst/>
          </a:prstGeom>
          <a:solidFill>
            <a:schemeClr val="accent1">
              <a:lumMod val="20000"/>
              <a:lumOff val="80000"/>
            </a:schemeClr>
          </a:solidFill>
          <a:ln>
            <a:solidFill>
              <a:srgbClr val="002060"/>
            </a:solidFill>
          </a:ln>
        </p:spPr>
        <p:txBody>
          <a:bodyPr wrap="square">
            <a:spAutoFit/>
          </a:bodyPr>
          <a:lstStyle/>
          <a:p>
            <a:r>
              <a:rPr lang="fr-BE" sz="2800" dirty="0" smtClean="0">
                <a:latin typeface="Arial" pitchFamily="34" charset="0"/>
                <a:cs typeface="Arial" pitchFamily="34" charset="0"/>
              </a:rPr>
              <a:t>CHILD </a:t>
            </a:r>
            <a:r>
              <a:rPr lang="fr-BE" sz="2800" b="1" dirty="0" smtClean="0">
                <a:latin typeface="Arial" pitchFamily="34" charset="0"/>
                <a:cs typeface="Arial" pitchFamily="34" charset="0"/>
              </a:rPr>
              <a:t>A</a:t>
            </a:r>
            <a:r>
              <a:rPr lang="fr-BE" sz="2800" dirty="0" smtClean="0">
                <a:latin typeface="Arial" pitchFamily="34" charset="0"/>
                <a:cs typeface="Arial" pitchFamily="34" charset="0"/>
              </a:rPr>
              <a:t> : 5 à 6 points    ; CHILD </a:t>
            </a:r>
            <a:r>
              <a:rPr lang="fr-BE" sz="2800" b="1" dirty="0" smtClean="0">
                <a:latin typeface="Arial" pitchFamily="34" charset="0"/>
                <a:cs typeface="Arial" pitchFamily="34" charset="0"/>
              </a:rPr>
              <a:t>B</a:t>
            </a:r>
            <a:r>
              <a:rPr lang="fr-BE" sz="2800" dirty="0" smtClean="0">
                <a:latin typeface="Arial" pitchFamily="34" charset="0"/>
                <a:cs typeface="Arial" pitchFamily="34" charset="0"/>
              </a:rPr>
              <a:t> : 7 à 9 points</a:t>
            </a:r>
          </a:p>
          <a:p>
            <a:r>
              <a:rPr lang="fr-BE" sz="2800" dirty="0" smtClean="0">
                <a:latin typeface="Arial" pitchFamily="34" charset="0"/>
                <a:cs typeface="Arial" pitchFamily="34" charset="0"/>
              </a:rPr>
              <a:t>                    CHILD </a:t>
            </a:r>
            <a:r>
              <a:rPr lang="fr-BE" sz="2800" b="1" dirty="0" smtClean="0">
                <a:latin typeface="Arial" pitchFamily="34" charset="0"/>
                <a:cs typeface="Arial" pitchFamily="34" charset="0"/>
              </a:rPr>
              <a:t>C </a:t>
            </a:r>
            <a:r>
              <a:rPr lang="fr-BE" sz="2800" dirty="0" smtClean="0">
                <a:latin typeface="Arial" pitchFamily="34" charset="0"/>
                <a:cs typeface="Arial" pitchFamily="34" charset="0"/>
              </a:rPr>
              <a:t>: 10 à 15 points</a:t>
            </a:r>
            <a:endParaRPr lang="fr-FR" sz="28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1043608" y="-24"/>
            <a:ext cx="6984776" cy="714356"/>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La cirrhose: les complications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Titre 1"/>
          <p:cNvSpPr>
            <a:spLocks noGrp="1"/>
          </p:cNvSpPr>
          <p:nvPr>
            <p:ph idx="1"/>
          </p:nvPr>
        </p:nvSpPr>
        <p:spPr>
          <a:xfrm>
            <a:off x="142844" y="1387126"/>
            <a:ext cx="8966800" cy="5256584"/>
          </a:xfrm>
        </p:spPr>
        <p:txBody>
          <a:bodyPr>
            <a:noAutofit/>
          </a:bodyPr>
          <a:lstStyle/>
          <a:p>
            <a:pPr>
              <a:lnSpc>
                <a:spcPct val="150000"/>
              </a:lnSpc>
              <a:buNone/>
            </a:pPr>
            <a:r>
              <a:rPr lang="fr-FR" b="1" dirty="0" smtClean="0">
                <a:solidFill>
                  <a:srgbClr val="7030A0"/>
                </a:solidFill>
                <a:latin typeface="Arial" pitchFamily="34" charset="0"/>
                <a:cs typeface="Arial" pitchFamily="34" charset="0"/>
              </a:rPr>
              <a:t>   </a:t>
            </a:r>
            <a:r>
              <a:rPr lang="fr-FR" b="1" i="1" dirty="0" smtClean="0">
                <a:solidFill>
                  <a:srgbClr val="FF0000"/>
                </a:solidFill>
                <a:latin typeface="Arial" pitchFamily="34" charset="0"/>
                <a:cs typeface="Arial" pitchFamily="34" charset="0"/>
              </a:rPr>
              <a:t>C’est un tournant évolutif de la maladie</a:t>
            </a:r>
          </a:p>
          <a:p>
            <a:pPr>
              <a:lnSpc>
                <a:spcPct val="150000"/>
              </a:lnSpc>
            </a:pPr>
            <a:r>
              <a:rPr lang="fr-FR" b="1" dirty="0" smtClean="0">
                <a:latin typeface="Arial" pitchFamily="34" charset="0"/>
                <a:cs typeface="Arial" pitchFamily="34" charset="0"/>
              </a:rPr>
              <a:t>Diagnostic :</a:t>
            </a:r>
          </a:p>
          <a:p>
            <a:pPr>
              <a:lnSpc>
                <a:spcPct val="160000"/>
              </a:lnSpc>
              <a:buNone/>
            </a:pPr>
            <a:r>
              <a:rPr lang="fr-FR" dirty="0" smtClean="0">
                <a:latin typeface="Arial" pitchFamily="34" charset="0"/>
                <a:cs typeface="Arial" pitchFamily="34" charset="0"/>
              </a:rPr>
              <a:t>   - faible abondance : matité déclive</a:t>
            </a:r>
          </a:p>
          <a:p>
            <a:pPr>
              <a:lnSpc>
                <a:spcPct val="160000"/>
              </a:lnSpc>
              <a:buNone/>
            </a:pPr>
            <a:r>
              <a:rPr lang="fr-FR" dirty="0" smtClean="0">
                <a:latin typeface="Arial" pitchFamily="34" charset="0"/>
                <a:cs typeface="Arial" pitchFamily="34" charset="0"/>
              </a:rPr>
              <a:t>   - grande abondance : </a:t>
            </a:r>
          </a:p>
          <a:p>
            <a:pPr>
              <a:lnSpc>
                <a:spcPct val="160000"/>
              </a:lnSpc>
              <a:buNone/>
            </a:pPr>
            <a:r>
              <a:rPr lang="fr-FR" dirty="0" smtClean="0">
                <a:latin typeface="Arial" pitchFamily="34" charset="0"/>
                <a:cs typeface="Arial" pitchFamily="34" charset="0"/>
              </a:rPr>
              <a:t>     abdomen de «batracien »</a:t>
            </a:r>
          </a:p>
          <a:p>
            <a:pPr>
              <a:lnSpc>
                <a:spcPct val="160000"/>
              </a:lnSpc>
              <a:buFontTx/>
              <a:buChar char="•"/>
            </a:pPr>
            <a:r>
              <a:rPr lang="fr-FR" dirty="0" smtClean="0">
                <a:latin typeface="Arial" pitchFamily="34" charset="0"/>
                <a:cs typeface="Arial" pitchFamily="34" charset="0"/>
              </a:rPr>
              <a:t>Souvent </a:t>
            </a:r>
            <a:r>
              <a:rPr lang="fr-FR" b="1" dirty="0" smtClean="0">
                <a:latin typeface="Arial" pitchFamily="34" charset="0"/>
                <a:cs typeface="Arial" pitchFamily="34" charset="0"/>
              </a:rPr>
              <a:t>associée </a:t>
            </a:r>
            <a:r>
              <a:rPr lang="fr-FR" dirty="0" smtClean="0">
                <a:latin typeface="Arial" pitchFamily="34" charset="0"/>
                <a:cs typeface="Arial" pitchFamily="34" charset="0"/>
              </a:rPr>
              <a:t>à des OMI</a:t>
            </a:r>
          </a:p>
          <a:p>
            <a:pPr>
              <a:lnSpc>
                <a:spcPct val="160000"/>
              </a:lnSpc>
              <a:buFontTx/>
              <a:buChar char="•"/>
            </a:pPr>
            <a:endParaRPr lang="fr-FR" dirty="0" smtClean="0">
              <a:latin typeface="Arial" pitchFamily="34" charset="0"/>
              <a:cs typeface="Arial" pitchFamily="34" charset="0"/>
            </a:endParaRPr>
          </a:p>
        </p:txBody>
      </p:sp>
      <p:pic>
        <p:nvPicPr>
          <p:cNvPr id="6" name="Picture 4"/>
          <p:cNvPicPr>
            <a:picLocks noChangeAspect="1" noChangeArrowheads="1"/>
          </p:cNvPicPr>
          <p:nvPr/>
        </p:nvPicPr>
        <p:blipFill>
          <a:blip r:embed="rId2" cstate="print"/>
          <a:srcRect/>
          <a:stretch>
            <a:fillRect/>
          </a:stretch>
        </p:blipFill>
        <p:spPr bwMode="auto">
          <a:xfrm>
            <a:off x="6300192" y="4032449"/>
            <a:ext cx="2232248" cy="18448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ZoneTexte 6"/>
          <p:cNvSpPr txBox="1"/>
          <p:nvPr/>
        </p:nvSpPr>
        <p:spPr>
          <a:xfrm>
            <a:off x="3275856" y="785794"/>
            <a:ext cx="2592288"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dirty="0" smtClean="0">
                <a:solidFill>
                  <a:srgbClr val="FF0066"/>
                </a:solidFill>
                <a:latin typeface="Arial" pitchFamily="34" charset="0"/>
                <a:cs typeface="Arial" pitchFamily="34" charset="0"/>
              </a:rPr>
              <a:t>   L’ascite </a:t>
            </a:r>
            <a:endParaRPr lang="fr-FR" sz="3600" dirty="0">
              <a:solidFill>
                <a:srgbClr val="FF0066"/>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504" y="1412776"/>
            <a:ext cx="8892480" cy="5445224"/>
          </a:xfrm>
        </p:spPr>
        <p:txBody>
          <a:bodyPr>
            <a:normAutofit lnSpcReduction="10000"/>
          </a:bodyPr>
          <a:lstStyle/>
          <a:p>
            <a:pPr>
              <a:lnSpc>
                <a:spcPct val="150000"/>
              </a:lnSpc>
              <a:buFont typeface="Arial" charset="0"/>
              <a:buChar char="•"/>
              <a:defRPr/>
            </a:pPr>
            <a:r>
              <a:rPr lang="fr-FR" b="1" dirty="0" smtClean="0">
                <a:latin typeface="Arial" pitchFamily="34" charset="0"/>
                <a:cs typeface="Arial" pitchFamily="34" charset="0"/>
              </a:rPr>
              <a:t>Risques : </a:t>
            </a:r>
            <a:r>
              <a:rPr lang="fr-FR" dirty="0" smtClean="0">
                <a:latin typeface="Arial" pitchFamily="34" charset="0"/>
                <a:cs typeface="Arial" pitchFamily="34" charset="0"/>
              </a:rPr>
              <a:t>infection du liquide d’ascite,</a:t>
            </a:r>
          </a:p>
          <a:p>
            <a:pPr>
              <a:lnSpc>
                <a:spcPct val="150000"/>
              </a:lnSpc>
              <a:buNone/>
              <a:defRPr/>
            </a:pPr>
            <a:r>
              <a:rPr lang="fr-FR" dirty="0" smtClean="0">
                <a:latin typeface="Arial" pitchFamily="34" charset="0"/>
                <a:cs typeface="Arial" pitchFamily="34" charset="0"/>
              </a:rPr>
              <a:t>   rupture de l’ombilic, syndrome hépatorénal</a:t>
            </a:r>
          </a:p>
          <a:p>
            <a:pPr>
              <a:lnSpc>
                <a:spcPct val="150000"/>
              </a:lnSpc>
              <a:buFont typeface="Arial" charset="0"/>
              <a:buChar char="•"/>
              <a:defRPr/>
            </a:pPr>
            <a:r>
              <a:rPr lang="fr-FR" b="1" dirty="0" smtClean="0">
                <a:latin typeface="Arial" pitchFamily="34" charset="0"/>
                <a:cs typeface="Arial" pitchFamily="34" charset="0"/>
              </a:rPr>
              <a:t> </a:t>
            </a:r>
            <a:r>
              <a:rPr lang="fr-BE" b="1" dirty="0" smtClean="0">
                <a:latin typeface="Arial" pitchFamily="34" charset="0"/>
                <a:cs typeface="Arial" pitchFamily="34" charset="0"/>
              </a:rPr>
              <a:t>Pronostic </a:t>
            </a:r>
            <a:r>
              <a:rPr lang="fr-BE" b="1" dirty="0" smtClean="0">
                <a:solidFill>
                  <a:srgbClr val="7030A0"/>
                </a:solidFill>
                <a:latin typeface="Arial" pitchFamily="34" charset="0"/>
                <a:cs typeface="Arial" pitchFamily="34" charset="0"/>
              </a:rPr>
              <a:t>: survie à 5 ans est de 30 à 40 %</a:t>
            </a:r>
          </a:p>
          <a:p>
            <a:pPr>
              <a:lnSpc>
                <a:spcPct val="150000"/>
              </a:lnSpc>
              <a:buFont typeface="Arial" charset="0"/>
              <a:buChar char="•"/>
              <a:defRPr/>
            </a:pPr>
            <a:endParaRPr lang="fr-BE" dirty="0" smtClean="0">
              <a:latin typeface="Arial" pitchFamily="34" charset="0"/>
              <a:cs typeface="Arial" pitchFamily="34" charset="0"/>
            </a:endParaRPr>
          </a:p>
          <a:p>
            <a:pPr>
              <a:lnSpc>
                <a:spcPct val="150000"/>
              </a:lnSpc>
              <a:buNone/>
              <a:defRPr/>
            </a:pPr>
            <a:r>
              <a:rPr lang="fr-BE" dirty="0" smtClean="0">
                <a:latin typeface="Arial" pitchFamily="34" charset="0"/>
                <a:cs typeface="Arial" pitchFamily="34" charset="0"/>
              </a:rPr>
              <a:t>   Tout patient qui développe </a:t>
            </a:r>
            <a:r>
              <a:rPr lang="fr-BE" b="1" dirty="0" smtClean="0">
                <a:latin typeface="Arial" pitchFamily="34" charset="0"/>
                <a:cs typeface="Arial" pitchFamily="34" charset="0"/>
              </a:rPr>
              <a:t>une ascite  </a:t>
            </a:r>
            <a:r>
              <a:rPr lang="fr-BE" dirty="0" smtClean="0">
                <a:latin typeface="Arial" pitchFamily="34" charset="0"/>
                <a:cs typeface="Arial" pitchFamily="34" charset="0"/>
              </a:rPr>
              <a:t>doit être </a:t>
            </a:r>
            <a:r>
              <a:rPr lang="fr-BE" i="1" dirty="0" smtClean="0">
                <a:latin typeface="Arial" pitchFamily="34" charset="0"/>
                <a:cs typeface="Arial" pitchFamily="34" charset="0"/>
              </a:rPr>
              <a:t>évalué pour être </a:t>
            </a:r>
            <a:r>
              <a:rPr lang="fr-BE" b="1" i="1" dirty="0" smtClean="0">
                <a:latin typeface="Arial" pitchFamily="34" charset="0"/>
                <a:cs typeface="Arial" pitchFamily="34" charset="0"/>
              </a:rPr>
              <a:t>inscrit sur une liste de  transplantation hépatique </a:t>
            </a:r>
          </a:p>
        </p:txBody>
      </p:sp>
      <p:sp>
        <p:nvSpPr>
          <p:cNvPr id="6" name="Titre 1"/>
          <p:cNvSpPr txBox="1">
            <a:spLocks/>
          </p:cNvSpPr>
          <p:nvPr/>
        </p:nvSpPr>
        <p:spPr>
          <a:xfrm>
            <a:off x="179512" y="44624"/>
            <a:ext cx="8424936"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La cirrhose: les complications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7" name="ZoneTexte 6"/>
          <p:cNvSpPr txBox="1"/>
          <p:nvPr/>
        </p:nvSpPr>
        <p:spPr>
          <a:xfrm>
            <a:off x="3059832" y="836712"/>
            <a:ext cx="2592288"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dirty="0" smtClean="0">
                <a:solidFill>
                  <a:srgbClr val="FF0066"/>
                </a:solidFill>
                <a:latin typeface="Arial" pitchFamily="34" charset="0"/>
                <a:cs typeface="Arial" pitchFamily="34" charset="0"/>
              </a:rPr>
              <a:t>   L’ascite </a:t>
            </a:r>
            <a:endParaRPr lang="fr-FR" sz="3600" dirty="0">
              <a:solidFill>
                <a:srgbClr val="FF0066"/>
              </a:solidFill>
              <a:latin typeface="Arial" pitchFamily="34" charset="0"/>
              <a:cs typeface="Arial" pitchFamily="34" charset="0"/>
            </a:endParaRPr>
          </a:p>
        </p:txBody>
      </p:sp>
      <p:sp>
        <p:nvSpPr>
          <p:cNvPr id="8" name="Flèche vers le bas 7"/>
          <p:cNvSpPr/>
          <p:nvPr/>
        </p:nvSpPr>
        <p:spPr>
          <a:xfrm>
            <a:off x="3635896" y="3861048"/>
            <a:ext cx="2088232" cy="576064"/>
          </a:xfrm>
          <a:prstGeom prst="downArrow">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5496" y="1600200"/>
            <a:ext cx="9433048" cy="5069160"/>
          </a:xfrm>
        </p:spPr>
        <p:txBody>
          <a:bodyPr>
            <a:noAutofit/>
          </a:bodyPr>
          <a:lstStyle/>
          <a:p>
            <a:pPr>
              <a:lnSpc>
                <a:spcPct val="150000"/>
              </a:lnSpc>
              <a:buFontTx/>
              <a:buChar char="•"/>
            </a:pPr>
            <a:r>
              <a:rPr lang="fr-FR" b="1" dirty="0" err="1" smtClean="0">
                <a:latin typeface="Arial" pitchFamily="34" charset="0"/>
                <a:cs typeface="Arial" pitchFamily="34" charset="0"/>
              </a:rPr>
              <a:t>Ttt</a:t>
            </a:r>
            <a:r>
              <a:rPr lang="fr-FR" b="1" dirty="0" smtClean="0">
                <a:latin typeface="Arial" pitchFamily="34" charset="0"/>
                <a:cs typeface="Arial" pitchFamily="34" charset="0"/>
              </a:rPr>
              <a:t>:</a:t>
            </a:r>
            <a:r>
              <a:rPr lang="fr-FR" dirty="0" smtClean="0">
                <a:latin typeface="Arial" pitchFamily="34" charset="0"/>
                <a:cs typeface="Arial" pitchFamily="34" charset="0"/>
              </a:rPr>
              <a:t>  Régime </a:t>
            </a:r>
            <a:r>
              <a:rPr lang="fr-FR" dirty="0" err="1" smtClean="0">
                <a:latin typeface="Arial" pitchFamily="34" charset="0"/>
                <a:cs typeface="Arial" pitchFamily="34" charset="0"/>
              </a:rPr>
              <a:t>hypo-sodé</a:t>
            </a:r>
            <a:endParaRPr lang="fr-FR" dirty="0" smtClean="0">
              <a:latin typeface="Arial" pitchFamily="34" charset="0"/>
              <a:cs typeface="Arial" pitchFamily="34" charset="0"/>
            </a:endParaRPr>
          </a:p>
          <a:p>
            <a:pPr>
              <a:lnSpc>
                <a:spcPct val="150000"/>
              </a:lnSpc>
              <a:buNone/>
            </a:pPr>
            <a:r>
              <a:rPr lang="fr-FR" dirty="0" smtClean="0">
                <a:latin typeface="Arial" pitchFamily="34" charset="0"/>
                <a:cs typeface="Arial" pitchFamily="34" charset="0"/>
              </a:rPr>
              <a:t> - Restriction hydrique : 500 à 1000 ml /24h</a:t>
            </a:r>
          </a:p>
          <a:p>
            <a:pPr>
              <a:lnSpc>
                <a:spcPct val="150000"/>
              </a:lnSpc>
              <a:buNone/>
            </a:pPr>
            <a:r>
              <a:rPr lang="fr-FR" dirty="0" smtClean="0">
                <a:latin typeface="Arial" pitchFamily="34" charset="0"/>
                <a:cs typeface="Arial" pitchFamily="34" charset="0"/>
              </a:rPr>
              <a:t> - Diurétiques si pas de CI: </a:t>
            </a:r>
            <a:r>
              <a:rPr lang="fr-FR" sz="2800" i="1" dirty="0" err="1" smtClean="0">
                <a:latin typeface="Arial" pitchFamily="34" charset="0"/>
                <a:cs typeface="Arial" pitchFamily="34" charset="0"/>
              </a:rPr>
              <a:t>Aldactone</a:t>
            </a:r>
            <a:r>
              <a:rPr lang="fr-FR" sz="2800" i="1" dirty="0" smtClean="0">
                <a:latin typeface="Arial" pitchFamily="34" charset="0"/>
                <a:cs typeface="Arial" pitchFamily="34" charset="0"/>
              </a:rPr>
              <a:t>®- </a:t>
            </a:r>
            <a:r>
              <a:rPr lang="fr-FR" sz="2800" i="1" dirty="0" err="1" smtClean="0">
                <a:latin typeface="Arial" pitchFamily="34" charset="0"/>
                <a:cs typeface="Arial" pitchFamily="34" charset="0"/>
              </a:rPr>
              <a:t>Lasilix</a:t>
            </a:r>
            <a:r>
              <a:rPr lang="fr-FR" sz="2800" i="1" dirty="0" smtClean="0">
                <a:latin typeface="Arial" pitchFamily="34" charset="0"/>
                <a:cs typeface="Arial" pitchFamily="34" charset="0"/>
              </a:rPr>
              <a:t>®</a:t>
            </a:r>
          </a:p>
          <a:p>
            <a:pPr>
              <a:lnSpc>
                <a:spcPct val="150000"/>
              </a:lnSpc>
              <a:buNone/>
            </a:pPr>
            <a:r>
              <a:rPr lang="fr-FR" dirty="0" smtClean="0">
                <a:latin typeface="Arial" pitchFamily="34" charset="0"/>
                <a:cs typeface="Arial" pitchFamily="34" charset="0"/>
              </a:rPr>
              <a:t> - Ponction évacuatrices (paracentèse) </a:t>
            </a:r>
          </a:p>
          <a:p>
            <a:pPr>
              <a:lnSpc>
                <a:spcPct val="150000"/>
              </a:lnSpc>
              <a:buNone/>
            </a:pPr>
            <a:r>
              <a:rPr lang="fr-FR" dirty="0" smtClean="0">
                <a:latin typeface="Arial" pitchFamily="34" charset="0"/>
                <a:cs typeface="Arial" pitchFamily="34" charset="0"/>
              </a:rPr>
              <a:t>   * Si ascite de grande abondance mal tolérée.</a:t>
            </a:r>
          </a:p>
          <a:p>
            <a:pPr>
              <a:lnSpc>
                <a:spcPct val="150000"/>
              </a:lnSpc>
              <a:buNone/>
            </a:pPr>
            <a:r>
              <a:rPr lang="fr-FR" dirty="0" smtClean="0">
                <a:latin typeface="Arial" pitchFamily="34" charset="0"/>
                <a:cs typeface="Arial" pitchFamily="34" charset="0"/>
              </a:rPr>
              <a:t>   * Si résistance ou CI aux diurétiques </a:t>
            </a:r>
            <a:endParaRPr lang="fr-FR" dirty="0">
              <a:latin typeface="Arial" pitchFamily="34" charset="0"/>
              <a:cs typeface="Arial" pitchFamily="34" charset="0"/>
            </a:endParaRPr>
          </a:p>
        </p:txBody>
      </p:sp>
      <p:sp>
        <p:nvSpPr>
          <p:cNvPr id="4" name="Titre 1"/>
          <p:cNvSpPr txBox="1">
            <a:spLocks/>
          </p:cNvSpPr>
          <p:nvPr/>
        </p:nvSpPr>
        <p:spPr>
          <a:xfrm>
            <a:off x="179512" y="44624"/>
            <a:ext cx="8424936"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La cirrhose: les complications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ZoneTexte 4"/>
          <p:cNvSpPr txBox="1"/>
          <p:nvPr/>
        </p:nvSpPr>
        <p:spPr>
          <a:xfrm>
            <a:off x="3059832" y="836712"/>
            <a:ext cx="2592288"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dirty="0" smtClean="0">
                <a:solidFill>
                  <a:srgbClr val="FF0066"/>
                </a:solidFill>
                <a:latin typeface="Arial" pitchFamily="34" charset="0"/>
                <a:cs typeface="Arial" pitchFamily="34" charset="0"/>
              </a:rPr>
              <a:t>   L’ascite </a:t>
            </a:r>
            <a:endParaRPr lang="fr-FR" sz="3600" dirty="0">
              <a:solidFill>
                <a:srgbClr val="FF0066"/>
              </a:solidFill>
              <a:latin typeface="Arial" pitchFamily="34" charset="0"/>
              <a:cs typeface="Arial" pitchFamily="34" charset="0"/>
            </a:endParaRPr>
          </a:p>
        </p:txBody>
      </p:sp>
      <p:pic>
        <p:nvPicPr>
          <p:cNvPr id="6" name="Picture 5"/>
          <p:cNvPicPr>
            <a:picLocks noChangeAspect="1" noChangeArrowheads="1"/>
          </p:cNvPicPr>
          <p:nvPr/>
        </p:nvPicPr>
        <p:blipFill>
          <a:blip r:embed="rId2" cstate="print"/>
          <a:srcRect/>
          <a:stretch>
            <a:fillRect/>
          </a:stretch>
        </p:blipFill>
        <p:spPr>
          <a:xfrm>
            <a:off x="2987824" y="2636912"/>
            <a:ext cx="3384376" cy="27684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2008" y="908720"/>
            <a:ext cx="8964488" cy="5400600"/>
          </a:xfrm>
        </p:spPr>
        <p:txBody>
          <a:bodyPr>
            <a:noAutofit/>
          </a:bodyPr>
          <a:lstStyle/>
          <a:p>
            <a:pPr marL="457200" indent="-457200">
              <a:lnSpc>
                <a:spcPct val="150000"/>
              </a:lnSpc>
              <a:buNone/>
            </a:pPr>
            <a:endParaRPr lang="fr-FR" b="1" i="1" dirty="0" smtClean="0">
              <a:solidFill>
                <a:srgbClr val="7030A0"/>
              </a:solidFill>
              <a:latin typeface="Arial" pitchFamily="34" charset="0"/>
              <a:cs typeface="Arial" pitchFamily="34" charset="0"/>
            </a:endParaRPr>
          </a:p>
          <a:p>
            <a:pPr marL="457200" indent="-457200">
              <a:lnSpc>
                <a:spcPct val="150000"/>
              </a:lnSpc>
              <a:buNone/>
            </a:pPr>
            <a:r>
              <a:rPr lang="fr-FR" i="1" dirty="0" smtClean="0">
                <a:latin typeface="Arial" pitchFamily="34" charset="0"/>
                <a:cs typeface="Arial" pitchFamily="34" charset="0"/>
              </a:rPr>
              <a:t> - </a:t>
            </a:r>
            <a:r>
              <a:rPr lang="fr-FR" b="1" dirty="0" smtClean="0">
                <a:latin typeface="Arial" pitchFamily="34" charset="0"/>
                <a:cs typeface="Arial" pitchFamily="34" charset="0"/>
              </a:rPr>
              <a:t>Symptômes:</a:t>
            </a:r>
            <a:r>
              <a:rPr lang="fr-FR" dirty="0" smtClean="0">
                <a:latin typeface="Arial" pitchFamily="34" charset="0"/>
                <a:cs typeface="Arial" pitchFamily="34" charset="0"/>
              </a:rPr>
              <a:t> Hématémèse ou </a:t>
            </a:r>
            <a:r>
              <a:rPr lang="fr-FR" b="1" dirty="0" smtClean="0">
                <a:latin typeface="Arial" pitchFamily="34" charset="0"/>
                <a:cs typeface="Arial" pitchFamily="34" charset="0"/>
              </a:rPr>
              <a:t> </a:t>
            </a:r>
            <a:r>
              <a:rPr lang="fr-FR" dirty="0" smtClean="0">
                <a:latin typeface="Arial" pitchFamily="34" charset="0"/>
                <a:cs typeface="Arial" pitchFamily="34" charset="0"/>
              </a:rPr>
              <a:t>méléna</a:t>
            </a:r>
          </a:p>
          <a:p>
            <a:pPr marL="457200" indent="-457200">
              <a:lnSpc>
                <a:spcPct val="150000"/>
              </a:lnSpc>
              <a:buNone/>
            </a:pPr>
            <a:r>
              <a:rPr lang="fr-FR" dirty="0" smtClean="0">
                <a:latin typeface="Arial" pitchFamily="34" charset="0"/>
                <a:cs typeface="Arial" pitchFamily="34" charset="0"/>
              </a:rPr>
              <a:t> - </a:t>
            </a:r>
            <a:r>
              <a:rPr lang="fr-FR" b="1" dirty="0" smtClean="0">
                <a:latin typeface="Arial" pitchFamily="34" charset="0"/>
                <a:cs typeface="Arial" pitchFamily="34" charset="0"/>
              </a:rPr>
              <a:t>Principale  étiologie : </a:t>
            </a:r>
            <a:r>
              <a:rPr lang="fr-FR" dirty="0" smtClean="0">
                <a:latin typeface="Arial" pitchFamily="34" charset="0"/>
                <a:cs typeface="Arial" pitchFamily="34" charset="0"/>
              </a:rPr>
              <a:t>Rupture de </a:t>
            </a:r>
          </a:p>
          <a:p>
            <a:pPr marL="457200" indent="-457200">
              <a:lnSpc>
                <a:spcPct val="150000"/>
              </a:lnSpc>
              <a:buNone/>
            </a:pPr>
            <a:r>
              <a:rPr lang="fr-FR" dirty="0" smtClean="0">
                <a:latin typeface="Arial" pitchFamily="34" charset="0"/>
                <a:cs typeface="Arial" pitchFamily="34" charset="0"/>
              </a:rPr>
              <a:t>   varices œsophagiennes ou</a:t>
            </a:r>
          </a:p>
          <a:p>
            <a:pPr marL="457200" indent="-457200">
              <a:lnSpc>
                <a:spcPct val="150000"/>
              </a:lnSpc>
              <a:buNone/>
            </a:pPr>
            <a:r>
              <a:rPr lang="fr-FR" dirty="0" smtClean="0">
                <a:latin typeface="Arial" pitchFamily="34" charset="0"/>
                <a:cs typeface="Arial" pitchFamily="34" charset="0"/>
              </a:rPr>
              <a:t>   gastriques </a:t>
            </a:r>
          </a:p>
          <a:p>
            <a:pPr marL="457200" indent="-457200">
              <a:lnSpc>
                <a:spcPct val="150000"/>
              </a:lnSpc>
              <a:buNone/>
            </a:pPr>
            <a:r>
              <a:rPr lang="fr-FR" dirty="0" smtClean="0">
                <a:latin typeface="Arial" pitchFamily="34" charset="0"/>
                <a:cs typeface="Arial" pitchFamily="34" charset="0"/>
              </a:rPr>
              <a:t> - </a:t>
            </a:r>
            <a:r>
              <a:rPr lang="fr-FR" b="1" dirty="0" smtClean="0">
                <a:latin typeface="Arial" pitchFamily="34" charset="0"/>
                <a:cs typeface="Arial" pitchFamily="34" charset="0"/>
              </a:rPr>
              <a:t>Diagnostic étiologique: </a:t>
            </a:r>
            <a:r>
              <a:rPr lang="fr-FR" dirty="0" smtClean="0">
                <a:latin typeface="Arial" pitchFamily="34" charset="0"/>
                <a:cs typeface="Arial" pitchFamily="34" charset="0"/>
              </a:rPr>
              <a:t>la fibroscopie   </a:t>
            </a:r>
          </a:p>
          <a:p>
            <a:pPr marL="457200" indent="-457200">
              <a:lnSpc>
                <a:spcPct val="150000"/>
              </a:lnSpc>
              <a:buNone/>
            </a:pPr>
            <a:r>
              <a:rPr lang="fr-FR" dirty="0" smtClean="0">
                <a:latin typeface="Arial" pitchFamily="34" charset="0"/>
                <a:cs typeface="Arial" pitchFamily="34" charset="0"/>
              </a:rPr>
              <a:t>   </a:t>
            </a:r>
            <a:r>
              <a:rPr lang="fr-FR" dirty="0" err="1" smtClean="0">
                <a:latin typeface="Arial" pitchFamily="34" charset="0"/>
                <a:cs typeface="Arial" pitchFamily="34" charset="0"/>
              </a:rPr>
              <a:t>oesogastro</a:t>
            </a:r>
            <a:r>
              <a:rPr lang="fr-FR" dirty="0" smtClean="0">
                <a:latin typeface="Arial" pitchFamily="34" charset="0"/>
                <a:cs typeface="Arial" pitchFamily="34" charset="0"/>
              </a:rPr>
              <a:t> duodénale </a:t>
            </a:r>
          </a:p>
          <a:p>
            <a:pPr marL="457200" indent="-457200">
              <a:lnSpc>
                <a:spcPct val="150000"/>
              </a:lnSpc>
              <a:buNone/>
            </a:pPr>
            <a:endParaRPr lang="fr-FR" dirty="0" smtClean="0">
              <a:latin typeface="Arial" pitchFamily="34" charset="0"/>
              <a:cs typeface="Arial" pitchFamily="34" charset="0"/>
            </a:endParaRPr>
          </a:p>
          <a:p>
            <a:pPr marL="457200" indent="-457200">
              <a:lnSpc>
                <a:spcPct val="150000"/>
              </a:lnSpc>
              <a:buNone/>
            </a:pPr>
            <a:r>
              <a:rPr lang="fr-FR" dirty="0" smtClean="0">
                <a:latin typeface="Arial" pitchFamily="34" charset="0"/>
                <a:cs typeface="Arial" pitchFamily="34" charset="0"/>
              </a:rPr>
              <a:t>    </a:t>
            </a:r>
          </a:p>
        </p:txBody>
      </p:sp>
      <p:sp>
        <p:nvSpPr>
          <p:cNvPr id="6" name="Titre 1"/>
          <p:cNvSpPr txBox="1">
            <a:spLocks/>
          </p:cNvSpPr>
          <p:nvPr/>
        </p:nvSpPr>
        <p:spPr>
          <a:xfrm>
            <a:off x="179512" y="44624"/>
            <a:ext cx="8424936" cy="79208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La cirrhose: les complications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7" name="ZoneTexte 6"/>
          <p:cNvSpPr txBox="1"/>
          <p:nvPr/>
        </p:nvSpPr>
        <p:spPr>
          <a:xfrm>
            <a:off x="1763688" y="908720"/>
            <a:ext cx="5544616"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dirty="0" smtClean="0">
                <a:solidFill>
                  <a:srgbClr val="FF0066"/>
                </a:solidFill>
                <a:latin typeface="Arial" pitchFamily="34" charset="0"/>
                <a:cs typeface="Arial" pitchFamily="34" charset="0"/>
              </a:rPr>
              <a:t>     L’hémorragie digestive</a:t>
            </a:r>
            <a:endParaRPr lang="fr-FR" sz="3600" dirty="0">
              <a:solidFill>
                <a:srgbClr val="FF0066"/>
              </a:solidFill>
              <a:latin typeface="Arial" pitchFamily="34" charset="0"/>
              <a:cs typeface="Arial" pitchFamily="34" charset="0"/>
            </a:endParaRPr>
          </a:p>
        </p:txBody>
      </p:sp>
      <p:pic>
        <p:nvPicPr>
          <p:cNvPr id="8" name="Picture 8" descr="varices qui saigne"/>
          <p:cNvPicPr>
            <a:picLocks noChangeAspect="1" noChangeArrowheads="1"/>
          </p:cNvPicPr>
          <p:nvPr/>
        </p:nvPicPr>
        <p:blipFill>
          <a:blip r:embed="rId2" cstate="print"/>
          <a:srcRect/>
          <a:stretch>
            <a:fillRect/>
          </a:stretch>
        </p:blipFill>
        <p:spPr bwMode="auto">
          <a:xfrm>
            <a:off x="6948264" y="2643182"/>
            <a:ext cx="2088232" cy="2428892"/>
          </a:xfrm>
          <a:prstGeom prst="roundRect">
            <a:avLst>
              <a:gd name="adj" fmla="val 16667"/>
            </a:avLst>
          </a:prstGeom>
          <a:ln>
            <a:solidFill>
              <a:schemeClr val="tx2"/>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1628800"/>
            <a:ext cx="8964488" cy="2736304"/>
          </a:xfrm>
        </p:spPr>
        <p:txBody>
          <a:bodyPr>
            <a:normAutofit/>
          </a:bodyPr>
          <a:lstStyle/>
          <a:p>
            <a:pPr>
              <a:lnSpc>
                <a:spcPct val="150000"/>
              </a:lnSpc>
              <a:buNone/>
            </a:pPr>
            <a:r>
              <a:rPr lang="fr-FR" dirty="0" smtClean="0">
                <a:latin typeface="Arial" pitchFamily="34" charset="0"/>
                <a:cs typeface="Arial" pitchFamily="34" charset="0"/>
              </a:rPr>
              <a:t> - </a:t>
            </a:r>
            <a:r>
              <a:rPr lang="fr-FR" sz="3500" b="1" dirty="0" smtClean="0">
                <a:latin typeface="Arial" pitchFamily="34" charset="0"/>
                <a:cs typeface="Arial" pitchFamily="34" charset="0"/>
              </a:rPr>
              <a:t>Le traitement : </a:t>
            </a:r>
            <a:r>
              <a:rPr lang="fr-FR" dirty="0" smtClean="0">
                <a:latin typeface="Arial" pitchFamily="34" charset="0"/>
                <a:cs typeface="Arial" pitchFamily="34" charset="0"/>
              </a:rPr>
              <a:t>les drogues </a:t>
            </a:r>
            <a:r>
              <a:rPr lang="fr-FR" dirty="0" err="1" smtClean="0">
                <a:latin typeface="Arial" pitchFamily="34" charset="0"/>
                <a:cs typeface="Arial" pitchFamily="34" charset="0"/>
              </a:rPr>
              <a:t>vaso</a:t>
            </a:r>
            <a:r>
              <a:rPr lang="fr-FR" dirty="0" smtClean="0">
                <a:latin typeface="Arial" pitchFamily="34" charset="0"/>
                <a:cs typeface="Arial" pitchFamily="34" charset="0"/>
              </a:rPr>
              <a:t> actives </a:t>
            </a:r>
            <a:r>
              <a:rPr lang="fr-FR" i="1" dirty="0" smtClean="0">
                <a:latin typeface="Arial" pitchFamily="34" charset="0"/>
                <a:cs typeface="Arial" pitchFamily="34" charset="0"/>
              </a:rPr>
              <a:t>(</a:t>
            </a:r>
            <a:r>
              <a:rPr lang="fr-FR" i="1" dirty="0" err="1" smtClean="0">
                <a:latin typeface="Arial" pitchFamily="34" charset="0"/>
                <a:cs typeface="Arial" pitchFamily="34" charset="0"/>
              </a:rPr>
              <a:t>Sandostatine</a:t>
            </a:r>
            <a:r>
              <a:rPr lang="fr-FR" i="1" dirty="0" smtClean="0">
                <a:latin typeface="Arial" pitchFamily="34" charset="0"/>
                <a:cs typeface="Arial" pitchFamily="34" charset="0"/>
              </a:rPr>
              <a:t>) </a:t>
            </a:r>
            <a:r>
              <a:rPr lang="fr-FR" dirty="0" smtClean="0">
                <a:latin typeface="Arial" pitchFamily="34" charset="0"/>
                <a:cs typeface="Arial" pitchFamily="34" charset="0"/>
              </a:rPr>
              <a:t>et la ligature élastique des varices œsophagiennes </a:t>
            </a:r>
          </a:p>
        </p:txBody>
      </p:sp>
      <p:pic>
        <p:nvPicPr>
          <p:cNvPr id="5" name="Picture 9" descr="Gastric_Varice4"/>
          <p:cNvPicPr>
            <a:picLocks noChangeAspect="1" noChangeArrowheads="1"/>
          </p:cNvPicPr>
          <p:nvPr/>
        </p:nvPicPr>
        <p:blipFill>
          <a:blip r:embed="rId2" cstate="print"/>
          <a:srcRect/>
          <a:stretch>
            <a:fillRect/>
          </a:stretch>
        </p:blipFill>
        <p:spPr>
          <a:xfrm>
            <a:off x="4860032" y="1700808"/>
            <a:ext cx="3384376" cy="23042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itre 1"/>
          <p:cNvSpPr txBox="1">
            <a:spLocks/>
          </p:cNvSpPr>
          <p:nvPr/>
        </p:nvSpPr>
        <p:spPr>
          <a:xfrm>
            <a:off x="179512" y="44624"/>
            <a:ext cx="8424936"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La cirrhose: les complications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8" name="ZoneTexte 7"/>
          <p:cNvSpPr txBox="1"/>
          <p:nvPr/>
        </p:nvSpPr>
        <p:spPr>
          <a:xfrm>
            <a:off x="1763688" y="836712"/>
            <a:ext cx="5544616"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dirty="0" smtClean="0">
                <a:solidFill>
                  <a:srgbClr val="FF0066"/>
                </a:solidFill>
                <a:latin typeface="Arial" pitchFamily="34" charset="0"/>
                <a:cs typeface="Arial" pitchFamily="34" charset="0"/>
              </a:rPr>
              <a:t>     L’hémorragie digestive</a:t>
            </a:r>
            <a:endParaRPr lang="fr-FR" sz="3600" dirty="0">
              <a:solidFill>
                <a:srgbClr val="FF0066"/>
              </a:solidFill>
              <a:latin typeface="Arial" pitchFamily="34" charset="0"/>
              <a:cs typeface="Arial" pitchFamily="34" charset="0"/>
            </a:endParaRPr>
          </a:p>
        </p:txBody>
      </p:sp>
      <p:pic>
        <p:nvPicPr>
          <p:cNvPr id="9" name="Picture 7"/>
          <p:cNvPicPr>
            <a:picLocks noChangeAspect="1" noChangeArrowheads="1"/>
          </p:cNvPicPr>
          <p:nvPr/>
        </p:nvPicPr>
        <p:blipFill>
          <a:blip r:embed="rId3" cstate="print"/>
          <a:srcRect/>
          <a:stretch>
            <a:fillRect/>
          </a:stretch>
        </p:blipFill>
        <p:spPr bwMode="auto">
          <a:xfrm>
            <a:off x="2699792" y="1700808"/>
            <a:ext cx="2774901" cy="23042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ZoneTexte 9"/>
          <p:cNvSpPr txBox="1"/>
          <p:nvPr/>
        </p:nvSpPr>
        <p:spPr>
          <a:xfrm>
            <a:off x="179512" y="3861048"/>
            <a:ext cx="8964488" cy="2800767"/>
          </a:xfrm>
          <a:prstGeom prst="rect">
            <a:avLst/>
          </a:prstGeom>
          <a:noFill/>
        </p:spPr>
        <p:txBody>
          <a:bodyPr wrap="square" rtlCol="0">
            <a:spAutoFit/>
          </a:bodyPr>
          <a:lstStyle/>
          <a:p>
            <a:pPr>
              <a:lnSpc>
                <a:spcPct val="150000"/>
              </a:lnSpc>
              <a:buNone/>
            </a:pPr>
            <a:r>
              <a:rPr lang="fr-FR" dirty="0" smtClean="0">
                <a:latin typeface="Arial" pitchFamily="34" charset="0"/>
                <a:cs typeface="Arial" pitchFamily="34" charset="0"/>
              </a:rPr>
              <a:t> </a:t>
            </a:r>
            <a:r>
              <a:rPr lang="fr-FR" sz="3200" dirty="0" smtClean="0">
                <a:latin typeface="Arial" pitchFamily="34" charset="0"/>
                <a:cs typeface="Arial" pitchFamily="34" charset="0"/>
              </a:rPr>
              <a:t>- </a:t>
            </a:r>
            <a:r>
              <a:rPr lang="fr-FR" sz="3200" b="1" dirty="0" smtClean="0">
                <a:latin typeface="Arial" pitchFamily="34" charset="0"/>
                <a:cs typeface="Arial" pitchFamily="34" charset="0"/>
              </a:rPr>
              <a:t>Pronostic:  </a:t>
            </a:r>
            <a:r>
              <a:rPr lang="fr-FR" sz="3200" dirty="0" smtClean="0">
                <a:latin typeface="Arial" pitchFamily="34" charset="0"/>
                <a:cs typeface="Arial" pitchFamily="34" charset="0"/>
              </a:rPr>
              <a:t>taux de mortalité de 20 % à </a:t>
            </a:r>
          </a:p>
          <a:p>
            <a:pPr>
              <a:lnSpc>
                <a:spcPct val="150000"/>
              </a:lnSpc>
              <a:buNone/>
            </a:pPr>
            <a:r>
              <a:rPr lang="fr-FR" sz="3200" dirty="0" smtClean="0">
                <a:latin typeface="Arial" pitchFamily="34" charset="0"/>
                <a:cs typeface="Arial" pitchFamily="34" charset="0"/>
              </a:rPr>
              <a:t>   6 semaines et atteint </a:t>
            </a:r>
            <a:r>
              <a:rPr lang="fr-FR" sz="3200" b="1" dirty="0" smtClean="0">
                <a:solidFill>
                  <a:srgbClr val="FF0000"/>
                </a:solidFill>
                <a:latin typeface="Arial" pitchFamily="34" charset="0"/>
                <a:cs typeface="Arial" pitchFamily="34" charset="0"/>
              </a:rPr>
              <a:t>70 % si Child C </a:t>
            </a:r>
          </a:p>
          <a:p>
            <a:pPr>
              <a:lnSpc>
                <a:spcPct val="150000"/>
              </a:lnSpc>
              <a:buNone/>
            </a:pPr>
            <a:r>
              <a:rPr lang="fr-FR" sz="3200" dirty="0" smtClean="0">
                <a:latin typeface="Arial" pitchFamily="34" charset="0"/>
                <a:cs typeface="Arial" pitchFamily="34" charset="0"/>
              </a:rPr>
              <a:t> - </a:t>
            </a:r>
            <a:r>
              <a:rPr lang="fr-FR" sz="3200" b="1" dirty="0" smtClean="0">
                <a:latin typeface="Arial" pitchFamily="34" charset="0"/>
                <a:cs typeface="Arial" pitchFamily="34" charset="0"/>
              </a:rPr>
              <a:t>Prévention :</a:t>
            </a:r>
            <a:r>
              <a:rPr lang="fr-FR" sz="3200" dirty="0" smtClean="0">
                <a:latin typeface="Arial" pitchFamily="34" charset="0"/>
                <a:cs typeface="Arial" pitchFamily="34" charset="0"/>
              </a:rPr>
              <a:t> </a:t>
            </a:r>
            <a:r>
              <a:rPr lang="fr-FR" sz="3200" dirty="0" err="1" smtClean="0">
                <a:latin typeface="Arial" pitchFamily="34" charset="0"/>
                <a:cs typeface="Arial" pitchFamily="34" charset="0"/>
              </a:rPr>
              <a:t>Propranolol</a:t>
            </a:r>
            <a:r>
              <a:rPr lang="fr-FR" sz="3200" dirty="0" smtClean="0">
                <a:latin typeface="Arial" pitchFamily="34" charset="0"/>
                <a:cs typeface="Arial" pitchFamily="34" charset="0"/>
              </a:rPr>
              <a:t> </a:t>
            </a:r>
          </a:p>
          <a:p>
            <a:endParaRPr lang="fr-FR"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504" y="1700808"/>
            <a:ext cx="8928992" cy="5040560"/>
          </a:xfrm>
        </p:spPr>
        <p:txBody>
          <a:bodyPr>
            <a:normAutofit fontScale="92500" lnSpcReduction="10000"/>
          </a:bodyPr>
          <a:lstStyle/>
          <a:p>
            <a:pPr>
              <a:lnSpc>
                <a:spcPct val="150000"/>
              </a:lnSpc>
            </a:pPr>
            <a:r>
              <a:rPr lang="fr-BE" dirty="0" smtClean="0">
                <a:latin typeface="Arial" pitchFamily="34" charset="0"/>
                <a:cs typeface="Arial" pitchFamily="34" charset="0"/>
              </a:rPr>
              <a:t>Elle est due aux effets cérébraux des substances neurotoxiques(</a:t>
            </a:r>
            <a:r>
              <a:rPr lang="fr-BE" i="1" dirty="0" smtClean="0">
                <a:latin typeface="Arial" pitchFamily="34" charset="0"/>
                <a:cs typeface="Arial" pitchFamily="34" charset="0"/>
              </a:rPr>
              <a:t>ammoniaque</a:t>
            </a:r>
            <a:r>
              <a:rPr lang="fr-BE" dirty="0" smtClean="0">
                <a:latin typeface="Arial" pitchFamily="34" charset="0"/>
                <a:cs typeface="Arial" pitchFamily="34" charset="0"/>
              </a:rPr>
              <a:t>) qui normalement sont </a:t>
            </a:r>
            <a:r>
              <a:rPr lang="fr-BE" dirty="0" err="1" smtClean="0">
                <a:latin typeface="Arial" pitchFamily="34" charset="0"/>
                <a:cs typeface="Arial" pitchFamily="34" charset="0"/>
              </a:rPr>
              <a:t>détoxifiés</a:t>
            </a:r>
            <a:r>
              <a:rPr lang="fr-BE" dirty="0" smtClean="0">
                <a:latin typeface="Arial" pitchFamily="34" charset="0"/>
                <a:cs typeface="Arial" pitchFamily="34" charset="0"/>
              </a:rPr>
              <a:t> par le foie</a:t>
            </a:r>
          </a:p>
          <a:p>
            <a:pPr>
              <a:lnSpc>
                <a:spcPct val="150000"/>
              </a:lnSpc>
            </a:pPr>
            <a:r>
              <a:rPr lang="fr-FR" dirty="0" smtClean="0">
                <a:latin typeface="Arial" pitchFamily="34" charset="0"/>
                <a:cs typeface="Arial" pitchFamily="34" charset="0"/>
              </a:rPr>
              <a:t>Peut être spontanée dans les cirrhoses évoluées</a:t>
            </a:r>
          </a:p>
          <a:p>
            <a:pPr>
              <a:lnSpc>
                <a:spcPct val="150000"/>
              </a:lnSpc>
            </a:pPr>
            <a:r>
              <a:rPr lang="fr-FR" dirty="0" smtClean="0">
                <a:latin typeface="Arial" pitchFamily="34" charset="0"/>
                <a:cs typeface="Arial" pitchFamily="34" charset="0"/>
              </a:rPr>
              <a:t>Souvent </a:t>
            </a:r>
            <a:r>
              <a:rPr lang="fr-FR" b="1" dirty="0" smtClean="0">
                <a:latin typeface="Arial" pitchFamily="34" charset="0"/>
                <a:cs typeface="Arial" pitchFamily="34" charset="0"/>
              </a:rPr>
              <a:t>secondaire</a:t>
            </a:r>
            <a:r>
              <a:rPr lang="fr-FR" dirty="0" smtClean="0">
                <a:latin typeface="Arial" pitchFamily="34" charset="0"/>
                <a:cs typeface="Arial" pitchFamily="34" charset="0"/>
              </a:rPr>
              <a:t> à une prise de </a:t>
            </a:r>
            <a:r>
              <a:rPr lang="fr-FR" b="1" dirty="0" smtClean="0">
                <a:latin typeface="Arial" pitchFamily="34" charset="0"/>
                <a:cs typeface="Arial" pitchFamily="34" charset="0"/>
              </a:rPr>
              <a:t>médicament</a:t>
            </a:r>
            <a:r>
              <a:rPr lang="fr-FR" dirty="0" smtClean="0">
                <a:latin typeface="Arial" pitchFamily="34" charset="0"/>
                <a:cs typeface="Arial" pitchFamily="34" charset="0"/>
              </a:rPr>
              <a:t> sédatif, une </a:t>
            </a:r>
            <a:r>
              <a:rPr lang="fr-FR" b="1" dirty="0" smtClean="0">
                <a:latin typeface="Arial" pitchFamily="34" charset="0"/>
                <a:cs typeface="Arial" pitchFamily="34" charset="0"/>
              </a:rPr>
              <a:t>infection</a:t>
            </a:r>
            <a:r>
              <a:rPr lang="fr-FR" dirty="0" smtClean="0">
                <a:latin typeface="Arial" pitchFamily="34" charset="0"/>
                <a:cs typeface="Arial" pitchFamily="34" charset="0"/>
              </a:rPr>
              <a:t>  ou une </a:t>
            </a:r>
            <a:r>
              <a:rPr lang="fr-FR" b="1" dirty="0" smtClean="0">
                <a:latin typeface="Arial" pitchFamily="34" charset="0"/>
                <a:cs typeface="Arial" pitchFamily="34" charset="0"/>
              </a:rPr>
              <a:t>hémorragie </a:t>
            </a:r>
            <a:r>
              <a:rPr lang="fr-FR" dirty="0" smtClean="0">
                <a:latin typeface="Arial" pitchFamily="34" charset="0"/>
                <a:cs typeface="Arial" pitchFamily="34" charset="0"/>
              </a:rPr>
              <a:t>digestive </a:t>
            </a:r>
          </a:p>
          <a:p>
            <a:pPr marL="457200" indent="-457200">
              <a:lnSpc>
                <a:spcPct val="150000"/>
              </a:lnSpc>
              <a:buNone/>
            </a:pPr>
            <a:endParaRPr lang="fr-FR" i="1" dirty="0" smtClean="0">
              <a:latin typeface="Arial" pitchFamily="34" charset="0"/>
              <a:cs typeface="Arial" pitchFamily="34" charset="0"/>
            </a:endParaRPr>
          </a:p>
          <a:p>
            <a:endParaRPr lang="fr-FR" i="1" dirty="0" smtClean="0">
              <a:latin typeface="Arial" pitchFamily="34" charset="0"/>
              <a:cs typeface="Arial" pitchFamily="34" charset="0"/>
            </a:endParaRPr>
          </a:p>
          <a:p>
            <a:endParaRPr lang="fr-FR" dirty="0"/>
          </a:p>
        </p:txBody>
      </p:sp>
      <p:sp>
        <p:nvSpPr>
          <p:cNvPr id="4" name="Titre 1"/>
          <p:cNvSpPr txBox="1">
            <a:spLocks/>
          </p:cNvSpPr>
          <p:nvPr/>
        </p:nvSpPr>
        <p:spPr>
          <a:xfrm>
            <a:off x="2123728" y="44624"/>
            <a:ext cx="4968552" cy="79208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L’encéphalopathie </a:t>
            </a:r>
            <a:endParaRPr kumimoji="0" lang="fr-FR" sz="44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Titre 1"/>
          <p:cNvSpPr txBox="1">
            <a:spLocks/>
          </p:cNvSpPr>
          <p:nvPr/>
        </p:nvSpPr>
        <p:spPr>
          <a:xfrm>
            <a:off x="395536" y="44624"/>
            <a:ext cx="8424936" cy="79208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La cirrhose: les complications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6" name="ZoneTexte 5"/>
          <p:cNvSpPr txBox="1"/>
          <p:nvPr/>
        </p:nvSpPr>
        <p:spPr>
          <a:xfrm>
            <a:off x="1979712" y="908720"/>
            <a:ext cx="4824536"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dirty="0" smtClean="0">
                <a:solidFill>
                  <a:srgbClr val="FF0066"/>
                </a:solidFill>
                <a:latin typeface="Arial" pitchFamily="34" charset="0"/>
                <a:cs typeface="Arial" pitchFamily="34" charset="0"/>
              </a:rPr>
              <a:t>     L’</a:t>
            </a:r>
            <a:r>
              <a:rPr lang="fr-FR" sz="3600" dirty="0" err="1" smtClean="0">
                <a:solidFill>
                  <a:srgbClr val="FF0066"/>
                </a:solidFill>
                <a:latin typeface="Arial" pitchFamily="34" charset="0"/>
                <a:cs typeface="Arial" pitchFamily="34" charset="0"/>
              </a:rPr>
              <a:t>encéphalopatie</a:t>
            </a:r>
            <a:endParaRPr lang="fr-FR" sz="3600" dirty="0">
              <a:solidFill>
                <a:srgbClr val="FF0066"/>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1600200"/>
            <a:ext cx="8820472" cy="5069160"/>
          </a:xfrm>
        </p:spPr>
        <p:txBody>
          <a:bodyPr>
            <a:noAutofit/>
          </a:bodyPr>
          <a:lstStyle/>
          <a:p>
            <a:pPr>
              <a:lnSpc>
                <a:spcPct val="150000"/>
              </a:lnSpc>
            </a:pPr>
            <a:r>
              <a:rPr lang="fr-FR" b="1" dirty="0" smtClean="0">
                <a:latin typeface="Arial" pitchFamily="34" charset="0"/>
                <a:cs typeface="Arial" pitchFamily="34" charset="0"/>
              </a:rPr>
              <a:t>Traitement : </a:t>
            </a:r>
            <a:endParaRPr lang="fr-FR" dirty="0" smtClean="0">
              <a:latin typeface="Arial" pitchFamily="34" charset="0"/>
              <a:cs typeface="Arial" pitchFamily="34" charset="0"/>
            </a:endParaRPr>
          </a:p>
          <a:p>
            <a:pPr>
              <a:lnSpc>
                <a:spcPct val="150000"/>
              </a:lnSpc>
              <a:buNone/>
            </a:pPr>
            <a:r>
              <a:rPr lang="fr-FR" dirty="0" smtClean="0">
                <a:latin typeface="Arial" pitchFamily="34" charset="0"/>
                <a:cs typeface="Arial" pitchFamily="34" charset="0"/>
              </a:rPr>
              <a:t>- Éviction des médicaments sédatifs +++</a:t>
            </a:r>
          </a:p>
          <a:p>
            <a:pPr>
              <a:lnSpc>
                <a:spcPct val="150000"/>
              </a:lnSpc>
              <a:buNone/>
            </a:pPr>
            <a:r>
              <a:rPr lang="fr-FR" dirty="0" smtClean="0">
                <a:latin typeface="Arial" pitchFamily="34" charset="0"/>
                <a:cs typeface="Arial" pitchFamily="34" charset="0"/>
              </a:rPr>
              <a:t>- Traiter la cause si infection, hémorragie… </a:t>
            </a:r>
          </a:p>
          <a:p>
            <a:pPr>
              <a:lnSpc>
                <a:spcPct val="150000"/>
              </a:lnSpc>
              <a:buNone/>
            </a:pPr>
            <a:r>
              <a:rPr lang="fr-FR" dirty="0" smtClean="0">
                <a:latin typeface="Arial" pitchFamily="34" charset="0"/>
                <a:cs typeface="Arial" pitchFamily="34" charset="0"/>
              </a:rPr>
              <a:t>- Limitation des apports protidiques (40g/j) </a:t>
            </a:r>
          </a:p>
          <a:p>
            <a:pPr>
              <a:lnSpc>
                <a:spcPct val="150000"/>
              </a:lnSpc>
              <a:buNone/>
            </a:pPr>
            <a:r>
              <a:rPr lang="fr-FR" dirty="0" smtClean="0">
                <a:latin typeface="Arial" pitchFamily="34" charset="0"/>
                <a:cs typeface="Arial" pitchFamily="34" charset="0"/>
              </a:rPr>
              <a:t>- Lactulose (</a:t>
            </a:r>
            <a:r>
              <a:rPr lang="fr-FR" dirty="0" err="1" smtClean="0">
                <a:latin typeface="Arial" pitchFamily="34" charset="0"/>
                <a:cs typeface="Arial" pitchFamily="34" charset="0"/>
              </a:rPr>
              <a:t>duphalac</a:t>
            </a:r>
            <a:r>
              <a:rPr lang="fr-FR" dirty="0" smtClean="0">
                <a:latin typeface="Arial" pitchFamily="34" charset="0"/>
                <a:cs typeface="Arial" pitchFamily="34" charset="0"/>
              </a:rPr>
              <a:t>®) par voie orale ou</a:t>
            </a:r>
          </a:p>
          <a:p>
            <a:pPr>
              <a:lnSpc>
                <a:spcPct val="150000"/>
              </a:lnSpc>
              <a:buNone/>
            </a:pPr>
            <a:r>
              <a:rPr lang="fr-FR" dirty="0" smtClean="0">
                <a:latin typeface="Arial" pitchFamily="34" charset="0"/>
                <a:cs typeface="Arial" pitchFamily="34" charset="0"/>
              </a:rPr>
              <a:t>  lavement et </a:t>
            </a:r>
            <a:r>
              <a:rPr lang="fr-FR" dirty="0" err="1" smtClean="0">
                <a:latin typeface="Arial" pitchFamily="34" charset="0"/>
                <a:cs typeface="Arial" pitchFamily="34" charset="0"/>
              </a:rPr>
              <a:t>Rifaximine</a:t>
            </a:r>
            <a:r>
              <a:rPr lang="fr-FR" dirty="0" smtClean="0">
                <a:latin typeface="Arial" pitchFamily="34" charset="0"/>
                <a:cs typeface="Arial" pitchFamily="34" charset="0"/>
              </a:rPr>
              <a:t> (</a:t>
            </a:r>
            <a:r>
              <a:rPr lang="fr-FR" dirty="0" err="1" smtClean="0">
                <a:latin typeface="Arial" pitchFamily="34" charset="0"/>
                <a:cs typeface="Arial" pitchFamily="34" charset="0"/>
              </a:rPr>
              <a:t>Normix</a:t>
            </a:r>
            <a:r>
              <a:rPr lang="fr-FR" dirty="0" smtClean="0">
                <a:latin typeface="Arial" pitchFamily="34" charset="0"/>
                <a:cs typeface="Arial" pitchFamily="34" charset="0"/>
              </a:rPr>
              <a:t> ®)</a:t>
            </a:r>
          </a:p>
        </p:txBody>
      </p:sp>
      <p:sp>
        <p:nvSpPr>
          <p:cNvPr id="4" name="Titre 1"/>
          <p:cNvSpPr txBox="1">
            <a:spLocks/>
          </p:cNvSpPr>
          <p:nvPr/>
        </p:nvSpPr>
        <p:spPr>
          <a:xfrm>
            <a:off x="395536" y="44624"/>
            <a:ext cx="8424936" cy="79208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La cirrhose: les complications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ZoneTexte 4"/>
          <p:cNvSpPr txBox="1"/>
          <p:nvPr/>
        </p:nvSpPr>
        <p:spPr>
          <a:xfrm>
            <a:off x="1979712" y="908720"/>
            <a:ext cx="4824536"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dirty="0" smtClean="0">
                <a:solidFill>
                  <a:srgbClr val="FF0066"/>
                </a:solidFill>
                <a:latin typeface="Arial" pitchFamily="34" charset="0"/>
                <a:cs typeface="Arial" pitchFamily="34" charset="0"/>
              </a:rPr>
              <a:t>     L’</a:t>
            </a:r>
            <a:r>
              <a:rPr lang="fr-FR" sz="3600" dirty="0" err="1" smtClean="0">
                <a:solidFill>
                  <a:srgbClr val="FF0066"/>
                </a:solidFill>
                <a:latin typeface="Arial" pitchFamily="34" charset="0"/>
                <a:cs typeface="Arial" pitchFamily="34" charset="0"/>
              </a:rPr>
              <a:t>encéphalopatie</a:t>
            </a:r>
            <a:endParaRPr lang="fr-FR" sz="3600" dirty="0">
              <a:solidFill>
                <a:srgbClr val="FF0066"/>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1097766"/>
            <a:ext cx="8715436" cy="5643602"/>
          </a:xfrm>
        </p:spPr>
        <p:txBody>
          <a:bodyPr>
            <a:normAutofit fontScale="92500" lnSpcReduction="10000"/>
          </a:bodyPr>
          <a:lstStyle/>
          <a:p>
            <a:pPr>
              <a:lnSpc>
                <a:spcPct val="110000"/>
              </a:lnSpc>
            </a:pPr>
            <a:r>
              <a:rPr lang="fr-FR" sz="3500" dirty="0" smtClean="0">
                <a:solidFill>
                  <a:schemeClr val="bg1">
                    <a:lumMod val="85000"/>
                  </a:schemeClr>
                </a:solidFill>
                <a:latin typeface="Arial" pitchFamily="34" charset="0"/>
                <a:cs typeface="Arial" pitchFamily="34" charset="0"/>
              </a:rPr>
              <a:t>Manifestations cliniques et biologiques des hépatites virales B et C</a:t>
            </a:r>
          </a:p>
          <a:p>
            <a:pPr>
              <a:lnSpc>
                <a:spcPct val="110000"/>
              </a:lnSpc>
              <a:buNone/>
            </a:pPr>
            <a:r>
              <a:rPr lang="fr-FR" sz="3500" dirty="0" smtClean="0">
                <a:solidFill>
                  <a:schemeClr val="bg1">
                    <a:lumMod val="85000"/>
                  </a:schemeClr>
                </a:solidFill>
                <a:latin typeface="Arial" pitchFamily="34" charset="0"/>
                <a:cs typeface="Arial" pitchFamily="34" charset="0"/>
              </a:rPr>
              <a:t>    - les hépatites aigues </a:t>
            </a:r>
          </a:p>
          <a:p>
            <a:pPr>
              <a:lnSpc>
                <a:spcPct val="110000"/>
              </a:lnSpc>
              <a:buNone/>
            </a:pPr>
            <a:r>
              <a:rPr lang="fr-FR" sz="3500" dirty="0" smtClean="0">
                <a:solidFill>
                  <a:schemeClr val="bg1">
                    <a:lumMod val="85000"/>
                  </a:schemeClr>
                </a:solidFill>
                <a:latin typeface="Arial" pitchFamily="34" charset="0"/>
                <a:cs typeface="Arial" pitchFamily="34" charset="0"/>
              </a:rPr>
              <a:t>    - Evolution</a:t>
            </a:r>
          </a:p>
          <a:p>
            <a:pPr>
              <a:lnSpc>
                <a:spcPct val="110000"/>
              </a:lnSpc>
            </a:pPr>
            <a:r>
              <a:rPr lang="fr-FR" dirty="0" smtClean="0">
                <a:solidFill>
                  <a:srgbClr val="FF0066"/>
                </a:solidFill>
                <a:latin typeface="Arial" pitchFamily="34" charset="0"/>
                <a:cs typeface="Arial" pitchFamily="34" charset="0"/>
              </a:rPr>
              <a:t>Les complications :</a:t>
            </a:r>
          </a:p>
          <a:p>
            <a:pPr>
              <a:lnSpc>
                <a:spcPct val="110000"/>
              </a:lnSpc>
              <a:buNone/>
            </a:pPr>
            <a:r>
              <a:rPr lang="fr-FR" dirty="0" smtClean="0">
                <a:latin typeface="Arial" pitchFamily="34" charset="0"/>
                <a:cs typeface="Arial" pitchFamily="34" charset="0"/>
              </a:rPr>
              <a:t>    </a:t>
            </a:r>
            <a:r>
              <a:rPr lang="fr-FR" dirty="0" smtClean="0">
                <a:solidFill>
                  <a:schemeClr val="bg1">
                    <a:lumMod val="85000"/>
                  </a:schemeClr>
                </a:solidFill>
                <a:latin typeface="Arial" pitchFamily="34" charset="0"/>
                <a:cs typeface="Arial" pitchFamily="34" charset="0"/>
              </a:rPr>
              <a:t>- la cirrhose</a:t>
            </a:r>
          </a:p>
          <a:p>
            <a:pPr>
              <a:lnSpc>
                <a:spcPct val="110000"/>
              </a:lnSpc>
              <a:buNone/>
            </a:pPr>
            <a:r>
              <a:rPr lang="fr-FR" dirty="0" smtClean="0">
                <a:solidFill>
                  <a:schemeClr val="bg1">
                    <a:lumMod val="85000"/>
                  </a:schemeClr>
                </a:solidFill>
                <a:latin typeface="Arial" pitchFamily="34" charset="0"/>
                <a:cs typeface="Arial" pitchFamily="34" charset="0"/>
              </a:rPr>
              <a:t>    </a:t>
            </a:r>
            <a:r>
              <a:rPr lang="fr-FR" dirty="0" smtClean="0">
                <a:latin typeface="Arial" pitchFamily="34" charset="0"/>
                <a:cs typeface="Arial" pitchFamily="34" charset="0"/>
              </a:rPr>
              <a:t>- le carcinome hépato cellulaire (CHC)</a:t>
            </a:r>
          </a:p>
          <a:p>
            <a:pPr>
              <a:lnSpc>
                <a:spcPct val="110000"/>
              </a:lnSpc>
            </a:pPr>
            <a:r>
              <a:rPr lang="fr-FR" dirty="0" smtClean="0">
                <a:solidFill>
                  <a:schemeClr val="bg1">
                    <a:lumMod val="85000"/>
                  </a:schemeClr>
                </a:solidFill>
                <a:latin typeface="Arial" pitchFamily="34" charset="0"/>
                <a:cs typeface="Arial" pitchFamily="34" charset="0"/>
              </a:rPr>
              <a:t>Le traitement :</a:t>
            </a:r>
          </a:p>
          <a:p>
            <a:pPr>
              <a:lnSpc>
                <a:spcPct val="110000"/>
              </a:lnSpc>
              <a:buNone/>
            </a:pPr>
            <a:r>
              <a:rPr lang="fr-FR" dirty="0" smtClean="0">
                <a:solidFill>
                  <a:schemeClr val="bg1">
                    <a:lumMod val="85000"/>
                  </a:schemeClr>
                </a:solidFill>
                <a:latin typeface="Arial" pitchFamily="34" charset="0"/>
                <a:cs typeface="Arial" pitchFamily="34" charset="0"/>
              </a:rPr>
              <a:t>    - Hépatites aigues </a:t>
            </a:r>
          </a:p>
          <a:p>
            <a:pPr>
              <a:lnSpc>
                <a:spcPct val="110000"/>
              </a:lnSpc>
              <a:buNone/>
            </a:pPr>
            <a:r>
              <a:rPr lang="fr-FR" dirty="0" smtClean="0">
                <a:solidFill>
                  <a:schemeClr val="bg1">
                    <a:lumMod val="85000"/>
                  </a:schemeClr>
                </a:solidFill>
                <a:latin typeface="Arial" pitchFamily="34" charset="0"/>
                <a:cs typeface="Arial" pitchFamily="34" charset="0"/>
              </a:rPr>
              <a:t>    - Hépatites chroniques </a:t>
            </a:r>
            <a:endParaRPr lang="fr-FR" dirty="0">
              <a:solidFill>
                <a:schemeClr val="bg1">
                  <a:lumMod val="85000"/>
                </a:schemeClr>
              </a:solidFill>
              <a:latin typeface="Arial" pitchFamily="34" charset="0"/>
              <a:cs typeface="Arial" pitchFamily="34" charset="0"/>
            </a:endParaRPr>
          </a:p>
        </p:txBody>
      </p:sp>
      <p:sp>
        <p:nvSpPr>
          <p:cNvPr id="4" name="Titre 1"/>
          <p:cNvSpPr>
            <a:spLocks noGrp="1"/>
          </p:cNvSpPr>
          <p:nvPr>
            <p:ph type="title"/>
          </p:nvPr>
        </p:nvSpPr>
        <p:spPr>
          <a:xfrm>
            <a:off x="3419872" y="71414"/>
            <a:ext cx="2592288" cy="785818"/>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fr-FR" dirty="0" smtClean="0">
                <a:solidFill>
                  <a:schemeClr val="tx2"/>
                </a:solidFill>
                <a:latin typeface="Arial" pitchFamily="34" charset="0"/>
                <a:cs typeface="Arial" pitchFamily="34" charset="0"/>
              </a:rPr>
              <a:t>Plan </a:t>
            </a:r>
            <a:endParaRPr lang="fr-FR" dirty="0">
              <a:solidFill>
                <a:schemeClr val="tx2"/>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600px-Cancer_foie_3"/>
          <p:cNvPicPr>
            <a:picLocks noChangeAspect="1" noChangeArrowheads="1"/>
          </p:cNvPicPr>
          <p:nvPr/>
        </p:nvPicPr>
        <p:blipFill>
          <a:blip r:embed="rId2" cstate="print"/>
          <a:srcRect/>
          <a:stretch>
            <a:fillRect/>
          </a:stretch>
        </p:blipFill>
        <p:spPr bwMode="auto">
          <a:xfrm>
            <a:off x="4643438" y="1285860"/>
            <a:ext cx="4500562" cy="4786346"/>
          </a:xfrm>
          <a:prstGeom prst="rect">
            <a:avLst/>
          </a:prstGeom>
          <a:ln>
            <a:noFill/>
          </a:ln>
          <a:effectLst>
            <a:outerShdw blurRad="292100" dist="139700" dir="2700000" algn="tl" rotWithShape="0">
              <a:srgbClr val="333333">
                <a:alpha val="65000"/>
              </a:srgbClr>
            </a:outerShdw>
          </a:effectLst>
        </p:spPr>
      </p:pic>
      <p:pic>
        <p:nvPicPr>
          <p:cNvPr id="11267" name="Picture 6" descr="450px-Cancer_foie_2"/>
          <p:cNvPicPr>
            <a:picLocks noChangeAspect="1" noChangeArrowheads="1"/>
          </p:cNvPicPr>
          <p:nvPr/>
        </p:nvPicPr>
        <p:blipFill>
          <a:blip r:embed="rId3" cstate="print"/>
          <a:srcRect/>
          <a:stretch>
            <a:fillRect/>
          </a:stretch>
        </p:blipFill>
        <p:spPr bwMode="auto">
          <a:xfrm>
            <a:off x="214282" y="1285860"/>
            <a:ext cx="4357718" cy="4786346"/>
          </a:xfrm>
          <a:prstGeom prst="rect">
            <a:avLst/>
          </a:prstGeom>
          <a:ln>
            <a:noFill/>
          </a:ln>
          <a:effectLst>
            <a:outerShdw blurRad="292100" dist="139700" dir="2700000" algn="tl" rotWithShape="0">
              <a:srgbClr val="333333">
                <a:alpha val="65000"/>
              </a:srgbClr>
            </a:outerShdw>
          </a:effectLst>
        </p:spPr>
      </p:pic>
      <p:sp>
        <p:nvSpPr>
          <p:cNvPr id="11269" name="Text Box 8"/>
          <p:cNvSpPr txBox="1">
            <a:spLocks noChangeArrowheads="1"/>
          </p:cNvSpPr>
          <p:nvPr/>
        </p:nvSpPr>
        <p:spPr bwMode="auto">
          <a:xfrm>
            <a:off x="2000232" y="214290"/>
            <a:ext cx="5519460" cy="646331"/>
          </a:xfrm>
          <a:prstGeom prst="rect">
            <a:avLst/>
          </a:prstGeom>
          <a:solidFill>
            <a:schemeClr val="accent2">
              <a:lumMod val="20000"/>
              <a:lumOff val="80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spAutoFit/>
          </a:bodyPr>
          <a:lstStyle/>
          <a:p>
            <a:r>
              <a:rPr lang="fr-FR" sz="3600" b="1" dirty="0">
                <a:latin typeface="Arial" pitchFamily="34" charset="0"/>
                <a:cs typeface="Arial" pitchFamily="34" charset="0"/>
              </a:rPr>
              <a:t>CHC sur foie cirrhotique</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1406" y="980728"/>
            <a:ext cx="8784976" cy="5688632"/>
          </a:xfrm>
        </p:spPr>
        <p:txBody>
          <a:bodyPr>
            <a:normAutofit lnSpcReduction="10000"/>
          </a:bodyPr>
          <a:lstStyle/>
          <a:p>
            <a:pPr marL="457200" indent="-457200">
              <a:lnSpc>
                <a:spcPct val="160000"/>
              </a:lnSpc>
              <a:buFont typeface="Wingdings" pitchFamily="2" charset="2"/>
              <a:buChar char="ü"/>
            </a:pPr>
            <a:r>
              <a:rPr lang="fr-FR" dirty="0" smtClean="0">
                <a:latin typeface="Arial" pitchFamily="34" charset="0"/>
                <a:cs typeface="Arial" pitchFamily="34" charset="0"/>
              </a:rPr>
              <a:t>Complication redoutable de la cirrhose et </a:t>
            </a:r>
          </a:p>
          <a:p>
            <a:pPr marL="457200" indent="-457200">
              <a:lnSpc>
                <a:spcPct val="160000"/>
              </a:lnSpc>
              <a:buNone/>
            </a:pPr>
            <a:r>
              <a:rPr lang="fr-FR" dirty="0" smtClean="0">
                <a:latin typeface="Arial" pitchFamily="34" charset="0"/>
                <a:cs typeface="Arial" pitchFamily="34" charset="0"/>
              </a:rPr>
              <a:t>    des hépatites chroniques  </a:t>
            </a:r>
          </a:p>
          <a:p>
            <a:pPr marL="457200" indent="-457200">
              <a:lnSpc>
                <a:spcPct val="150000"/>
              </a:lnSpc>
              <a:buFont typeface="Wingdings" pitchFamily="2" charset="2"/>
              <a:buChar char="ü"/>
            </a:pPr>
            <a:r>
              <a:rPr lang="fr-FR" dirty="0" smtClean="0">
                <a:latin typeface="Arial" pitchFamily="34" charset="0"/>
                <a:cs typeface="Arial" pitchFamily="34" charset="0"/>
              </a:rPr>
              <a:t> </a:t>
            </a:r>
            <a:r>
              <a:rPr lang="fr-FR" b="1" dirty="0" smtClean="0">
                <a:latin typeface="Arial" pitchFamily="34" charset="0"/>
                <a:cs typeface="Arial" pitchFamily="34" charset="0"/>
              </a:rPr>
              <a:t>Mode de découverte :</a:t>
            </a:r>
          </a:p>
          <a:p>
            <a:pPr marL="457200" indent="-457200">
              <a:lnSpc>
                <a:spcPct val="150000"/>
              </a:lnSpc>
              <a:buNone/>
            </a:pPr>
            <a:r>
              <a:rPr lang="fr-FR" dirty="0" smtClean="0">
                <a:latin typeface="Arial" pitchFamily="34" charset="0"/>
                <a:cs typeface="Arial" pitchFamily="34" charset="0"/>
              </a:rPr>
              <a:t>   * Surveillance systématique </a:t>
            </a:r>
            <a:r>
              <a:rPr lang="fr-FR" sz="2800" i="1" dirty="0" smtClean="0">
                <a:latin typeface="Arial" pitchFamily="34" charset="0"/>
                <a:cs typeface="Arial" pitchFamily="34" charset="0"/>
              </a:rPr>
              <a:t>(échographie,</a:t>
            </a:r>
            <a:r>
              <a:rPr lang="fr-FR" sz="2800" i="1" dirty="0" smtClean="0">
                <a:latin typeface="Arial" pitchFamily="34" charset="0"/>
                <a:cs typeface="Arial" pitchFamily="34" charset="0"/>
                <a:sym typeface="Symbol" pitchFamily="18" charset="2"/>
              </a:rPr>
              <a:t>FP)</a:t>
            </a:r>
          </a:p>
          <a:p>
            <a:pPr marL="457200" indent="-457200">
              <a:lnSpc>
                <a:spcPct val="150000"/>
              </a:lnSpc>
              <a:buNone/>
            </a:pPr>
            <a:r>
              <a:rPr lang="fr-FR" sz="2800" dirty="0" smtClean="0">
                <a:latin typeface="Arial" pitchFamily="34" charset="0"/>
                <a:cs typeface="Arial" pitchFamily="34" charset="0"/>
                <a:sym typeface="Symbol" pitchFamily="18" charset="2"/>
              </a:rPr>
              <a:t>   *  </a:t>
            </a:r>
            <a:r>
              <a:rPr lang="fr-FR" sz="3200" dirty="0" smtClean="0">
                <a:latin typeface="Arial" pitchFamily="34" charset="0"/>
                <a:cs typeface="Arial" pitchFamily="34" charset="0"/>
                <a:sym typeface="Symbol" pitchFamily="18" charset="2"/>
              </a:rPr>
              <a:t>Un ictère </a:t>
            </a:r>
          </a:p>
          <a:p>
            <a:pPr marL="457200" indent="-457200">
              <a:lnSpc>
                <a:spcPct val="150000"/>
              </a:lnSpc>
              <a:buNone/>
            </a:pPr>
            <a:r>
              <a:rPr lang="fr-FR" dirty="0" smtClean="0">
                <a:latin typeface="Arial" pitchFamily="34" charset="0"/>
                <a:cs typeface="Arial" pitchFamily="34" charset="0"/>
              </a:rPr>
              <a:t>   * L’apparition de douleurs abdominales,</a:t>
            </a:r>
          </a:p>
          <a:p>
            <a:pPr marL="457200" indent="-457200">
              <a:lnSpc>
                <a:spcPct val="150000"/>
              </a:lnSpc>
              <a:buNone/>
            </a:pPr>
            <a:r>
              <a:rPr lang="fr-FR" dirty="0" smtClean="0">
                <a:latin typeface="Arial" pitchFamily="34" charset="0"/>
                <a:cs typeface="Arial" pitchFamily="34" charset="0"/>
              </a:rPr>
              <a:t>   * Une altération de l’état général </a:t>
            </a:r>
            <a:endParaRPr lang="fr-FR" dirty="0">
              <a:latin typeface="Arial" pitchFamily="34" charset="0"/>
              <a:cs typeface="Arial" pitchFamily="34" charset="0"/>
            </a:endParaRPr>
          </a:p>
        </p:txBody>
      </p:sp>
      <p:sp>
        <p:nvSpPr>
          <p:cNvPr id="7" name="ZoneTexte 6"/>
          <p:cNvSpPr txBox="1"/>
          <p:nvPr/>
        </p:nvSpPr>
        <p:spPr>
          <a:xfrm>
            <a:off x="755576" y="116632"/>
            <a:ext cx="8064896" cy="707886"/>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dirty="0" smtClean="0">
                <a:solidFill>
                  <a:srgbClr val="FF0066"/>
                </a:solidFill>
                <a:latin typeface="Arial" pitchFamily="34" charset="0"/>
                <a:cs typeface="Arial" pitchFamily="34" charset="0"/>
              </a:rPr>
              <a:t>     </a:t>
            </a:r>
            <a:r>
              <a:rPr lang="fr-FR" sz="4000" b="1" dirty="0" smtClean="0">
                <a:solidFill>
                  <a:srgbClr val="B9178B"/>
                </a:solidFill>
                <a:latin typeface="Arial" pitchFamily="34" charset="0"/>
                <a:cs typeface="Arial" pitchFamily="34" charset="0"/>
              </a:rPr>
              <a:t>Le </a:t>
            </a:r>
            <a:r>
              <a:rPr lang="fr-FR" sz="3600" b="1" dirty="0" smtClean="0">
                <a:solidFill>
                  <a:srgbClr val="B9178B"/>
                </a:solidFill>
                <a:latin typeface="Arial" pitchFamily="34" charset="0"/>
                <a:cs typeface="Arial" pitchFamily="34" charset="0"/>
              </a:rPr>
              <a:t>carcinome </a:t>
            </a:r>
            <a:r>
              <a:rPr lang="fr-FR" sz="3600" b="1" dirty="0" err="1" smtClean="0">
                <a:solidFill>
                  <a:srgbClr val="B9178B"/>
                </a:solidFill>
                <a:latin typeface="Arial" pitchFamily="34" charset="0"/>
                <a:cs typeface="Arial" pitchFamily="34" charset="0"/>
              </a:rPr>
              <a:t>hépato-cellulaire</a:t>
            </a:r>
            <a:r>
              <a:rPr lang="fr-FR" sz="3600" b="1" dirty="0" smtClean="0">
                <a:solidFill>
                  <a:srgbClr val="B9178B"/>
                </a:solidFill>
                <a:latin typeface="Arial" pitchFamily="34" charset="0"/>
                <a:cs typeface="Arial" pitchFamily="34" charset="0"/>
              </a:rPr>
              <a:t> </a:t>
            </a:r>
            <a:endParaRPr lang="fr-FR" sz="3600" i="1" dirty="0" smtClean="0">
              <a:solidFill>
                <a:srgbClr val="B9178B"/>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1358900" y="1556792"/>
            <a:ext cx="7029524" cy="3621633"/>
          </a:xfrm>
          <a:prstGeom prst="rect">
            <a:avLst/>
          </a:prstGeom>
          <a:solidFill>
            <a:schemeClr val="accent1">
              <a:lumMod val="20000"/>
              <a:lumOff val="80000"/>
            </a:schemeClr>
          </a:solidFill>
          <a:ln w="19050">
            <a:solidFill>
              <a:schemeClr val="bg2"/>
            </a:solidFill>
            <a:miter lim="800000"/>
            <a:headEnd/>
            <a:tailEnd/>
          </a:ln>
        </p:spPr>
        <p:txBody>
          <a:bodyPr wrap="none" anchor="ctr"/>
          <a:lstStyle/>
          <a:p>
            <a:endParaRPr lang="fr-FR">
              <a:latin typeface="Calibri" pitchFamily="34" charset="0"/>
            </a:endParaRPr>
          </a:p>
        </p:txBody>
      </p:sp>
      <p:sp>
        <p:nvSpPr>
          <p:cNvPr id="66563" name="Rectangle 3"/>
          <p:cNvSpPr>
            <a:spLocks noChangeArrowheads="1"/>
          </p:cNvSpPr>
          <p:nvPr/>
        </p:nvSpPr>
        <p:spPr bwMode="auto">
          <a:xfrm>
            <a:off x="142844" y="908720"/>
            <a:ext cx="8820472" cy="492443"/>
          </a:xfrm>
          <a:prstGeom prst="rect">
            <a:avLst/>
          </a:prstGeom>
          <a:solidFill>
            <a:schemeClr val="accent3">
              <a:lumMod val="60000"/>
              <a:lumOff val="40000"/>
            </a:schemeClr>
          </a:solidFill>
          <a:ln w="9525">
            <a:noFill/>
            <a:miter lim="800000"/>
            <a:headEnd/>
            <a:tailEnd/>
          </a:ln>
        </p:spPr>
        <p:txBody>
          <a:bodyPr wrap="square">
            <a:spAutoFit/>
          </a:bodyPr>
          <a:lstStyle/>
          <a:p>
            <a:r>
              <a:rPr lang="fr-FR" sz="2600" dirty="0">
                <a:solidFill>
                  <a:srgbClr val="000000"/>
                </a:solidFill>
                <a:latin typeface="Arial" pitchFamily="34" charset="0"/>
                <a:cs typeface="Arial" pitchFamily="34" charset="0"/>
              </a:rPr>
              <a:t>Influence de la cause de la </a:t>
            </a:r>
            <a:r>
              <a:rPr lang="fr-FR" sz="2600" dirty="0" smtClean="0">
                <a:solidFill>
                  <a:srgbClr val="000000"/>
                </a:solidFill>
                <a:latin typeface="Arial" pitchFamily="34" charset="0"/>
                <a:cs typeface="Arial" pitchFamily="34" charset="0"/>
              </a:rPr>
              <a:t>cirrhose sur le risque de CHC</a:t>
            </a:r>
            <a:endParaRPr lang="fr-FR" sz="2600" dirty="0">
              <a:solidFill>
                <a:srgbClr val="000000"/>
              </a:solidFill>
              <a:latin typeface="Arial" pitchFamily="34" charset="0"/>
              <a:cs typeface="Arial" pitchFamily="34" charset="0"/>
            </a:endParaRPr>
          </a:p>
        </p:txBody>
      </p:sp>
      <p:sp>
        <p:nvSpPr>
          <p:cNvPr id="66564" name="Text Box 4"/>
          <p:cNvSpPr txBox="1">
            <a:spLocks noChangeArrowheads="1"/>
          </p:cNvSpPr>
          <p:nvPr/>
        </p:nvSpPr>
        <p:spPr bwMode="auto">
          <a:xfrm>
            <a:off x="4644008" y="6237312"/>
            <a:ext cx="4248472" cy="338554"/>
          </a:xfrm>
          <a:prstGeom prst="rect">
            <a:avLst/>
          </a:prstGeom>
          <a:solidFill>
            <a:schemeClr val="bg2"/>
          </a:solidFill>
          <a:ln w="9525">
            <a:noFill/>
            <a:miter lim="800000"/>
            <a:headEnd/>
            <a:tailEnd/>
          </a:ln>
        </p:spPr>
        <p:txBody>
          <a:bodyPr wrap="square">
            <a:spAutoFit/>
          </a:bodyPr>
          <a:lstStyle/>
          <a:p>
            <a:pPr>
              <a:spcBef>
                <a:spcPct val="20000"/>
              </a:spcBef>
              <a:spcAft>
                <a:spcPct val="15000"/>
              </a:spcAft>
            </a:pPr>
            <a:r>
              <a:rPr lang="fr-FR" sz="1600" i="1" dirty="0" err="1">
                <a:solidFill>
                  <a:srgbClr val="000000"/>
                </a:solidFill>
                <a:latin typeface="Verdana" pitchFamily="34" charset="0"/>
              </a:rPr>
              <a:t>Fattovich</a:t>
            </a:r>
            <a:r>
              <a:rPr lang="fr-FR" sz="1600" i="1" dirty="0">
                <a:solidFill>
                  <a:srgbClr val="000000"/>
                </a:solidFill>
                <a:latin typeface="Verdana" pitchFamily="34" charset="0"/>
              </a:rPr>
              <a:t> et al. </a:t>
            </a:r>
            <a:r>
              <a:rPr lang="fr-FR" sz="1600" i="1" dirty="0" err="1">
                <a:solidFill>
                  <a:srgbClr val="000000"/>
                </a:solidFill>
                <a:latin typeface="Verdana" pitchFamily="34" charset="0"/>
              </a:rPr>
              <a:t>Gastroenterology</a:t>
            </a:r>
            <a:r>
              <a:rPr lang="fr-FR" sz="1600" i="1" dirty="0">
                <a:solidFill>
                  <a:srgbClr val="000000"/>
                </a:solidFill>
                <a:latin typeface="Verdana" pitchFamily="34" charset="0"/>
              </a:rPr>
              <a:t> </a:t>
            </a:r>
            <a:r>
              <a:rPr lang="fr-FR" sz="1600" i="1" dirty="0" smtClean="0">
                <a:solidFill>
                  <a:srgbClr val="000000"/>
                </a:solidFill>
                <a:latin typeface="Verdana" pitchFamily="34" charset="0"/>
              </a:rPr>
              <a:t>2004</a:t>
            </a:r>
          </a:p>
        </p:txBody>
      </p:sp>
      <p:sp>
        <p:nvSpPr>
          <p:cNvPr id="66565" name="Line 5"/>
          <p:cNvSpPr>
            <a:spLocks noChangeShapeType="1"/>
          </p:cNvSpPr>
          <p:nvPr/>
        </p:nvSpPr>
        <p:spPr bwMode="auto">
          <a:xfrm flipV="1">
            <a:off x="3867150" y="3532188"/>
            <a:ext cx="0" cy="1654175"/>
          </a:xfrm>
          <a:prstGeom prst="line">
            <a:avLst/>
          </a:prstGeom>
          <a:noFill/>
          <a:ln w="38100">
            <a:solidFill>
              <a:schemeClr val="bg1"/>
            </a:solidFill>
            <a:prstDash val="sysDot"/>
            <a:round/>
            <a:headEnd/>
            <a:tailEnd/>
          </a:ln>
        </p:spPr>
        <p:txBody>
          <a:bodyPr/>
          <a:lstStyle/>
          <a:p>
            <a:endParaRPr lang="fr-FR"/>
          </a:p>
        </p:txBody>
      </p:sp>
      <p:sp>
        <p:nvSpPr>
          <p:cNvPr id="66566" name="Line 6"/>
          <p:cNvSpPr>
            <a:spLocks noChangeShapeType="1"/>
          </p:cNvSpPr>
          <p:nvPr/>
        </p:nvSpPr>
        <p:spPr bwMode="auto">
          <a:xfrm flipV="1">
            <a:off x="1360488" y="3532188"/>
            <a:ext cx="2506662" cy="0"/>
          </a:xfrm>
          <a:prstGeom prst="line">
            <a:avLst/>
          </a:prstGeom>
          <a:noFill/>
          <a:ln w="38100">
            <a:solidFill>
              <a:schemeClr val="bg1"/>
            </a:solidFill>
            <a:prstDash val="sysDot"/>
            <a:round/>
            <a:headEnd/>
            <a:tailEnd/>
          </a:ln>
        </p:spPr>
        <p:txBody>
          <a:bodyPr/>
          <a:lstStyle/>
          <a:p>
            <a:endParaRPr lang="fr-FR"/>
          </a:p>
        </p:txBody>
      </p:sp>
      <p:sp>
        <p:nvSpPr>
          <p:cNvPr id="66567" name="Line 7"/>
          <p:cNvSpPr>
            <a:spLocks noChangeShapeType="1"/>
          </p:cNvSpPr>
          <p:nvPr/>
        </p:nvSpPr>
        <p:spPr bwMode="auto">
          <a:xfrm flipV="1">
            <a:off x="1360488" y="4194175"/>
            <a:ext cx="2506662" cy="0"/>
          </a:xfrm>
          <a:prstGeom prst="line">
            <a:avLst/>
          </a:prstGeom>
          <a:noFill/>
          <a:ln w="38100">
            <a:solidFill>
              <a:schemeClr val="bg1"/>
            </a:solidFill>
            <a:prstDash val="sysDot"/>
            <a:round/>
            <a:headEnd/>
            <a:tailEnd/>
          </a:ln>
        </p:spPr>
        <p:txBody>
          <a:bodyPr/>
          <a:lstStyle/>
          <a:p>
            <a:endParaRPr lang="fr-FR"/>
          </a:p>
        </p:txBody>
      </p:sp>
      <p:grpSp>
        <p:nvGrpSpPr>
          <p:cNvPr id="2" name="Group 9"/>
          <p:cNvGrpSpPr>
            <a:grpSpLocks/>
          </p:cNvGrpSpPr>
          <p:nvPr/>
        </p:nvGrpSpPr>
        <p:grpSpPr bwMode="auto">
          <a:xfrm>
            <a:off x="733425" y="2116138"/>
            <a:ext cx="604838" cy="3167062"/>
            <a:chOff x="498" y="1261"/>
            <a:chExt cx="381" cy="1995"/>
          </a:xfrm>
        </p:grpSpPr>
        <p:sp>
          <p:nvSpPr>
            <p:cNvPr id="66619" name="Text Box 10"/>
            <p:cNvSpPr txBox="1">
              <a:spLocks noChangeArrowheads="1"/>
            </p:cNvSpPr>
            <p:nvPr/>
          </p:nvSpPr>
          <p:spPr bwMode="auto">
            <a:xfrm>
              <a:off x="498" y="1261"/>
              <a:ext cx="381" cy="173"/>
            </a:xfrm>
            <a:prstGeom prst="rect">
              <a:avLst/>
            </a:prstGeom>
            <a:noFill/>
            <a:ln w="9525">
              <a:noFill/>
              <a:miter lim="800000"/>
              <a:headEnd/>
              <a:tailEnd/>
            </a:ln>
          </p:spPr>
          <p:txBody>
            <a:bodyPr>
              <a:spAutoFit/>
            </a:bodyPr>
            <a:lstStyle/>
            <a:p>
              <a:pPr algn="r"/>
              <a:r>
                <a:rPr lang="fr-FR" sz="1200">
                  <a:solidFill>
                    <a:srgbClr val="000000"/>
                  </a:solidFill>
                  <a:latin typeface="Verdana" pitchFamily="34" charset="0"/>
                </a:rPr>
                <a:t>40</a:t>
              </a:r>
            </a:p>
          </p:txBody>
        </p:sp>
        <p:sp>
          <p:nvSpPr>
            <p:cNvPr id="66620" name="Text Box 11"/>
            <p:cNvSpPr txBox="1">
              <a:spLocks noChangeArrowheads="1"/>
            </p:cNvSpPr>
            <p:nvPr/>
          </p:nvSpPr>
          <p:spPr bwMode="auto">
            <a:xfrm>
              <a:off x="498" y="1709"/>
              <a:ext cx="381" cy="173"/>
            </a:xfrm>
            <a:prstGeom prst="rect">
              <a:avLst/>
            </a:prstGeom>
            <a:noFill/>
            <a:ln w="9525">
              <a:noFill/>
              <a:miter lim="800000"/>
              <a:headEnd/>
              <a:tailEnd/>
            </a:ln>
          </p:spPr>
          <p:txBody>
            <a:bodyPr>
              <a:spAutoFit/>
            </a:bodyPr>
            <a:lstStyle/>
            <a:p>
              <a:pPr algn="r"/>
              <a:r>
                <a:rPr lang="fr-FR" sz="1200">
                  <a:solidFill>
                    <a:srgbClr val="000000"/>
                  </a:solidFill>
                  <a:latin typeface="Verdana" pitchFamily="34" charset="0"/>
                </a:rPr>
                <a:t>30</a:t>
              </a:r>
            </a:p>
          </p:txBody>
        </p:sp>
        <p:sp>
          <p:nvSpPr>
            <p:cNvPr id="66621" name="Text Box 12"/>
            <p:cNvSpPr txBox="1">
              <a:spLocks noChangeArrowheads="1"/>
            </p:cNvSpPr>
            <p:nvPr/>
          </p:nvSpPr>
          <p:spPr bwMode="auto">
            <a:xfrm>
              <a:off x="498" y="2169"/>
              <a:ext cx="381" cy="173"/>
            </a:xfrm>
            <a:prstGeom prst="rect">
              <a:avLst/>
            </a:prstGeom>
            <a:noFill/>
            <a:ln w="9525">
              <a:noFill/>
              <a:miter lim="800000"/>
              <a:headEnd/>
              <a:tailEnd/>
            </a:ln>
          </p:spPr>
          <p:txBody>
            <a:bodyPr>
              <a:spAutoFit/>
            </a:bodyPr>
            <a:lstStyle/>
            <a:p>
              <a:pPr algn="r"/>
              <a:r>
                <a:rPr lang="fr-FR" sz="1200">
                  <a:solidFill>
                    <a:srgbClr val="000000"/>
                  </a:solidFill>
                  <a:latin typeface="Verdana" pitchFamily="34" charset="0"/>
                </a:rPr>
                <a:t>20</a:t>
              </a:r>
            </a:p>
          </p:txBody>
        </p:sp>
        <p:sp>
          <p:nvSpPr>
            <p:cNvPr id="66622" name="Text Box 13"/>
            <p:cNvSpPr txBox="1">
              <a:spLocks noChangeArrowheads="1"/>
            </p:cNvSpPr>
            <p:nvPr/>
          </p:nvSpPr>
          <p:spPr bwMode="auto">
            <a:xfrm>
              <a:off x="498" y="2611"/>
              <a:ext cx="381" cy="173"/>
            </a:xfrm>
            <a:prstGeom prst="rect">
              <a:avLst/>
            </a:prstGeom>
            <a:noFill/>
            <a:ln w="9525">
              <a:noFill/>
              <a:miter lim="800000"/>
              <a:headEnd/>
              <a:tailEnd/>
            </a:ln>
          </p:spPr>
          <p:txBody>
            <a:bodyPr>
              <a:spAutoFit/>
            </a:bodyPr>
            <a:lstStyle/>
            <a:p>
              <a:pPr algn="r"/>
              <a:r>
                <a:rPr lang="fr-FR" sz="1200">
                  <a:solidFill>
                    <a:srgbClr val="000000"/>
                  </a:solidFill>
                  <a:latin typeface="Verdana" pitchFamily="34" charset="0"/>
                </a:rPr>
                <a:t>10</a:t>
              </a:r>
            </a:p>
          </p:txBody>
        </p:sp>
        <p:sp>
          <p:nvSpPr>
            <p:cNvPr id="66623" name="Text Box 14"/>
            <p:cNvSpPr txBox="1">
              <a:spLocks noChangeArrowheads="1"/>
            </p:cNvSpPr>
            <p:nvPr/>
          </p:nvSpPr>
          <p:spPr bwMode="auto">
            <a:xfrm>
              <a:off x="498" y="3083"/>
              <a:ext cx="381" cy="173"/>
            </a:xfrm>
            <a:prstGeom prst="rect">
              <a:avLst/>
            </a:prstGeom>
            <a:noFill/>
            <a:ln w="9525">
              <a:noFill/>
              <a:miter lim="800000"/>
              <a:headEnd/>
              <a:tailEnd/>
            </a:ln>
          </p:spPr>
          <p:txBody>
            <a:bodyPr>
              <a:spAutoFit/>
            </a:bodyPr>
            <a:lstStyle/>
            <a:p>
              <a:pPr algn="r"/>
              <a:r>
                <a:rPr lang="fr-FR" sz="1200">
                  <a:solidFill>
                    <a:srgbClr val="000000"/>
                  </a:solidFill>
                  <a:latin typeface="Verdana" pitchFamily="34" charset="0"/>
                </a:rPr>
                <a:t>0</a:t>
              </a:r>
            </a:p>
          </p:txBody>
        </p:sp>
      </p:grpSp>
      <p:sp>
        <p:nvSpPr>
          <p:cNvPr id="66570" name="Text Box 15"/>
          <p:cNvSpPr txBox="1">
            <a:spLocks noChangeArrowheads="1"/>
          </p:cNvSpPr>
          <p:nvPr/>
        </p:nvSpPr>
        <p:spPr bwMode="auto">
          <a:xfrm>
            <a:off x="1149350" y="5243513"/>
            <a:ext cx="471488" cy="274637"/>
          </a:xfrm>
          <a:prstGeom prst="rect">
            <a:avLst/>
          </a:prstGeom>
          <a:noFill/>
          <a:ln w="9525">
            <a:noFill/>
            <a:miter lim="800000"/>
            <a:headEnd/>
            <a:tailEnd/>
          </a:ln>
        </p:spPr>
        <p:txBody>
          <a:bodyPr>
            <a:spAutoFit/>
          </a:bodyPr>
          <a:lstStyle/>
          <a:p>
            <a:r>
              <a:rPr lang="fr-FR" sz="1200">
                <a:solidFill>
                  <a:srgbClr val="FFFFFF"/>
                </a:solidFill>
                <a:latin typeface="Verdana" pitchFamily="34" charset="0"/>
              </a:rPr>
              <a:t>0</a:t>
            </a:r>
          </a:p>
        </p:txBody>
      </p:sp>
      <p:sp>
        <p:nvSpPr>
          <p:cNvPr id="66571" name="Text Box 16"/>
          <p:cNvSpPr txBox="1">
            <a:spLocks noChangeArrowheads="1"/>
          </p:cNvSpPr>
          <p:nvPr/>
        </p:nvSpPr>
        <p:spPr bwMode="auto">
          <a:xfrm>
            <a:off x="1577975" y="5253038"/>
            <a:ext cx="604838" cy="274637"/>
          </a:xfrm>
          <a:prstGeom prst="rect">
            <a:avLst/>
          </a:prstGeom>
          <a:noFill/>
          <a:ln w="9525">
            <a:noFill/>
            <a:miter lim="800000"/>
            <a:headEnd/>
            <a:tailEnd/>
          </a:ln>
        </p:spPr>
        <p:txBody>
          <a:bodyPr>
            <a:spAutoFit/>
          </a:bodyPr>
          <a:lstStyle/>
          <a:p>
            <a:r>
              <a:rPr lang="fr-FR" sz="1200">
                <a:solidFill>
                  <a:srgbClr val="000000"/>
                </a:solidFill>
                <a:latin typeface="Verdana" pitchFamily="34" charset="0"/>
              </a:rPr>
              <a:t>1</a:t>
            </a:r>
          </a:p>
        </p:txBody>
      </p:sp>
      <p:sp>
        <p:nvSpPr>
          <p:cNvPr id="66572" name="Text Box 17"/>
          <p:cNvSpPr txBox="1">
            <a:spLocks noChangeArrowheads="1"/>
          </p:cNvSpPr>
          <p:nvPr/>
        </p:nvSpPr>
        <p:spPr bwMode="auto">
          <a:xfrm>
            <a:off x="2251075" y="5259388"/>
            <a:ext cx="604838" cy="274637"/>
          </a:xfrm>
          <a:prstGeom prst="rect">
            <a:avLst/>
          </a:prstGeom>
          <a:noFill/>
          <a:ln w="9525">
            <a:noFill/>
            <a:miter lim="800000"/>
            <a:headEnd/>
            <a:tailEnd/>
          </a:ln>
        </p:spPr>
        <p:txBody>
          <a:bodyPr>
            <a:spAutoFit/>
          </a:bodyPr>
          <a:lstStyle/>
          <a:p>
            <a:r>
              <a:rPr lang="fr-FR" sz="1200">
                <a:solidFill>
                  <a:srgbClr val="000000"/>
                </a:solidFill>
                <a:latin typeface="Verdana" pitchFamily="34" charset="0"/>
              </a:rPr>
              <a:t>2</a:t>
            </a:r>
          </a:p>
        </p:txBody>
      </p:sp>
      <p:sp>
        <p:nvSpPr>
          <p:cNvPr id="66573" name="Text Box 18"/>
          <p:cNvSpPr txBox="1">
            <a:spLocks noChangeArrowheads="1"/>
          </p:cNvSpPr>
          <p:nvPr/>
        </p:nvSpPr>
        <p:spPr bwMode="auto">
          <a:xfrm>
            <a:off x="2924175" y="5246688"/>
            <a:ext cx="604838" cy="274637"/>
          </a:xfrm>
          <a:prstGeom prst="rect">
            <a:avLst/>
          </a:prstGeom>
          <a:noFill/>
          <a:ln w="9525">
            <a:noFill/>
            <a:miter lim="800000"/>
            <a:headEnd/>
            <a:tailEnd/>
          </a:ln>
        </p:spPr>
        <p:txBody>
          <a:bodyPr>
            <a:spAutoFit/>
          </a:bodyPr>
          <a:lstStyle/>
          <a:p>
            <a:r>
              <a:rPr lang="fr-FR" sz="1200">
                <a:solidFill>
                  <a:srgbClr val="000000"/>
                </a:solidFill>
                <a:latin typeface="Verdana" pitchFamily="34" charset="0"/>
              </a:rPr>
              <a:t>3</a:t>
            </a:r>
          </a:p>
        </p:txBody>
      </p:sp>
      <p:sp>
        <p:nvSpPr>
          <p:cNvPr id="66574" name="Text Box 19"/>
          <p:cNvSpPr txBox="1">
            <a:spLocks noChangeArrowheads="1"/>
          </p:cNvSpPr>
          <p:nvPr/>
        </p:nvSpPr>
        <p:spPr bwMode="auto">
          <a:xfrm>
            <a:off x="3559175" y="5253038"/>
            <a:ext cx="604838" cy="274637"/>
          </a:xfrm>
          <a:prstGeom prst="rect">
            <a:avLst/>
          </a:prstGeom>
          <a:noFill/>
          <a:ln w="9525">
            <a:noFill/>
            <a:miter lim="800000"/>
            <a:headEnd/>
            <a:tailEnd/>
          </a:ln>
        </p:spPr>
        <p:txBody>
          <a:bodyPr>
            <a:spAutoFit/>
          </a:bodyPr>
          <a:lstStyle/>
          <a:p>
            <a:r>
              <a:rPr lang="fr-FR" sz="1200">
                <a:solidFill>
                  <a:srgbClr val="000000"/>
                </a:solidFill>
                <a:latin typeface="Verdana" pitchFamily="34" charset="0"/>
              </a:rPr>
              <a:t>4</a:t>
            </a:r>
          </a:p>
        </p:txBody>
      </p:sp>
      <p:sp>
        <p:nvSpPr>
          <p:cNvPr id="66575" name="Text Box 20"/>
          <p:cNvSpPr txBox="1">
            <a:spLocks noChangeArrowheads="1"/>
          </p:cNvSpPr>
          <p:nvPr/>
        </p:nvSpPr>
        <p:spPr bwMode="auto">
          <a:xfrm>
            <a:off x="4270375" y="5249863"/>
            <a:ext cx="604838" cy="274637"/>
          </a:xfrm>
          <a:prstGeom prst="rect">
            <a:avLst/>
          </a:prstGeom>
          <a:noFill/>
          <a:ln w="9525">
            <a:noFill/>
            <a:miter lim="800000"/>
            <a:headEnd/>
            <a:tailEnd/>
          </a:ln>
        </p:spPr>
        <p:txBody>
          <a:bodyPr>
            <a:spAutoFit/>
          </a:bodyPr>
          <a:lstStyle/>
          <a:p>
            <a:r>
              <a:rPr lang="fr-FR" sz="1200">
                <a:solidFill>
                  <a:srgbClr val="000000"/>
                </a:solidFill>
                <a:latin typeface="Verdana" pitchFamily="34" charset="0"/>
              </a:rPr>
              <a:t>5</a:t>
            </a:r>
          </a:p>
        </p:txBody>
      </p:sp>
      <p:sp>
        <p:nvSpPr>
          <p:cNvPr id="66587" name="Line 32"/>
          <p:cNvSpPr>
            <a:spLocks noChangeShapeType="1"/>
          </p:cNvSpPr>
          <p:nvPr/>
        </p:nvSpPr>
        <p:spPr bwMode="auto">
          <a:xfrm flipV="1">
            <a:off x="1352550" y="2571744"/>
            <a:ext cx="3933830" cy="2590806"/>
          </a:xfrm>
          <a:prstGeom prst="line">
            <a:avLst/>
          </a:prstGeom>
          <a:noFill/>
          <a:ln w="38100">
            <a:solidFill>
              <a:srgbClr val="FF9900"/>
            </a:solidFill>
            <a:round/>
            <a:headEnd/>
            <a:tailEnd/>
          </a:ln>
        </p:spPr>
        <p:txBody>
          <a:bodyPr/>
          <a:lstStyle/>
          <a:p>
            <a:endParaRPr lang="fr-FR"/>
          </a:p>
        </p:txBody>
      </p:sp>
      <p:sp>
        <p:nvSpPr>
          <p:cNvPr id="66588" name="Line 33"/>
          <p:cNvSpPr>
            <a:spLocks noChangeShapeType="1"/>
          </p:cNvSpPr>
          <p:nvPr/>
        </p:nvSpPr>
        <p:spPr bwMode="auto">
          <a:xfrm flipV="1">
            <a:off x="1381124" y="3571876"/>
            <a:ext cx="3976694" cy="1590674"/>
          </a:xfrm>
          <a:prstGeom prst="line">
            <a:avLst/>
          </a:prstGeom>
          <a:noFill/>
          <a:ln w="38100">
            <a:solidFill>
              <a:schemeClr val="accent2"/>
            </a:solidFill>
            <a:round/>
            <a:headEnd/>
            <a:tailEnd/>
          </a:ln>
        </p:spPr>
        <p:txBody>
          <a:bodyPr/>
          <a:lstStyle/>
          <a:p>
            <a:endParaRPr lang="fr-FR"/>
          </a:p>
        </p:txBody>
      </p:sp>
      <p:sp>
        <p:nvSpPr>
          <p:cNvPr id="66589" name="Line 34"/>
          <p:cNvSpPr>
            <a:spLocks noChangeShapeType="1"/>
          </p:cNvSpPr>
          <p:nvPr/>
        </p:nvSpPr>
        <p:spPr bwMode="auto">
          <a:xfrm flipV="1">
            <a:off x="1419224" y="4214818"/>
            <a:ext cx="3867155" cy="966782"/>
          </a:xfrm>
          <a:prstGeom prst="line">
            <a:avLst/>
          </a:prstGeom>
          <a:noFill/>
          <a:ln w="38100">
            <a:solidFill>
              <a:schemeClr val="accent3">
                <a:lumMod val="50000"/>
              </a:schemeClr>
            </a:solidFill>
            <a:round/>
            <a:headEnd/>
            <a:tailEnd/>
          </a:ln>
        </p:spPr>
        <p:txBody>
          <a:bodyPr/>
          <a:lstStyle/>
          <a:p>
            <a:endParaRPr lang="fr-FR"/>
          </a:p>
        </p:txBody>
      </p:sp>
      <p:sp>
        <p:nvSpPr>
          <p:cNvPr id="66590" name="Line 35"/>
          <p:cNvSpPr>
            <a:spLocks noChangeShapeType="1"/>
          </p:cNvSpPr>
          <p:nvPr/>
        </p:nvSpPr>
        <p:spPr bwMode="auto">
          <a:xfrm flipV="1">
            <a:off x="1381125" y="3857628"/>
            <a:ext cx="3905255" cy="1357322"/>
          </a:xfrm>
          <a:prstGeom prst="line">
            <a:avLst/>
          </a:prstGeom>
          <a:noFill/>
          <a:ln w="38100">
            <a:solidFill>
              <a:srgbClr val="FF0066"/>
            </a:solidFill>
            <a:round/>
            <a:headEnd/>
            <a:tailEnd/>
          </a:ln>
        </p:spPr>
        <p:txBody>
          <a:bodyPr/>
          <a:lstStyle/>
          <a:p>
            <a:endParaRPr lang="fr-FR"/>
          </a:p>
        </p:txBody>
      </p:sp>
      <p:sp>
        <p:nvSpPr>
          <p:cNvPr id="66594" name="Text Box 39"/>
          <p:cNvSpPr txBox="1">
            <a:spLocks noChangeArrowheads="1"/>
          </p:cNvSpPr>
          <p:nvPr/>
        </p:nvSpPr>
        <p:spPr bwMode="auto">
          <a:xfrm>
            <a:off x="2232025" y="5630863"/>
            <a:ext cx="1347788" cy="336550"/>
          </a:xfrm>
          <a:prstGeom prst="rect">
            <a:avLst/>
          </a:prstGeom>
          <a:noFill/>
          <a:ln w="9525">
            <a:noFill/>
            <a:miter lim="800000"/>
            <a:headEnd/>
            <a:tailEnd/>
          </a:ln>
        </p:spPr>
        <p:txBody>
          <a:bodyPr>
            <a:spAutoFit/>
          </a:bodyPr>
          <a:lstStyle/>
          <a:p>
            <a:r>
              <a:rPr lang="fr-FR" sz="1600">
                <a:solidFill>
                  <a:srgbClr val="FFFFFF"/>
                </a:solidFill>
                <a:latin typeface="Verdana" pitchFamily="34" charset="0"/>
              </a:rPr>
              <a:t>Years</a:t>
            </a:r>
          </a:p>
        </p:txBody>
      </p:sp>
      <p:sp>
        <p:nvSpPr>
          <p:cNvPr id="66595" name="Text Box 40"/>
          <p:cNvSpPr txBox="1">
            <a:spLocks noChangeArrowheads="1"/>
          </p:cNvSpPr>
          <p:nvPr/>
        </p:nvSpPr>
        <p:spPr bwMode="auto">
          <a:xfrm>
            <a:off x="6348413" y="5599113"/>
            <a:ext cx="1347787" cy="336550"/>
          </a:xfrm>
          <a:prstGeom prst="rect">
            <a:avLst/>
          </a:prstGeom>
          <a:noFill/>
          <a:ln w="9525">
            <a:noFill/>
            <a:miter lim="800000"/>
            <a:headEnd/>
            <a:tailEnd/>
          </a:ln>
        </p:spPr>
        <p:txBody>
          <a:bodyPr>
            <a:spAutoFit/>
          </a:bodyPr>
          <a:lstStyle/>
          <a:p>
            <a:r>
              <a:rPr lang="fr-FR" sz="1600">
                <a:solidFill>
                  <a:srgbClr val="FFFFFF"/>
                </a:solidFill>
                <a:latin typeface="Verdana" pitchFamily="34" charset="0"/>
              </a:rPr>
              <a:t>Years</a:t>
            </a:r>
          </a:p>
        </p:txBody>
      </p:sp>
      <p:sp>
        <p:nvSpPr>
          <p:cNvPr id="66596" name="Text Box 41"/>
          <p:cNvSpPr txBox="1">
            <a:spLocks noChangeArrowheads="1"/>
          </p:cNvSpPr>
          <p:nvPr/>
        </p:nvSpPr>
        <p:spPr bwMode="auto">
          <a:xfrm>
            <a:off x="5724128" y="3140968"/>
            <a:ext cx="2897188" cy="898525"/>
          </a:xfrm>
          <a:prstGeom prst="rect">
            <a:avLst/>
          </a:prstGeom>
          <a:noFill/>
          <a:ln w="9525">
            <a:noFill/>
            <a:miter lim="800000"/>
            <a:headEnd/>
            <a:tailEnd/>
          </a:ln>
        </p:spPr>
        <p:txBody>
          <a:bodyPr>
            <a:spAutoFit/>
          </a:bodyPr>
          <a:lstStyle/>
          <a:p>
            <a:pPr>
              <a:lnSpc>
                <a:spcPct val="110000"/>
              </a:lnSpc>
            </a:pPr>
            <a:r>
              <a:rPr lang="fr-FR" sz="1200" dirty="0">
                <a:latin typeface="Arial" pitchFamily="34" charset="0"/>
                <a:cs typeface="Arial" pitchFamily="34" charset="0"/>
              </a:rPr>
              <a:t>HCV (</a:t>
            </a:r>
            <a:r>
              <a:rPr lang="fr-FR" sz="1200" dirty="0" err="1">
                <a:latin typeface="Arial" pitchFamily="34" charset="0"/>
                <a:cs typeface="Arial" pitchFamily="34" charset="0"/>
              </a:rPr>
              <a:t>Japan</a:t>
            </a:r>
            <a:r>
              <a:rPr lang="fr-FR" sz="1200" dirty="0">
                <a:latin typeface="Arial" pitchFamily="34" charset="0"/>
                <a:cs typeface="Arial" pitchFamily="34" charset="0"/>
              </a:rPr>
              <a:t>)</a:t>
            </a:r>
          </a:p>
          <a:p>
            <a:pPr>
              <a:lnSpc>
                <a:spcPct val="110000"/>
              </a:lnSpc>
            </a:pPr>
            <a:r>
              <a:rPr lang="fr-FR" sz="1200" dirty="0">
                <a:latin typeface="Arial" pitchFamily="34" charset="0"/>
                <a:cs typeface="Arial" pitchFamily="34" charset="0"/>
              </a:rPr>
              <a:t>HCV (Europe and US)</a:t>
            </a:r>
          </a:p>
          <a:p>
            <a:pPr>
              <a:lnSpc>
                <a:spcPct val="110000"/>
              </a:lnSpc>
            </a:pPr>
            <a:r>
              <a:rPr lang="fr-FR" sz="1200" dirty="0">
                <a:latin typeface="Arial" pitchFamily="34" charset="0"/>
                <a:cs typeface="Arial" pitchFamily="34" charset="0"/>
              </a:rPr>
              <a:t>HBV ( Taiwan and Singapore)</a:t>
            </a:r>
          </a:p>
          <a:p>
            <a:pPr>
              <a:lnSpc>
                <a:spcPct val="110000"/>
              </a:lnSpc>
            </a:pPr>
            <a:r>
              <a:rPr lang="fr-FR" sz="1200" dirty="0">
                <a:latin typeface="Arial" pitchFamily="34" charset="0"/>
                <a:cs typeface="Arial" pitchFamily="34" charset="0"/>
              </a:rPr>
              <a:t>HBV (Europe)</a:t>
            </a:r>
          </a:p>
        </p:txBody>
      </p:sp>
      <p:sp>
        <p:nvSpPr>
          <p:cNvPr id="66597" name="Line 42"/>
          <p:cNvSpPr>
            <a:spLocks noChangeShapeType="1"/>
          </p:cNvSpPr>
          <p:nvPr/>
        </p:nvSpPr>
        <p:spPr bwMode="auto">
          <a:xfrm>
            <a:off x="5453070" y="3284984"/>
            <a:ext cx="190500" cy="0"/>
          </a:xfrm>
          <a:prstGeom prst="line">
            <a:avLst/>
          </a:prstGeom>
          <a:noFill/>
          <a:ln w="38100">
            <a:solidFill>
              <a:srgbClr val="FF9900"/>
            </a:solidFill>
            <a:round/>
            <a:headEnd/>
            <a:tailEnd/>
          </a:ln>
        </p:spPr>
        <p:txBody>
          <a:bodyPr/>
          <a:lstStyle/>
          <a:p>
            <a:endParaRPr lang="fr-FR"/>
          </a:p>
        </p:txBody>
      </p:sp>
      <p:sp>
        <p:nvSpPr>
          <p:cNvPr id="66598" name="Line 43"/>
          <p:cNvSpPr>
            <a:spLocks noChangeShapeType="1"/>
          </p:cNvSpPr>
          <p:nvPr/>
        </p:nvSpPr>
        <p:spPr bwMode="auto">
          <a:xfrm>
            <a:off x="5453070" y="3501008"/>
            <a:ext cx="190500" cy="0"/>
          </a:xfrm>
          <a:prstGeom prst="line">
            <a:avLst/>
          </a:prstGeom>
          <a:noFill/>
          <a:ln w="38100">
            <a:solidFill>
              <a:schemeClr val="accent2"/>
            </a:solidFill>
            <a:round/>
            <a:headEnd/>
            <a:tailEnd/>
          </a:ln>
        </p:spPr>
        <p:txBody>
          <a:bodyPr/>
          <a:lstStyle/>
          <a:p>
            <a:endParaRPr lang="fr-FR"/>
          </a:p>
        </p:txBody>
      </p:sp>
      <p:sp>
        <p:nvSpPr>
          <p:cNvPr id="66599" name="Line 44"/>
          <p:cNvSpPr>
            <a:spLocks noChangeShapeType="1"/>
          </p:cNvSpPr>
          <p:nvPr/>
        </p:nvSpPr>
        <p:spPr bwMode="auto">
          <a:xfrm>
            <a:off x="5453070" y="3717032"/>
            <a:ext cx="190500" cy="0"/>
          </a:xfrm>
          <a:prstGeom prst="line">
            <a:avLst/>
          </a:prstGeom>
          <a:noFill/>
          <a:ln w="38100">
            <a:solidFill>
              <a:srgbClr val="FF0066"/>
            </a:solidFill>
            <a:round/>
            <a:headEnd/>
            <a:tailEnd/>
          </a:ln>
        </p:spPr>
        <p:txBody>
          <a:bodyPr/>
          <a:lstStyle/>
          <a:p>
            <a:endParaRPr lang="fr-FR"/>
          </a:p>
        </p:txBody>
      </p:sp>
      <p:sp>
        <p:nvSpPr>
          <p:cNvPr id="66600" name="Line 45"/>
          <p:cNvSpPr>
            <a:spLocks noChangeShapeType="1"/>
          </p:cNvSpPr>
          <p:nvPr/>
        </p:nvSpPr>
        <p:spPr bwMode="auto">
          <a:xfrm>
            <a:off x="5453070" y="3933056"/>
            <a:ext cx="190500" cy="0"/>
          </a:xfrm>
          <a:prstGeom prst="line">
            <a:avLst/>
          </a:prstGeom>
          <a:noFill/>
          <a:ln w="38100">
            <a:solidFill>
              <a:schemeClr val="accent3">
                <a:lumMod val="50000"/>
              </a:schemeClr>
            </a:solidFill>
            <a:round/>
            <a:headEnd/>
            <a:tailEnd/>
          </a:ln>
        </p:spPr>
        <p:txBody>
          <a:bodyPr/>
          <a:lstStyle/>
          <a:p>
            <a:endParaRPr lang="fr-FR"/>
          </a:p>
        </p:txBody>
      </p:sp>
      <p:sp>
        <p:nvSpPr>
          <p:cNvPr id="66606" name="Line 51"/>
          <p:cNvSpPr>
            <a:spLocks noChangeShapeType="1"/>
          </p:cNvSpPr>
          <p:nvPr/>
        </p:nvSpPr>
        <p:spPr bwMode="auto">
          <a:xfrm rot="5400000">
            <a:off x="4524375" y="5238750"/>
            <a:ext cx="76200" cy="0"/>
          </a:xfrm>
          <a:prstGeom prst="line">
            <a:avLst/>
          </a:prstGeom>
          <a:noFill/>
          <a:ln w="28575">
            <a:solidFill>
              <a:schemeClr val="tx1"/>
            </a:solidFill>
            <a:round/>
            <a:headEnd/>
            <a:tailEnd/>
          </a:ln>
        </p:spPr>
        <p:txBody>
          <a:bodyPr/>
          <a:lstStyle/>
          <a:p>
            <a:endParaRPr lang="fr-FR"/>
          </a:p>
        </p:txBody>
      </p:sp>
      <p:sp>
        <p:nvSpPr>
          <p:cNvPr id="66607" name="Line 52"/>
          <p:cNvSpPr>
            <a:spLocks noChangeShapeType="1"/>
          </p:cNvSpPr>
          <p:nvPr/>
        </p:nvSpPr>
        <p:spPr bwMode="auto">
          <a:xfrm rot="5400000">
            <a:off x="3838575" y="5229225"/>
            <a:ext cx="76200" cy="0"/>
          </a:xfrm>
          <a:prstGeom prst="line">
            <a:avLst/>
          </a:prstGeom>
          <a:noFill/>
          <a:ln w="28575">
            <a:solidFill>
              <a:schemeClr val="tx1"/>
            </a:solidFill>
            <a:round/>
            <a:headEnd/>
            <a:tailEnd/>
          </a:ln>
        </p:spPr>
        <p:txBody>
          <a:bodyPr/>
          <a:lstStyle/>
          <a:p>
            <a:endParaRPr lang="fr-FR"/>
          </a:p>
        </p:txBody>
      </p:sp>
      <p:sp>
        <p:nvSpPr>
          <p:cNvPr id="66608" name="Line 53"/>
          <p:cNvSpPr>
            <a:spLocks noChangeShapeType="1"/>
          </p:cNvSpPr>
          <p:nvPr/>
        </p:nvSpPr>
        <p:spPr bwMode="auto">
          <a:xfrm rot="5400000">
            <a:off x="3178175" y="5235575"/>
            <a:ext cx="76200" cy="0"/>
          </a:xfrm>
          <a:prstGeom prst="line">
            <a:avLst/>
          </a:prstGeom>
          <a:noFill/>
          <a:ln w="28575">
            <a:solidFill>
              <a:schemeClr val="tx1"/>
            </a:solidFill>
            <a:round/>
            <a:headEnd/>
            <a:tailEnd/>
          </a:ln>
        </p:spPr>
        <p:txBody>
          <a:bodyPr/>
          <a:lstStyle/>
          <a:p>
            <a:endParaRPr lang="fr-FR"/>
          </a:p>
        </p:txBody>
      </p:sp>
      <p:sp>
        <p:nvSpPr>
          <p:cNvPr id="66609" name="Line 54"/>
          <p:cNvSpPr>
            <a:spLocks noChangeShapeType="1"/>
          </p:cNvSpPr>
          <p:nvPr/>
        </p:nvSpPr>
        <p:spPr bwMode="auto">
          <a:xfrm rot="5400000">
            <a:off x="2508250" y="5241925"/>
            <a:ext cx="76200" cy="0"/>
          </a:xfrm>
          <a:prstGeom prst="line">
            <a:avLst/>
          </a:prstGeom>
          <a:noFill/>
          <a:ln w="28575">
            <a:solidFill>
              <a:schemeClr val="tx1"/>
            </a:solidFill>
            <a:round/>
            <a:headEnd/>
            <a:tailEnd/>
          </a:ln>
        </p:spPr>
        <p:txBody>
          <a:bodyPr/>
          <a:lstStyle/>
          <a:p>
            <a:endParaRPr lang="fr-FR"/>
          </a:p>
        </p:txBody>
      </p:sp>
      <p:sp>
        <p:nvSpPr>
          <p:cNvPr id="66610" name="Line 55"/>
          <p:cNvSpPr>
            <a:spLocks noChangeShapeType="1"/>
          </p:cNvSpPr>
          <p:nvPr/>
        </p:nvSpPr>
        <p:spPr bwMode="auto">
          <a:xfrm rot="5400000">
            <a:off x="1828800" y="5238750"/>
            <a:ext cx="76200" cy="0"/>
          </a:xfrm>
          <a:prstGeom prst="line">
            <a:avLst/>
          </a:prstGeom>
          <a:noFill/>
          <a:ln w="28575">
            <a:solidFill>
              <a:schemeClr val="tx1"/>
            </a:solidFill>
            <a:round/>
            <a:headEnd/>
            <a:tailEnd/>
          </a:ln>
        </p:spPr>
        <p:txBody>
          <a:bodyPr/>
          <a:lstStyle/>
          <a:p>
            <a:endParaRPr lang="fr-FR"/>
          </a:p>
        </p:txBody>
      </p:sp>
      <p:sp>
        <p:nvSpPr>
          <p:cNvPr id="66611" name="Line 56"/>
          <p:cNvSpPr>
            <a:spLocks noChangeShapeType="1"/>
          </p:cNvSpPr>
          <p:nvPr/>
        </p:nvSpPr>
        <p:spPr bwMode="auto">
          <a:xfrm rot="5400000">
            <a:off x="5954713" y="5226050"/>
            <a:ext cx="76200" cy="0"/>
          </a:xfrm>
          <a:prstGeom prst="line">
            <a:avLst/>
          </a:prstGeom>
          <a:noFill/>
          <a:ln w="28575">
            <a:solidFill>
              <a:schemeClr val="tx1"/>
            </a:solidFill>
            <a:round/>
            <a:headEnd/>
            <a:tailEnd/>
          </a:ln>
        </p:spPr>
        <p:txBody>
          <a:bodyPr/>
          <a:lstStyle/>
          <a:p>
            <a:endParaRPr lang="fr-FR"/>
          </a:p>
        </p:txBody>
      </p:sp>
      <p:sp>
        <p:nvSpPr>
          <p:cNvPr id="66616" name="Text Box 61"/>
          <p:cNvSpPr txBox="1">
            <a:spLocks noChangeArrowheads="1"/>
          </p:cNvSpPr>
          <p:nvPr/>
        </p:nvSpPr>
        <p:spPr bwMode="auto">
          <a:xfrm rot="-5400000">
            <a:off x="-1407319" y="3601244"/>
            <a:ext cx="4033838" cy="304800"/>
          </a:xfrm>
          <a:prstGeom prst="rect">
            <a:avLst/>
          </a:prstGeom>
          <a:noFill/>
          <a:ln w="9525">
            <a:noFill/>
            <a:miter lim="800000"/>
            <a:headEnd/>
            <a:tailEnd/>
          </a:ln>
        </p:spPr>
        <p:txBody>
          <a:bodyPr>
            <a:spAutoFit/>
          </a:bodyPr>
          <a:lstStyle/>
          <a:p>
            <a:r>
              <a:rPr lang="fr-FR" sz="1400">
                <a:solidFill>
                  <a:srgbClr val="FFFFFF"/>
                </a:solidFill>
                <a:latin typeface="Verdana" pitchFamily="34" charset="0"/>
              </a:rPr>
              <a:t>Cumulative incidence of HCC (%)</a:t>
            </a:r>
          </a:p>
        </p:txBody>
      </p:sp>
      <p:sp>
        <p:nvSpPr>
          <p:cNvPr id="66617" name="Line 63"/>
          <p:cNvSpPr>
            <a:spLocks noChangeShapeType="1"/>
          </p:cNvSpPr>
          <p:nvPr/>
        </p:nvSpPr>
        <p:spPr bwMode="auto">
          <a:xfrm>
            <a:off x="0" y="908050"/>
            <a:ext cx="9144000" cy="0"/>
          </a:xfrm>
          <a:prstGeom prst="line">
            <a:avLst/>
          </a:prstGeom>
          <a:noFill/>
          <a:ln w="9525">
            <a:solidFill>
              <a:srgbClr val="FFFFFF"/>
            </a:solidFill>
            <a:round/>
            <a:headEnd/>
            <a:tailEnd/>
          </a:ln>
        </p:spPr>
        <p:txBody>
          <a:bodyPr/>
          <a:lstStyle/>
          <a:p>
            <a:endParaRPr lang="fr-FR"/>
          </a:p>
        </p:txBody>
      </p:sp>
      <p:sp>
        <p:nvSpPr>
          <p:cNvPr id="66" name="ZoneTexte 65"/>
          <p:cNvSpPr txBox="1"/>
          <p:nvPr/>
        </p:nvSpPr>
        <p:spPr>
          <a:xfrm>
            <a:off x="611560" y="44624"/>
            <a:ext cx="8064896" cy="707886"/>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dirty="0" smtClean="0">
                <a:solidFill>
                  <a:srgbClr val="FF0066"/>
                </a:solidFill>
                <a:latin typeface="Arial" pitchFamily="34" charset="0"/>
                <a:cs typeface="Arial" pitchFamily="34" charset="0"/>
              </a:rPr>
              <a:t>     </a:t>
            </a:r>
            <a:r>
              <a:rPr lang="fr-FR" sz="4000" b="1" dirty="0" smtClean="0">
                <a:solidFill>
                  <a:srgbClr val="B9178B"/>
                </a:solidFill>
                <a:latin typeface="Arial" pitchFamily="34" charset="0"/>
                <a:cs typeface="Arial" pitchFamily="34" charset="0"/>
              </a:rPr>
              <a:t>Le </a:t>
            </a:r>
            <a:r>
              <a:rPr lang="fr-FR" sz="3600" b="1" dirty="0" smtClean="0">
                <a:solidFill>
                  <a:srgbClr val="B9178B"/>
                </a:solidFill>
                <a:latin typeface="Arial" pitchFamily="34" charset="0"/>
                <a:cs typeface="Arial" pitchFamily="34" charset="0"/>
              </a:rPr>
              <a:t>carcinome </a:t>
            </a:r>
            <a:r>
              <a:rPr lang="fr-FR" sz="3600" b="1" dirty="0" err="1" smtClean="0">
                <a:solidFill>
                  <a:srgbClr val="B9178B"/>
                </a:solidFill>
                <a:latin typeface="Arial" pitchFamily="34" charset="0"/>
                <a:cs typeface="Arial" pitchFamily="34" charset="0"/>
              </a:rPr>
              <a:t>hépato-cellulaire</a:t>
            </a:r>
            <a:r>
              <a:rPr lang="fr-FR" sz="3600" b="1" dirty="0" smtClean="0">
                <a:solidFill>
                  <a:srgbClr val="B9178B"/>
                </a:solidFill>
                <a:latin typeface="Arial" pitchFamily="34" charset="0"/>
                <a:cs typeface="Arial" pitchFamily="34" charset="0"/>
              </a:rPr>
              <a:t> </a:t>
            </a:r>
            <a:endParaRPr lang="fr-FR" sz="3600" i="1" dirty="0" smtClean="0">
              <a:solidFill>
                <a:srgbClr val="B9178B"/>
              </a:solidFill>
              <a:latin typeface="Arial" pitchFamily="34" charset="0"/>
              <a:cs typeface="Arial" pitchFamily="34" charset="0"/>
            </a:endParaRPr>
          </a:p>
        </p:txBody>
      </p:sp>
      <p:sp>
        <p:nvSpPr>
          <p:cNvPr id="40" name="Ellipse 39"/>
          <p:cNvSpPr/>
          <p:nvPr/>
        </p:nvSpPr>
        <p:spPr>
          <a:xfrm>
            <a:off x="4781184" y="2500306"/>
            <a:ext cx="648072" cy="128588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ZoneTexte 40"/>
          <p:cNvSpPr txBox="1"/>
          <p:nvPr/>
        </p:nvSpPr>
        <p:spPr>
          <a:xfrm>
            <a:off x="4714876" y="3000372"/>
            <a:ext cx="714380" cy="369332"/>
          </a:xfrm>
          <a:prstGeom prst="rect">
            <a:avLst/>
          </a:prstGeom>
          <a:noFill/>
        </p:spPr>
        <p:txBody>
          <a:bodyPr wrap="square" rtlCol="0">
            <a:spAutoFit/>
          </a:bodyPr>
          <a:lstStyle/>
          <a:p>
            <a:r>
              <a:rPr lang="fr-FR" dirty="0" smtClean="0">
                <a:latin typeface="Arial" pitchFamily="34" charset="0"/>
                <a:cs typeface="Arial" pitchFamily="34" charset="0"/>
              </a:rPr>
              <a:t>VHC</a:t>
            </a:r>
            <a:endParaRPr lang="fr-FR" dirty="0">
              <a:latin typeface="Arial" pitchFamily="34" charset="0"/>
              <a:cs typeface="Arial" pitchFamily="34" charset="0"/>
            </a:endParaRPr>
          </a:p>
        </p:txBody>
      </p:sp>
    </p:spTree>
  </p:cSld>
  <p:clrMapOvr>
    <a:masterClrMapping/>
  </p:clrMapOvr>
  <p:transition>
    <p:wipe dir="d"/>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Line 5"/>
          <p:cNvSpPr>
            <a:spLocks noChangeShapeType="1"/>
          </p:cNvSpPr>
          <p:nvPr/>
        </p:nvSpPr>
        <p:spPr bwMode="auto">
          <a:xfrm>
            <a:off x="2135188" y="2519363"/>
            <a:ext cx="0" cy="3135312"/>
          </a:xfrm>
          <a:prstGeom prst="line">
            <a:avLst/>
          </a:prstGeom>
          <a:noFill/>
          <a:ln w="28575">
            <a:solidFill>
              <a:schemeClr val="tx1"/>
            </a:solidFill>
            <a:round/>
            <a:headEnd/>
            <a:tailEnd/>
          </a:ln>
          <a:effectLst/>
        </p:spPr>
        <p:txBody>
          <a:bodyPr anchor="b">
            <a:spAutoFit/>
          </a:bodyPr>
          <a:lstStyle/>
          <a:p>
            <a:endParaRPr lang="fr-FR"/>
          </a:p>
        </p:txBody>
      </p:sp>
      <p:sp>
        <p:nvSpPr>
          <p:cNvPr id="50182" name="Text Box 6"/>
          <p:cNvSpPr txBox="1">
            <a:spLocks noChangeArrowheads="1"/>
          </p:cNvSpPr>
          <p:nvPr/>
        </p:nvSpPr>
        <p:spPr bwMode="auto">
          <a:xfrm>
            <a:off x="1663700" y="2384425"/>
            <a:ext cx="409575" cy="312738"/>
          </a:xfrm>
          <a:prstGeom prst="rect">
            <a:avLst/>
          </a:prstGeom>
          <a:noFill/>
          <a:ln w="9525" algn="ctr">
            <a:noFill/>
            <a:miter lim="800000"/>
            <a:headEnd/>
            <a:tailEnd/>
          </a:ln>
          <a:effectLst/>
        </p:spPr>
        <p:txBody>
          <a:bodyPr wrap="none" anchor="b">
            <a:spAutoFit/>
          </a:bodyPr>
          <a:lstStyle/>
          <a:p>
            <a:pPr>
              <a:lnSpc>
                <a:spcPct val="90000"/>
              </a:lnSpc>
              <a:spcBef>
                <a:spcPct val="35000"/>
              </a:spcBef>
              <a:spcAft>
                <a:spcPct val="25000"/>
              </a:spcAft>
              <a:buClr>
                <a:schemeClr val="folHlink"/>
              </a:buClr>
              <a:buFont typeface="Arial" pitchFamily="34" charset="0"/>
              <a:buNone/>
            </a:pPr>
            <a:r>
              <a:rPr lang="en-US">
                <a:solidFill>
                  <a:srgbClr val="000066"/>
                </a:solidFill>
              </a:rPr>
              <a:t>50</a:t>
            </a:r>
          </a:p>
        </p:txBody>
      </p:sp>
      <p:sp>
        <p:nvSpPr>
          <p:cNvPr id="50183" name="Text Box 7"/>
          <p:cNvSpPr txBox="1">
            <a:spLocks noChangeArrowheads="1"/>
          </p:cNvSpPr>
          <p:nvPr/>
        </p:nvSpPr>
        <p:spPr bwMode="auto">
          <a:xfrm>
            <a:off x="1663700" y="2967038"/>
            <a:ext cx="409575" cy="312737"/>
          </a:xfrm>
          <a:prstGeom prst="rect">
            <a:avLst/>
          </a:prstGeom>
          <a:noFill/>
          <a:ln w="9525" algn="ctr">
            <a:noFill/>
            <a:miter lim="800000"/>
            <a:headEnd/>
            <a:tailEnd/>
          </a:ln>
          <a:effectLst/>
        </p:spPr>
        <p:txBody>
          <a:bodyPr wrap="none" anchor="b">
            <a:spAutoFit/>
          </a:bodyPr>
          <a:lstStyle/>
          <a:p>
            <a:pPr>
              <a:lnSpc>
                <a:spcPct val="90000"/>
              </a:lnSpc>
              <a:spcBef>
                <a:spcPct val="35000"/>
              </a:spcBef>
              <a:spcAft>
                <a:spcPct val="25000"/>
              </a:spcAft>
              <a:buClr>
                <a:schemeClr val="folHlink"/>
              </a:buClr>
              <a:buFont typeface="Arial" pitchFamily="34" charset="0"/>
              <a:buNone/>
            </a:pPr>
            <a:r>
              <a:rPr lang="en-US">
                <a:solidFill>
                  <a:srgbClr val="000066"/>
                </a:solidFill>
              </a:rPr>
              <a:t>40</a:t>
            </a:r>
          </a:p>
        </p:txBody>
      </p:sp>
      <p:sp>
        <p:nvSpPr>
          <p:cNvPr id="50184" name="Text Box 8"/>
          <p:cNvSpPr txBox="1">
            <a:spLocks noChangeArrowheads="1"/>
          </p:cNvSpPr>
          <p:nvPr/>
        </p:nvSpPr>
        <p:spPr bwMode="auto">
          <a:xfrm>
            <a:off x="1663700" y="3581400"/>
            <a:ext cx="409575" cy="312738"/>
          </a:xfrm>
          <a:prstGeom prst="rect">
            <a:avLst/>
          </a:prstGeom>
          <a:noFill/>
          <a:ln w="9525" algn="ctr">
            <a:noFill/>
            <a:miter lim="800000"/>
            <a:headEnd/>
            <a:tailEnd/>
          </a:ln>
          <a:effectLst/>
        </p:spPr>
        <p:txBody>
          <a:bodyPr wrap="none" anchor="b">
            <a:spAutoFit/>
          </a:bodyPr>
          <a:lstStyle/>
          <a:p>
            <a:pPr>
              <a:lnSpc>
                <a:spcPct val="90000"/>
              </a:lnSpc>
              <a:spcBef>
                <a:spcPct val="35000"/>
              </a:spcBef>
              <a:spcAft>
                <a:spcPct val="25000"/>
              </a:spcAft>
              <a:buClr>
                <a:schemeClr val="folHlink"/>
              </a:buClr>
              <a:buFont typeface="Arial" pitchFamily="34" charset="0"/>
              <a:buNone/>
            </a:pPr>
            <a:r>
              <a:rPr lang="en-US">
                <a:solidFill>
                  <a:srgbClr val="000066"/>
                </a:solidFill>
              </a:rPr>
              <a:t>30</a:t>
            </a:r>
          </a:p>
        </p:txBody>
      </p:sp>
      <p:sp>
        <p:nvSpPr>
          <p:cNvPr id="50185" name="Text Box 9"/>
          <p:cNvSpPr txBox="1">
            <a:spLocks noChangeArrowheads="1"/>
          </p:cNvSpPr>
          <p:nvPr/>
        </p:nvSpPr>
        <p:spPr bwMode="auto">
          <a:xfrm>
            <a:off x="1663700" y="4241800"/>
            <a:ext cx="409575" cy="312738"/>
          </a:xfrm>
          <a:prstGeom prst="rect">
            <a:avLst/>
          </a:prstGeom>
          <a:noFill/>
          <a:ln w="9525" algn="ctr">
            <a:noFill/>
            <a:miter lim="800000"/>
            <a:headEnd/>
            <a:tailEnd/>
          </a:ln>
          <a:effectLst/>
        </p:spPr>
        <p:txBody>
          <a:bodyPr wrap="none" anchor="b">
            <a:spAutoFit/>
          </a:bodyPr>
          <a:lstStyle/>
          <a:p>
            <a:pPr>
              <a:lnSpc>
                <a:spcPct val="90000"/>
              </a:lnSpc>
              <a:spcBef>
                <a:spcPct val="35000"/>
              </a:spcBef>
              <a:spcAft>
                <a:spcPct val="25000"/>
              </a:spcAft>
              <a:buClr>
                <a:schemeClr val="folHlink"/>
              </a:buClr>
              <a:buFont typeface="Arial" pitchFamily="34" charset="0"/>
              <a:buNone/>
            </a:pPr>
            <a:r>
              <a:rPr lang="en-US">
                <a:solidFill>
                  <a:srgbClr val="000066"/>
                </a:solidFill>
              </a:rPr>
              <a:t>20</a:t>
            </a:r>
          </a:p>
        </p:txBody>
      </p:sp>
      <p:sp>
        <p:nvSpPr>
          <p:cNvPr id="50186" name="Text Box 10"/>
          <p:cNvSpPr txBox="1">
            <a:spLocks noChangeArrowheads="1"/>
          </p:cNvSpPr>
          <p:nvPr/>
        </p:nvSpPr>
        <p:spPr bwMode="auto">
          <a:xfrm>
            <a:off x="1663700" y="4830763"/>
            <a:ext cx="409575" cy="312737"/>
          </a:xfrm>
          <a:prstGeom prst="rect">
            <a:avLst/>
          </a:prstGeom>
          <a:noFill/>
          <a:ln w="9525" algn="ctr">
            <a:noFill/>
            <a:miter lim="800000"/>
            <a:headEnd/>
            <a:tailEnd/>
          </a:ln>
          <a:effectLst/>
        </p:spPr>
        <p:txBody>
          <a:bodyPr wrap="none" anchor="b">
            <a:spAutoFit/>
          </a:bodyPr>
          <a:lstStyle/>
          <a:p>
            <a:pPr>
              <a:lnSpc>
                <a:spcPct val="90000"/>
              </a:lnSpc>
              <a:spcBef>
                <a:spcPct val="35000"/>
              </a:spcBef>
              <a:spcAft>
                <a:spcPct val="25000"/>
              </a:spcAft>
              <a:buClr>
                <a:schemeClr val="folHlink"/>
              </a:buClr>
              <a:buFont typeface="Arial" pitchFamily="34" charset="0"/>
              <a:buNone/>
            </a:pPr>
            <a:r>
              <a:rPr lang="en-US">
                <a:solidFill>
                  <a:srgbClr val="000066"/>
                </a:solidFill>
              </a:rPr>
              <a:t>10</a:t>
            </a:r>
          </a:p>
        </p:txBody>
      </p:sp>
      <p:sp>
        <p:nvSpPr>
          <p:cNvPr id="50187" name="Text Box 11"/>
          <p:cNvSpPr txBox="1">
            <a:spLocks noChangeArrowheads="1"/>
          </p:cNvSpPr>
          <p:nvPr/>
        </p:nvSpPr>
        <p:spPr bwMode="auto">
          <a:xfrm>
            <a:off x="1782763" y="5505450"/>
            <a:ext cx="295275" cy="312738"/>
          </a:xfrm>
          <a:prstGeom prst="rect">
            <a:avLst/>
          </a:prstGeom>
          <a:noFill/>
          <a:ln w="9525" algn="ctr">
            <a:noFill/>
            <a:miter lim="800000"/>
            <a:headEnd/>
            <a:tailEnd/>
          </a:ln>
          <a:effectLst/>
        </p:spPr>
        <p:txBody>
          <a:bodyPr wrap="none" anchor="b">
            <a:spAutoFit/>
          </a:bodyPr>
          <a:lstStyle/>
          <a:p>
            <a:pPr>
              <a:lnSpc>
                <a:spcPct val="90000"/>
              </a:lnSpc>
              <a:spcBef>
                <a:spcPct val="35000"/>
              </a:spcBef>
              <a:spcAft>
                <a:spcPct val="25000"/>
              </a:spcAft>
              <a:buClr>
                <a:schemeClr val="folHlink"/>
              </a:buClr>
              <a:buFont typeface="Arial" pitchFamily="34" charset="0"/>
              <a:buNone/>
            </a:pPr>
            <a:r>
              <a:rPr lang="en-US">
                <a:solidFill>
                  <a:srgbClr val="000066"/>
                </a:solidFill>
              </a:rPr>
              <a:t>0</a:t>
            </a:r>
          </a:p>
        </p:txBody>
      </p:sp>
      <p:sp>
        <p:nvSpPr>
          <p:cNvPr id="50188" name="Rectangle 12"/>
          <p:cNvSpPr>
            <a:spLocks noChangeArrowheads="1"/>
          </p:cNvSpPr>
          <p:nvPr/>
        </p:nvSpPr>
        <p:spPr bwMode="auto">
          <a:xfrm>
            <a:off x="6615113" y="3375025"/>
            <a:ext cx="781050" cy="2293938"/>
          </a:xfrm>
          <a:prstGeom prst="rect">
            <a:avLst/>
          </a:prstGeom>
          <a:solidFill>
            <a:srgbClr val="FF0000"/>
          </a:solidFill>
          <a:ln w="9525" algn="ctr">
            <a:solidFill>
              <a:schemeClr val="bg1"/>
            </a:solidFill>
            <a:miter lim="800000"/>
            <a:headEnd/>
            <a:tailEnd/>
          </a:ln>
          <a:effectLst/>
        </p:spPr>
        <p:txBody>
          <a:bodyPr anchor="ctr">
            <a:spAutoFit/>
          </a:bodyPr>
          <a:lstStyle/>
          <a:p>
            <a:endParaRPr lang="fr-FR"/>
          </a:p>
        </p:txBody>
      </p:sp>
      <p:sp>
        <p:nvSpPr>
          <p:cNvPr id="50189" name="Rectangle 13"/>
          <p:cNvSpPr>
            <a:spLocks noChangeArrowheads="1"/>
          </p:cNvSpPr>
          <p:nvPr/>
        </p:nvSpPr>
        <p:spPr bwMode="auto">
          <a:xfrm>
            <a:off x="5476875" y="4116388"/>
            <a:ext cx="782638" cy="1552575"/>
          </a:xfrm>
          <a:prstGeom prst="rect">
            <a:avLst/>
          </a:prstGeom>
          <a:solidFill>
            <a:srgbClr val="FF0000"/>
          </a:solidFill>
          <a:ln w="9525" algn="ctr">
            <a:solidFill>
              <a:schemeClr val="bg1"/>
            </a:solidFill>
            <a:miter lim="800000"/>
            <a:headEnd/>
            <a:tailEnd/>
          </a:ln>
          <a:effectLst/>
        </p:spPr>
        <p:txBody>
          <a:bodyPr anchor="ctr">
            <a:spAutoFit/>
          </a:bodyPr>
          <a:lstStyle/>
          <a:p>
            <a:endParaRPr lang="fr-FR"/>
          </a:p>
        </p:txBody>
      </p:sp>
      <p:sp>
        <p:nvSpPr>
          <p:cNvPr id="50190" name="Rectangle 14"/>
          <p:cNvSpPr>
            <a:spLocks noChangeArrowheads="1"/>
          </p:cNvSpPr>
          <p:nvPr/>
        </p:nvSpPr>
        <p:spPr bwMode="auto">
          <a:xfrm>
            <a:off x="4381500" y="5045075"/>
            <a:ext cx="782638" cy="617538"/>
          </a:xfrm>
          <a:prstGeom prst="rect">
            <a:avLst/>
          </a:prstGeom>
          <a:solidFill>
            <a:srgbClr val="FF0000"/>
          </a:solidFill>
          <a:ln w="9525" algn="ctr">
            <a:solidFill>
              <a:schemeClr val="bg1"/>
            </a:solidFill>
            <a:miter lim="800000"/>
            <a:headEnd/>
            <a:tailEnd/>
          </a:ln>
          <a:effectLst/>
        </p:spPr>
        <p:txBody>
          <a:bodyPr anchor="ctr">
            <a:spAutoFit/>
          </a:bodyPr>
          <a:lstStyle/>
          <a:p>
            <a:endParaRPr lang="fr-FR"/>
          </a:p>
        </p:txBody>
      </p:sp>
      <p:sp>
        <p:nvSpPr>
          <p:cNvPr id="50191" name="Rectangle 15"/>
          <p:cNvSpPr>
            <a:spLocks noChangeArrowheads="1"/>
          </p:cNvSpPr>
          <p:nvPr/>
        </p:nvSpPr>
        <p:spPr bwMode="auto">
          <a:xfrm>
            <a:off x="3302000" y="5211778"/>
            <a:ext cx="782638" cy="431800"/>
          </a:xfrm>
          <a:prstGeom prst="rect">
            <a:avLst/>
          </a:prstGeom>
          <a:solidFill>
            <a:srgbClr val="FF0000"/>
          </a:solidFill>
          <a:ln w="9525" algn="ctr">
            <a:solidFill>
              <a:schemeClr val="bg1"/>
            </a:solidFill>
            <a:miter lim="800000"/>
            <a:headEnd/>
            <a:tailEnd/>
          </a:ln>
          <a:effectLst/>
        </p:spPr>
        <p:txBody>
          <a:bodyPr anchor="ctr">
            <a:spAutoFit/>
          </a:bodyPr>
          <a:lstStyle/>
          <a:p>
            <a:endParaRPr lang="fr-FR"/>
          </a:p>
        </p:txBody>
      </p:sp>
      <p:sp>
        <p:nvSpPr>
          <p:cNvPr id="50192" name="Rectangle 16"/>
          <p:cNvSpPr>
            <a:spLocks noChangeArrowheads="1"/>
          </p:cNvSpPr>
          <p:nvPr/>
        </p:nvSpPr>
        <p:spPr bwMode="auto">
          <a:xfrm>
            <a:off x="2252663" y="5302250"/>
            <a:ext cx="781050" cy="363538"/>
          </a:xfrm>
          <a:prstGeom prst="rect">
            <a:avLst/>
          </a:prstGeom>
          <a:solidFill>
            <a:srgbClr val="FF0000"/>
          </a:solidFill>
          <a:ln w="9525" algn="ctr">
            <a:solidFill>
              <a:schemeClr val="bg1"/>
            </a:solidFill>
            <a:miter lim="800000"/>
            <a:headEnd/>
            <a:tailEnd/>
          </a:ln>
          <a:effectLst/>
        </p:spPr>
        <p:txBody>
          <a:bodyPr anchor="ctr">
            <a:spAutoFit/>
          </a:bodyPr>
          <a:lstStyle/>
          <a:p>
            <a:endParaRPr lang="fr-FR"/>
          </a:p>
        </p:txBody>
      </p:sp>
      <p:sp>
        <p:nvSpPr>
          <p:cNvPr id="50193" name="Text Box 17"/>
          <p:cNvSpPr txBox="1">
            <a:spLocks noChangeArrowheads="1"/>
          </p:cNvSpPr>
          <p:nvPr/>
        </p:nvSpPr>
        <p:spPr bwMode="auto">
          <a:xfrm>
            <a:off x="2400300" y="4979988"/>
            <a:ext cx="466725" cy="312737"/>
          </a:xfrm>
          <a:prstGeom prst="rect">
            <a:avLst/>
          </a:prstGeom>
          <a:noFill/>
          <a:ln w="9525" algn="ctr">
            <a:noFill/>
            <a:miter lim="800000"/>
            <a:headEnd/>
            <a:tailEnd/>
          </a:ln>
          <a:effectLst/>
        </p:spPr>
        <p:txBody>
          <a:bodyPr wrap="none" anchor="b">
            <a:spAutoFit/>
          </a:bodyPr>
          <a:lstStyle/>
          <a:p>
            <a:pPr>
              <a:lnSpc>
                <a:spcPct val="90000"/>
              </a:lnSpc>
              <a:spcBef>
                <a:spcPct val="35000"/>
              </a:spcBef>
              <a:spcAft>
                <a:spcPct val="25000"/>
              </a:spcAft>
              <a:buClr>
                <a:schemeClr val="folHlink"/>
              </a:buClr>
              <a:buFont typeface="Arial" pitchFamily="34" charset="0"/>
              <a:buNone/>
            </a:pPr>
            <a:r>
              <a:rPr lang="en-US" b="1">
                <a:solidFill>
                  <a:srgbClr val="000066"/>
                </a:solidFill>
              </a:rPr>
              <a:t>4.5</a:t>
            </a:r>
          </a:p>
        </p:txBody>
      </p:sp>
      <p:sp>
        <p:nvSpPr>
          <p:cNvPr id="50194" name="Text Box 18"/>
          <p:cNvSpPr txBox="1">
            <a:spLocks noChangeArrowheads="1"/>
          </p:cNvSpPr>
          <p:nvPr/>
        </p:nvSpPr>
        <p:spPr bwMode="auto">
          <a:xfrm>
            <a:off x="3471863" y="4910138"/>
            <a:ext cx="466725" cy="312737"/>
          </a:xfrm>
          <a:prstGeom prst="rect">
            <a:avLst/>
          </a:prstGeom>
          <a:noFill/>
          <a:ln w="9525" algn="ctr">
            <a:noFill/>
            <a:miter lim="800000"/>
            <a:headEnd/>
            <a:tailEnd/>
          </a:ln>
          <a:effectLst/>
        </p:spPr>
        <p:txBody>
          <a:bodyPr wrap="none" anchor="b">
            <a:spAutoFit/>
          </a:bodyPr>
          <a:lstStyle/>
          <a:p>
            <a:pPr>
              <a:lnSpc>
                <a:spcPct val="90000"/>
              </a:lnSpc>
              <a:spcBef>
                <a:spcPct val="35000"/>
              </a:spcBef>
              <a:spcAft>
                <a:spcPct val="25000"/>
              </a:spcAft>
              <a:buClr>
                <a:schemeClr val="folHlink"/>
              </a:buClr>
              <a:buFont typeface="Arial" pitchFamily="34" charset="0"/>
              <a:buNone/>
            </a:pPr>
            <a:r>
              <a:rPr lang="en-US" b="1">
                <a:solidFill>
                  <a:srgbClr val="000066"/>
                </a:solidFill>
              </a:rPr>
              <a:t>5.9</a:t>
            </a:r>
          </a:p>
        </p:txBody>
      </p:sp>
      <p:sp>
        <p:nvSpPr>
          <p:cNvPr id="50195" name="Text Box 19"/>
          <p:cNvSpPr txBox="1">
            <a:spLocks noChangeArrowheads="1"/>
          </p:cNvSpPr>
          <p:nvPr/>
        </p:nvSpPr>
        <p:spPr bwMode="auto">
          <a:xfrm>
            <a:off x="4545013" y="4733925"/>
            <a:ext cx="466725" cy="312738"/>
          </a:xfrm>
          <a:prstGeom prst="rect">
            <a:avLst/>
          </a:prstGeom>
          <a:noFill/>
          <a:ln w="9525" algn="ctr">
            <a:noFill/>
            <a:miter lim="800000"/>
            <a:headEnd/>
            <a:tailEnd/>
          </a:ln>
          <a:effectLst/>
        </p:spPr>
        <p:txBody>
          <a:bodyPr wrap="none" anchor="b">
            <a:spAutoFit/>
          </a:bodyPr>
          <a:lstStyle/>
          <a:p>
            <a:pPr>
              <a:lnSpc>
                <a:spcPct val="90000"/>
              </a:lnSpc>
              <a:spcBef>
                <a:spcPct val="35000"/>
              </a:spcBef>
              <a:spcAft>
                <a:spcPct val="25000"/>
              </a:spcAft>
              <a:buClr>
                <a:schemeClr val="folHlink"/>
              </a:buClr>
              <a:buFont typeface="Arial" pitchFamily="34" charset="0"/>
              <a:buNone/>
            </a:pPr>
            <a:r>
              <a:rPr lang="en-US" b="1">
                <a:solidFill>
                  <a:srgbClr val="000066"/>
                </a:solidFill>
              </a:rPr>
              <a:t>9.8</a:t>
            </a:r>
          </a:p>
        </p:txBody>
      </p:sp>
      <p:sp>
        <p:nvSpPr>
          <p:cNvPr id="50196" name="Text Box 20"/>
          <p:cNvSpPr txBox="1">
            <a:spLocks noChangeArrowheads="1"/>
          </p:cNvSpPr>
          <p:nvPr/>
        </p:nvSpPr>
        <p:spPr bwMode="auto">
          <a:xfrm>
            <a:off x="5584825" y="3802063"/>
            <a:ext cx="577850" cy="312737"/>
          </a:xfrm>
          <a:prstGeom prst="rect">
            <a:avLst/>
          </a:prstGeom>
          <a:noFill/>
          <a:ln w="9525" algn="ctr">
            <a:noFill/>
            <a:miter lim="800000"/>
            <a:headEnd/>
            <a:tailEnd/>
          </a:ln>
          <a:effectLst/>
        </p:spPr>
        <p:txBody>
          <a:bodyPr wrap="none" anchor="b">
            <a:spAutoFit/>
          </a:bodyPr>
          <a:lstStyle/>
          <a:p>
            <a:pPr>
              <a:lnSpc>
                <a:spcPct val="90000"/>
              </a:lnSpc>
              <a:spcBef>
                <a:spcPct val="35000"/>
              </a:spcBef>
              <a:spcAft>
                <a:spcPct val="25000"/>
              </a:spcAft>
              <a:buClr>
                <a:schemeClr val="folHlink"/>
              </a:buClr>
              <a:buFont typeface="Arial" pitchFamily="34" charset="0"/>
              <a:buNone/>
            </a:pPr>
            <a:r>
              <a:rPr lang="en-US" b="1">
                <a:solidFill>
                  <a:srgbClr val="000066"/>
                </a:solidFill>
              </a:rPr>
              <a:t>23.5</a:t>
            </a:r>
          </a:p>
        </p:txBody>
      </p:sp>
      <p:sp>
        <p:nvSpPr>
          <p:cNvPr id="50197" name="Text Box 21"/>
          <p:cNvSpPr txBox="1">
            <a:spLocks noChangeArrowheads="1"/>
          </p:cNvSpPr>
          <p:nvPr/>
        </p:nvSpPr>
        <p:spPr bwMode="auto">
          <a:xfrm>
            <a:off x="6716713" y="3052763"/>
            <a:ext cx="579437" cy="312737"/>
          </a:xfrm>
          <a:prstGeom prst="rect">
            <a:avLst/>
          </a:prstGeom>
          <a:noFill/>
          <a:ln w="9525" algn="ctr">
            <a:noFill/>
            <a:miter lim="800000"/>
            <a:headEnd/>
            <a:tailEnd/>
          </a:ln>
          <a:effectLst/>
        </p:spPr>
        <p:txBody>
          <a:bodyPr wrap="none" anchor="b">
            <a:spAutoFit/>
          </a:bodyPr>
          <a:lstStyle/>
          <a:p>
            <a:pPr>
              <a:lnSpc>
                <a:spcPct val="90000"/>
              </a:lnSpc>
              <a:spcBef>
                <a:spcPct val="35000"/>
              </a:spcBef>
              <a:spcAft>
                <a:spcPct val="25000"/>
              </a:spcAft>
              <a:buClr>
                <a:schemeClr val="folHlink"/>
              </a:buClr>
              <a:buFont typeface="Arial" pitchFamily="34" charset="0"/>
              <a:buNone/>
            </a:pPr>
            <a:r>
              <a:rPr lang="en-US" b="1">
                <a:solidFill>
                  <a:srgbClr val="000066"/>
                </a:solidFill>
              </a:rPr>
              <a:t>36.2</a:t>
            </a:r>
          </a:p>
        </p:txBody>
      </p:sp>
      <p:sp>
        <p:nvSpPr>
          <p:cNvPr id="50198" name="Text Box 22"/>
          <p:cNvSpPr txBox="1">
            <a:spLocks noChangeArrowheads="1"/>
          </p:cNvSpPr>
          <p:nvPr/>
        </p:nvSpPr>
        <p:spPr bwMode="auto">
          <a:xfrm>
            <a:off x="2260600" y="5759469"/>
            <a:ext cx="832279" cy="369332"/>
          </a:xfrm>
          <a:prstGeom prst="rect">
            <a:avLst/>
          </a:prstGeom>
          <a:solidFill>
            <a:schemeClr val="accent2">
              <a:lumMod val="20000"/>
              <a:lumOff val="80000"/>
            </a:schemeClr>
          </a:solidFill>
          <a:ln w="9525" algn="ctr">
            <a:noFill/>
            <a:miter lim="800000"/>
            <a:headEnd/>
            <a:tailEnd/>
          </a:ln>
          <a:effectLst/>
        </p:spPr>
        <p:txBody>
          <a:bodyPr wrap="none" anchor="b">
            <a:spAutoFit/>
          </a:bodyPr>
          <a:lstStyle/>
          <a:p>
            <a:pPr>
              <a:lnSpc>
                <a:spcPct val="90000"/>
              </a:lnSpc>
              <a:spcBef>
                <a:spcPct val="35000"/>
              </a:spcBef>
              <a:spcAft>
                <a:spcPct val="25000"/>
              </a:spcAft>
              <a:buClr>
                <a:schemeClr val="folHlink"/>
              </a:buClr>
              <a:buFont typeface="Arial" pitchFamily="34" charset="0"/>
              <a:buNone/>
            </a:pPr>
            <a:r>
              <a:rPr lang="en-US" sz="2000" dirty="0">
                <a:solidFill>
                  <a:srgbClr val="000066"/>
                </a:solidFill>
                <a:latin typeface="Arial" pitchFamily="34" charset="0"/>
                <a:cs typeface="Arial" pitchFamily="34" charset="0"/>
              </a:rPr>
              <a:t>&lt; 300</a:t>
            </a:r>
          </a:p>
        </p:txBody>
      </p:sp>
      <p:sp>
        <p:nvSpPr>
          <p:cNvPr id="50199" name="Text Box 23"/>
          <p:cNvSpPr txBox="1">
            <a:spLocks noChangeArrowheads="1"/>
          </p:cNvSpPr>
          <p:nvPr/>
        </p:nvSpPr>
        <p:spPr bwMode="auto">
          <a:xfrm>
            <a:off x="3230562" y="5695589"/>
            <a:ext cx="984248" cy="646331"/>
          </a:xfrm>
          <a:prstGeom prst="rect">
            <a:avLst/>
          </a:prstGeom>
          <a:solidFill>
            <a:schemeClr val="accent2">
              <a:lumMod val="20000"/>
              <a:lumOff val="80000"/>
            </a:schemeClr>
          </a:solidFill>
          <a:ln w="9525" algn="ctr">
            <a:noFill/>
            <a:miter lim="800000"/>
            <a:headEnd/>
            <a:tailEnd/>
          </a:ln>
          <a:effectLst/>
        </p:spPr>
        <p:txBody>
          <a:bodyPr wrap="square" anchor="b">
            <a:spAutoFit/>
          </a:bodyPr>
          <a:lstStyle/>
          <a:p>
            <a:pPr algn="ctr">
              <a:lnSpc>
                <a:spcPct val="90000"/>
              </a:lnSpc>
              <a:buClr>
                <a:schemeClr val="folHlink"/>
              </a:buClr>
              <a:buFont typeface="Arial" pitchFamily="34" charset="0"/>
              <a:buNone/>
            </a:pPr>
            <a:r>
              <a:rPr lang="en-US" sz="2000" dirty="0">
                <a:solidFill>
                  <a:srgbClr val="000066"/>
                </a:solidFill>
                <a:latin typeface="Arial" pitchFamily="34" charset="0"/>
                <a:cs typeface="Arial" pitchFamily="34" charset="0"/>
              </a:rPr>
              <a:t>300-</a:t>
            </a:r>
          </a:p>
          <a:p>
            <a:pPr algn="ctr">
              <a:lnSpc>
                <a:spcPct val="90000"/>
              </a:lnSpc>
              <a:buClr>
                <a:schemeClr val="folHlink"/>
              </a:buClr>
              <a:buFont typeface="Arial" pitchFamily="34" charset="0"/>
              <a:buNone/>
            </a:pPr>
            <a:r>
              <a:rPr lang="en-US" sz="2000" dirty="0">
                <a:solidFill>
                  <a:srgbClr val="000066"/>
                </a:solidFill>
                <a:latin typeface="Arial" pitchFamily="34" charset="0"/>
                <a:cs typeface="Arial" pitchFamily="34" charset="0"/>
              </a:rPr>
              <a:t>9999</a:t>
            </a:r>
          </a:p>
        </p:txBody>
      </p:sp>
      <p:sp>
        <p:nvSpPr>
          <p:cNvPr id="50200" name="Text Box 24"/>
          <p:cNvSpPr txBox="1">
            <a:spLocks noChangeArrowheads="1"/>
          </p:cNvSpPr>
          <p:nvPr/>
        </p:nvSpPr>
        <p:spPr bwMode="auto">
          <a:xfrm>
            <a:off x="4286248" y="5753120"/>
            <a:ext cx="1053494" cy="646331"/>
          </a:xfrm>
          <a:prstGeom prst="rect">
            <a:avLst/>
          </a:prstGeom>
          <a:solidFill>
            <a:schemeClr val="accent2">
              <a:lumMod val="20000"/>
              <a:lumOff val="80000"/>
            </a:schemeClr>
          </a:solidFill>
          <a:ln w="9525" algn="ctr">
            <a:noFill/>
            <a:miter lim="800000"/>
            <a:headEnd/>
            <a:tailEnd/>
          </a:ln>
          <a:effectLst/>
        </p:spPr>
        <p:txBody>
          <a:bodyPr wrap="none" anchor="b">
            <a:spAutoFit/>
          </a:bodyPr>
          <a:lstStyle/>
          <a:p>
            <a:pPr algn="ctr">
              <a:lnSpc>
                <a:spcPct val="90000"/>
              </a:lnSpc>
              <a:buClr>
                <a:schemeClr val="folHlink"/>
              </a:buClr>
              <a:buFont typeface="Arial" pitchFamily="34" charset="0"/>
              <a:buNone/>
            </a:pPr>
            <a:r>
              <a:rPr lang="en-US" sz="2000" dirty="0">
                <a:solidFill>
                  <a:srgbClr val="000066"/>
                </a:solidFill>
                <a:latin typeface="Arial" pitchFamily="34" charset="0"/>
                <a:cs typeface="Arial" pitchFamily="34" charset="0"/>
              </a:rPr>
              <a:t>10,000-</a:t>
            </a:r>
          </a:p>
          <a:p>
            <a:pPr algn="ctr">
              <a:lnSpc>
                <a:spcPct val="90000"/>
              </a:lnSpc>
              <a:buClr>
                <a:schemeClr val="folHlink"/>
              </a:buClr>
              <a:buFont typeface="Arial" pitchFamily="34" charset="0"/>
              <a:buNone/>
            </a:pPr>
            <a:r>
              <a:rPr lang="en-US" sz="2000" dirty="0">
                <a:solidFill>
                  <a:srgbClr val="000066"/>
                </a:solidFill>
                <a:latin typeface="Arial" pitchFamily="34" charset="0"/>
                <a:cs typeface="Arial" pitchFamily="34" charset="0"/>
              </a:rPr>
              <a:t>99,999</a:t>
            </a:r>
          </a:p>
        </p:txBody>
      </p:sp>
      <p:sp>
        <p:nvSpPr>
          <p:cNvPr id="50201" name="Text Box 25"/>
          <p:cNvSpPr txBox="1">
            <a:spLocks noChangeArrowheads="1"/>
          </p:cNvSpPr>
          <p:nvPr/>
        </p:nvSpPr>
        <p:spPr bwMode="auto">
          <a:xfrm>
            <a:off x="5414963" y="5753120"/>
            <a:ext cx="1106393" cy="646331"/>
          </a:xfrm>
          <a:prstGeom prst="rect">
            <a:avLst/>
          </a:prstGeom>
          <a:solidFill>
            <a:schemeClr val="accent2">
              <a:lumMod val="20000"/>
              <a:lumOff val="80000"/>
            </a:schemeClr>
          </a:solidFill>
          <a:ln w="9525" algn="ctr">
            <a:noFill/>
            <a:miter lim="800000"/>
            <a:headEnd/>
            <a:tailEnd/>
          </a:ln>
          <a:effectLst/>
        </p:spPr>
        <p:txBody>
          <a:bodyPr wrap="none" anchor="b">
            <a:spAutoFit/>
          </a:bodyPr>
          <a:lstStyle/>
          <a:p>
            <a:pPr algn="ctr">
              <a:lnSpc>
                <a:spcPct val="90000"/>
              </a:lnSpc>
              <a:buClr>
                <a:schemeClr val="folHlink"/>
              </a:buClr>
              <a:buFont typeface="Arial" pitchFamily="34" charset="0"/>
              <a:buNone/>
            </a:pPr>
            <a:r>
              <a:rPr lang="en-US" sz="2000" dirty="0">
                <a:solidFill>
                  <a:srgbClr val="000066"/>
                </a:solidFill>
              </a:rPr>
              <a:t>100,000-</a:t>
            </a:r>
          </a:p>
          <a:p>
            <a:pPr algn="ctr">
              <a:lnSpc>
                <a:spcPct val="90000"/>
              </a:lnSpc>
              <a:buClr>
                <a:schemeClr val="folHlink"/>
              </a:buClr>
              <a:buFont typeface="Arial" pitchFamily="34" charset="0"/>
              <a:buNone/>
            </a:pPr>
            <a:r>
              <a:rPr lang="en-US" sz="2000" dirty="0">
                <a:solidFill>
                  <a:srgbClr val="000066"/>
                </a:solidFill>
              </a:rPr>
              <a:t>999,999</a:t>
            </a:r>
          </a:p>
        </p:txBody>
      </p:sp>
      <p:sp>
        <p:nvSpPr>
          <p:cNvPr id="50202" name="Text Box 26"/>
          <p:cNvSpPr txBox="1">
            <a:spLocks noChangeArrowheads="1"/>
          </p:cNvSpPr>
          <p:nvPr/>
        </p:nvSpPr>
        <p:spPr bwMode="auto">
          <a:xfrm>
            <a:off x="6608808" y="5830907"/>
            <a:ext cx="1606530" cy="369332"/>
          </a:xfrm>
          <a:prstGeom prst="rect">
            <a:avLst/>
          </a:prstGeom>
          <a:solidFill>
            <a:schemeClr val="accent2">
              <a:lumMod val="20000"/>
              <a:lumOff val="80000"/>
            </a:schemeClr>
          </a:solidFill>
          <a:ln w="9525" algn="ctr">
            <a:noFill/>
            <a:miter lim="800000"/>
            <a:headEnd/>
            <a:tailEnd/>
          </a:ln>
          <a:effectLst/>
        </p:spPr>
        <p:txBody>
          <a:bodyPr wrap="none" anchor="b">
            <a:spAutoFit/>
          </a:bodyPr>
          <a:lstStyle/>
          <a:p>
            <a:pPr>
              <a:lnSpc>
                <a:spcPct val="90000"/>
              </a:lnSpc>
              <a:buClr>
                <a:schemeClr val="folHlink"/>
              </a:buClr>
              <a:buFont typeface="Arial" pitchFamily="34" charset="0"/>
              <a:buNone/>
            </a:pPr>
            <a:r>
              <a:rPr lang="en-US" sz="2000" dirty="0">
                <a:solidFill>
                  <a:srgbClr val="000066"/>
                </a:solidFill>
                <a:latin typeface="Arial" pitchFamily="34" charset="0"/>
                <a:cs typeface="Arial" pitchFamily="34" charset="0"/>
              </a:rPr>
              <a:t>≥ </a:t>
            </a:r>
            <a:r>
              <a:rPr lang="en-US" sz="2000" dirty="0" smtClean="0">
                <a:solidFill>
                  <a:srgbClr val="000066"/>
                </a:solidFill>
                <a:latin typeface="Arial" pitchFamily="34" charset="0"/>
                <a:cs typeface="Arial" pitchFamily="34" charset="0"/>
              </a:rPr>
              <a:t>1,000,000 </a:t>
            </a:r>
            <a:endParaRPr lang="en-US" sz="2000" dirty="0">
              <a:solidFill>
                <a:srgbClr val="000066"/>
              </a:solidFill>
              <a:latin typeface="Arial" pitchFamily="34" charset="0"/>
              <a:cs typeface="Arial" pitchFamily="34" charset="0"/>
            </a:endParaRPr>
          </a:p>
        </p:txBody>
      </p:sp>
      <p:sp>
        <p:nvSpPr>
          <p:cNvPr id="50203" name="Text Box 27"/>
          <p:cNvSpPr txBox="1">
            <a:spLocks noChangeArrowheads="1"/>
          </p:cNvSpPr>
          <p:nvPr/>
        </p:nvSpPr>
        <p:spPr bwMode="auto">
          <a:xfrm>
            <a:off x="5500694" y="6473849"/>
            <a:ext cx="3435350" cy="312737"/>
          </a:xfrm>
          <a:prstGeom prst="rect">
            <a:avLst/>
          </a:prstGeom>
          <a:noFill/>
          <a:ln w="9525" algn="ctr">
            <a:noFill/>
            <a:miter lim="800000"/>
            <a:headEnd/>
            <a:tailEnd/>
          </a:ln>
          <a:effectLst/>
        </p:spPr>
        <p:txBody>
          <a:bodyPr wrap="none" anchor="b">
            <a:spAutoFit/>
          </a:bodyPr>
          <a:lstStyle/>
          <a:p>
            <a:pPr>
              <a:lnSpc>
                <a:spcPct val="90000"/>
              </a:lnSpc>
              <a:spcBef>
                <a:spcPct val="35000"/>
              </a:spcBef>
              <a:spcAft>
                <a:spcPct val="25000"/>
              </a:spcAft>
              <a:buClr>
                <a:schemeClr val="folHlink"/>
              </a:buClr>
              <a:buFont typeface="Arial" pitchFamily="34" charset="0"/>
              <a:buNone/>
            </a:pPr>
            <a:r>
              <a:rPr lang="en-US" b="1" dirty="0">
                <a:solidFill>
                  <a:srgbClr val="000066"/>
                </a:solidFill>
              </a:rPr>
              <a:t>HBV DNA at Baseline (copies/</a:t>
            </a:r>
            <a:r>
              <a:rPr lang="en-US" b="1" dirty="0" err="1">
                <a:solidFill>
                  <a:srgbClr val="000066"/>
                </a:solidFill>
              </a:rPr>
              <a:t>mL</a:t>
            </a:r>
            <a:r>
              <a:rPr lang="en-US" b="1" dirty="0">
                <a:solidFill>
                  <a:srgbClr val="000066"/>
                </a:solidFill>
              </a:rPr>
              <a:t>)</a:t>
            </a:r>
          </a:p>
        </p:txBody>
      </p:sp>
      <p:sp>
        <p:nvSpPr>
          <p:cNvPr id="50204" name="Text Box 28"/>
          <p:cNvSpPr txBox="1">
            <a:spLocks noChangeArrowheads="1"/>
          </p:cNvSpPr>
          <p:nvPr/>
        </p:nvSpPr>
        <p:spPr bwMode="auto">
          <a:xfrm rot="16200000">
            <a:off x="-573904" y="3844132"/>
            <a:ext cx="3471863" cy="533400"/>
          </a:xfrm>
          <a:prstGeom prst="rect">
            <a:avLst/>
          </a:prstGeom>
          <a:noFill/>
          <a:ln w="9525" algn="ctr">
            <a:noFill/>
            <a:miter lim="800000"/>
            <a:headEnd/>
            <a:tailEnd/>
          </a:ln>
          <a:effectLst/>
        </p:spPr>
        <p:txBody>
          <a:bodyPr wrap="none" anchor="b">
            <a:spAutoFit/>
          </a:bodyPr>
          <a:lstStyle/>
          <a:p>
            <a:pPr algn="ctr">
              <a:lnSpc>
                <a:spcPct val="90000"/>
              </a:lnSpc>
              <a:buClr>
                <a:schemeClr val="folHlink"/>
              </a:buClr>
              <a:buFont typeface="Arial" pitchFamily="34" charset="0"/>
              <a:buNone/>
            </a:pPr>
            <a:r>
              <a:rPr lang="en-US" b="1" dirty="0">
                <a:solidFill>
                  <a:srgbClr val="000066"/>
                </a:solidFill>
              </a:rPr>
              <a:t>Cumulative Incidence of Cirrhosis</a:t>
            </a:r>
          </a:p>
          <a:p>
            <a:pPr algn="ctr">
              <a:lnSpc>
                <a:spcPct val="90000"/>
              </a:lnSpc>
              <a:buClr>
                <a:schemeClr val="folHlink"/>
              </a:buClr>
              <a:buFont typeface="Arial" pitchFamily="34" charset="0"/>
              <a:buNone/>
            </a:pPr>
            <a:r>
              <a:rPr lang="en-US" b="1" dirty="0">
                <a:solidFill>
                  <a:srgbClr val="000066"/>
                </a:solidFill>
              </a:rPr>
              <a:t>at Year 13 Follow-up (%)</a:t>
            </a:r>
          </a:p>
        </p:txBody>
      </p:sp>
      <p:sp>
        <p:nvSpPr>
          <p:cNvPr id="50205" name="Line 29"/>
          <p:cNvSpPr>
            <a:spLocks noChangeShapeType="1"/>
          </p:cNvSpPr>
          <p:nvPr/>
        </p:nvSpPr>
        <p:spPr bwMode="auto">
          <a:xfrm>
            <a:off x="2119313" y="5715016"/>
            <a:ext cx="5518150" cy="0"/>
          </a:xfrm>
          <a:prstGeom prst="line">
            <a:avLst/>
          </a:prstGeom>
          <a:noFill/>
          <a:ln w="28575">
            <a:solidFill>
              <a:schemeClr val="tx1"/>
            </a:solidFill>
            <a:round/>
            <a:headEnd/>
            <a:tailEnd/>
          </a:ln>
          <a:effectLst/>
        </p:spPr>
        <p:txBody>
          <a:bodyPr anchor="b">
            <a:spAutoFit/>
          </a:bodyPr>
          <a:lstStyle/>
          <a:p>
            <a:endParaRPr lang="fr-FR"/>
          </a:p>
        </p:txBody>
      </p:sp>
      <p:sp>
        <p:nvSpPr>
          <p:cNvPr id="50206" name="Line 30"/>
          <p:cNvSpPr>
            <a:spLocks noChangeShapeType="1"/>
          </p:cNvSpPr>
          <p:nvPr/>
        </p:nvSpPr>
        <p:spPr bwMode="auto">
          <a:xfrm flipH="1">
            <a:off x="2054225" y="2532063"/>
            <a:ext cx="82550" cy="0"/>
          </a:xfrm>
          <a:prstGeom prst="line">
            <a:avLst/>
          </a:prstGeom>
          <a:noFill/>
          <a:ln w="28575">
            <a:solidFill>
              <a:schemeClr val="tx1"/>
            </a:solidFill>
            <a:round/>
            <a:headEnd/>
            <a:tailEnd/>
          </a:ln>
          <a:effectLst/>
        </p:spPr>
        <p:txBody>
          <a:bodyPr anchor="b">
            <a:spAutoFit/>
          </a:bodyPr>
          <a:lstStyle/>
          <a:p>
            <a:endParaRPr lang="fr-FR"/>
          </a:p>
        </p:txBody>
      </p:sp>
      <p:sp>
        <p:nvSpPr>
          <p:cNvPr id="50207" name="Line 31"/>
          <p:cNvSpPr>
            <a:spLocks noChangeShapeType="1"/>
          </p:cNvSpPr>
          <p:nvPr/>
        </p:nvSpPr>
        <p:spPr bwMode="auto">
          <a:xfrm flipH="1">
            <a:off x="2054225" y="3122613"/>
            <a:ext cx="84138" cy="0"/>
          </a:xfrm>
          <a:prstGeom prst="line">
            <a:avLst/>
          </a:prstGeom>
          <a:noFill/>
          <a:ln w="28575">
            <a:solidFill>
              <a:schemeClr val="tx1"/>
            </a:solidFill>
            <a:round/>
            <a:headEnd/>
            <a:tailEnd/>
          </a:ln>
          <a:effectLst/>
        </p:spPr>
        <p:txBody>
          <a:bodyPr anchor="b">
            <a:spAutoFit/>
          </a:bodyPr>
          <a:lstStyle/>
          <a:p>
            <a:endParaRPr lang="fr-FR"/>
          </a:p>
        </p:txBody>
      </p:sp>
      <p:sp>
        <p:nvSpPr>
          <p:cNvPr id="50208" name="Line 32"/>
          <p:cNvSpPr>
            <a:spLocks noChangeShapeType="1"/>
          </p:cNvSpPr>
          <p:nvPr/>
        </p:nvSpPr>
        <p:spPr bwMode="auto">
          <a:xfrm flipH="1">
            <a:off x="2054225" y="3741738"/>
            <a:ext cx="84138" cy="0"/>
          </a:xfrm>
          <a:prstGeom prst="line">
            <a:avLst/>
          </a:prstGeom>
          <a:noFill/>
          <a:ln w="28575">
            <a:solidFill>
              <a:schemeClr val="tx1"/>
            </a:solidFill>
            <a:round/>
            <a:headEnd/>
            <a:tailEnd/>
          </a:ln>
          <a:effectLst/>
        </p:spPr>
        <p:txBody>
          <a:bodyPr anchor="b">
            <a:spAutoFit/>
          </a:bodyPr>
          <a:lstStyle/>
          <a:p>
            <a:endParaRPr lang="fr-FR"/>
          </a:p>
        </p:txBody>
      </p:sp>
      <p:sp>
        <p:nvSpPr>
          <p:cNvPr id="50209" name="Line 33"/>
          <p:cNvSpPr>
            <a:spLocks noChangeShapeType="1"/>
          </p:cNvSpPr>
          <p:nvPr/>
        </p:nvSpPr>
        <p:spPr bwMode="auto">
          <a:xfrm flipH="1">
            <a:off x="2054225" y="4400550"/>
            <a:ext cx="84138" cy="0"/>
          </a:xfrm>
          <a:prstGeom prst="line">
            <a:avLst/>
          </a:prstGeom>
          <a:noFill/>
          <a:ln w="28575">
            <a:solidFill>
              <a:schemeClr val="tx1"/>
            </a:solidFill>
            <a:round/>
            <a:headEnd/>
            <a:tailEnd/>
          </a:ln>
          <a:effectLst/>
        </p:spPr>
        <p:txBody>
          <a:bodyPr anchor="b">
            <a:spAutoFit/>
          </a:bodyPr>
          <a:lstStyle/>
          <a:p>
            <a:endParaRPr lang="fr-FR"/>
          </a:p>
        </p:txBody>
      </p:sp>
      <p:sp>
        <p:nvSpPr>
          <p:cNvPr id="50210" name="Line 34"/>
          <p:cNvSpPr>
            <a:spLocks noChangeShapeType="1"/>
          </p:cNvSpPr>
          <p:nvPr/>
        </p:nvSpPr>
        <p:spPr bwMode="auto">
          <a:xfrm flipH="1">
            <a:off x="2054225" y="4991100"/>
            <a:ext cx="84138" cy="0"/>
          </a:xfrm>
          <a:prstGeom prst="line">
            <a:avLst/>
          </a:prstGeom>
          <a:noFill/>
          <a:ln w="28575">
            <a:solidFill>
              <a:schemeClr val="tx1"/>
            </a:solidFill>
            <a:round/>
            <a:headEnd/>
            <a:tailEnd/>
          </a:ln>
          <a:effectLst/>
        </p:spPr>
        <p:txBody>
          <a:bodyPr anchor="b">
            <a:spAutoFit/>
          </a:bodyPr>
          <a:lstStyle/>
          <a:p>
            <a:endParaRPr lang="fr-FR"/>
          </a:p>
        </p:txBody>
      </p:sp>
      <p:sp>
        <p:nvSpPr>
          <p:cNvPr id="50211" name="Line 35"/>
          <p:cNvSpPr>
            <a:spLocks noChangeShapeType="1"/>
          </p:cNvSpPr>
          <p:nvPr/>
        </p:nvSpPr>
        <p:spPr bwMode="auto">
          <a:xfrm flipH="1">
            <a:off x="2054225" y="5665788"/>
            <a:ext cx="84138" cy="0"/>
          </a:xfrm>
          <a:prstGeom prst="line">
            <a:avLst/>
          </a:prstGeom>
          <a:noFill/>
          <a:ln w="28575">
            <a:solidFill>
              <a:schemeClr val="tx1"/>
            </a:solidFill>
            <a:round/>
            <a:headEnd/>
            <a:tailEnd/>
          </a:ln>
          <a:effectLst/>
        </p:spPr>
        <p:txBody>
          <a:bodyPr anchor="b">
            <a:spAutoFit/>
          </a:bodyPr>
          <a:lstStyle/>
          <a:p>
            <a:endParaRPr lang="fr-FR"/>
          </a:p>
        </p:txBody>
      </p:sp>
      <p:sp>
        <p:nvSpPr>
          <p:cNvPr id="50212" name="Line 36"/>
          <p:cNvSpPr>
            <a:spLocks noChangeShapeType="1"/>
          </p:cNvSpPr>
          <p:nvPr/>
        </p:nvSpPr>
        <p:spPr bwMode="auto">
          <a:xfrm>
            <a:off x="3152775" y="5673725"/>
            <a:ext cx="0" cy="69850"/>
          </a:xfrm>
          <a:prstGeom prst="line">
            <a:avLst/>
          </a:prstGeom>
          <a:noFill/>
          <a:ln w="28575">
            <a:solidFill>
              <a:schemeClr val="tx1"/>
            </a:solidFill>
            <a:round/>
            <a:headEnd/>
            <a:tailEnd/>
          </a:ln>
          <a:effectLst/>
        </p:spPr>
        <p:txBody>
          <a:bodyPr anchor="b">
            <a:spAutoFit/>
          </a:bodyPr>
          <a:lstStyle/>
          <a:p>
            <a:endParaRPr lang="fr-FR"/>
          </a:p>
        </p:txBody>
      </p:sp>
      <p:sp>
        <p:nvSpPr>
          <p:cNvPr id="50213" name="Line 37"/>
          <p:cNvSpPr>
            <a:spLocks noChangeShapeType="1"/>
          </p:cNvSpPr>
          <p:nvPr/>
        </p:nvSpPr>
        <p:spPr bwMode="auto">
          <a:xfrm>
            <a:off x="4237038" y="5675313"/>
            <a:ext cx="0" cy="68262"/>
          </a:xfrm>
          <a:prstGeom prst="line">
            <a:avLst/>
          </a:prstGeom>
          <a:noFill/>
          <a:ln w="28575">
            <a:solidFill>
              <a:schemeClr val="tx1"/>
            </a:solidFill>
            <a:round/>
            <a:headEnd/>
            <a:tailEnd/>
          </a:ln>
          <a:effectLst/>
        </p:spPr>
        <p:txBody>
          <a:bodyPr anchor="b">
            <a:spAutoFit/>
          </a:bodyPr>
          <a:lstStyle/>
          <a:p>
            <a:endParaRPr lang="fr-FR"/>
          </a:p>
        </p:txBody>
      </p:sp>
      <p:sp>
        <p:nvSpPr>
          <p:cNvPr id="50214" name="Line 38"/>
          <p:cNvSpPr>
            <a:spLocks noChangeShapeType="1"/>
          </p:cNvSpPr>
          <p:nvPr/>
        </p:nvSpPr>
        <p:spPr bwMode="auto">
          <a:xfrm>
            <a:off x="5305425" y="5662613"/>
            <a:ext cx="0" cy="80962"/>
          </a:xfrm>
          <a:prstGeom prst="line">
            <a:avLst/>
          </a:prstGeom>
          <a:noFill/>
          <a:ln w="28575">
            <a:solidFill>
              <a:schemeClr val="tx1"/>
            </a:solidFill>
            <a:round/>
            <a:headEnd/>
            <a:tailEnd/>
          </a:ln>
          <a:effectLst/>
        </p:spPr>
        <p:txBody>
          <a:bodyPr anchor="b">
            <a:spAutoFit/>
          </a:bodyPr>
          <a:lstStyle/>
          <a:p>
            <a:endParaRPr lang="fr-FR"/>
          </a:p>
        </p:txBody>
      </p:sp>
      <p:sp>
        <p:nvSpPr>
          <p:cNvPr id="50215" name="Line 39"/>
          <p:cNvSpPr>
            <a:spLocks noChangeShapeType="1"/>
          </p:cNvSpPr>
          <p:nvPr/>
        </p:nvSpPr>
        <p:spPr bwMode="auto">
          <a:xfrm>
            <a:off x="6405563" y="5665788"/>
            <a:ext cx="0" cy="77787"/>
          </a:xfrm>
          <a:prstGeom prst="line">
            <a:avLst/>
          </a:prstGeom>
          <a:noFill/>
          <a:ln w="28575">
            <a:solidFill>
              <a:schemeClr val="tx1"/>
            </a:solidFill>
            <a:round/>
            <a:headEnd/>
            <a:tailEnd/>
          </a:ln>
          <a:effectLst/>
        </p:spPr>
        <p:txBody>
          <a:bodyPr anchor="b">
            <a:spAutoFit/>
          </a:bodyPr>
          <a:lstStyle/>
          <a:p>
            <a:endParaRPr lang="fr-FR"/>
          </a:p>
        </p:txBody>
      </p:sp>
      <p:sp>
        <p:nvSpPr>
          <p:cNvPr id="50216" name="Line 40"/>
          <p:cNvSpPr>
            <a:spLocks noChangeShapeType="1"/>
          </p:cNvSpPr>
          <p:nvPr/>
        </p:nvSpPr>
        <p:spPr bwMode="auto">
          <a:xfrm>
            <a:off x="7624763" y="5664200"/>
            <a:ext cx="0" cy="79375"/>
          </a:xfrm>
          <a:prstGeom prst="line">
            <a:avLst/>
          </a:prstGeom>
          <a:noFill/>
          <a:ln w="28575">
            <a:solidFill>
              <a:schemeClr val="tx1"/>
            </a:solidFill>
            <a:round/>
            <a:headEnd/>
            <a:tailEnd/>
          </a:ln>
          <a:effectLst/>
        </p:spPr>
        <p:txBody>
          <a:bodyPr anchor="b">
            <a:spAutoFit/>
          </a:bodyPr>
          <a:lstStyle/>
          <a:p>
            <a:endParaRPr lang="fr-FR"/>
          </a:p>
        </p:txBody>
      </p:sp>
      <p:sp>
        <p:nvSpPr>
          <p:cNvPr id="50217" name="Line 41"/>
          <p:cNvSpPr>
            <a:spLocks noChangeShapeType="1"/>
          </p:cNvSpPr>
          <p:nvPr/>
        </p:nvSpPr>
        <p:spPr bwMode="auto">
          <a:xfrm rot="5400000" flipH="1">
            <a:off x="2091531" y="5703094"/>
            <a:ext cx="84138" cy="0"/>
          </a:xfrm>
          <a:prstGeom prst="line">
            <a:avLst/>
          </a:prstGeom>
          <a:noFill/>
          <a:ln w="28575">
            <a:solidFill>
              <a:schemeClr val="tx1"/>
            </a:solidFill>
            <a:round/>
            <a:headEnd/>
            <a:tailEnd/>
          </a:ln>
          <a:effectLst/>
        </p:spPr>
        <p:txBody>
          <a:bodyPr anchor="b">
            <a:spAutoFit/>
          </a:bodyPr>
          <a:lstStyle/>
          <a:p>
            <a:endParaRPr lang="fr-FR"/>
          </a:p>
        </p:txBody>
      </p:sp>
      <p:sp>
        <p:nvSpPr>
          <p:cNvPr id="50219" name="Text Box 43"/>
          <p:cNvSpPr txBox="1">
            <a:spLocks noChangeArrowheads="1"/>
          </p:cNvSpPr>
          <p:nvPr/>
        </p:nvSpPr>
        <p:spPr bwMode="auto">
          <a:xfrm>
            <a:off x="357158" y="1785926"/>
            <a:ext cx="7877175" cy="480131"/>
          </a:xfrm>
          <a:prstGeom prst="rect">
            <a:avLst/>
          </a:prstGeom>
          <a:noFill/>
          <a:ln w="9525">
            <a:noFill/>
            <a:miter lim="800000"/>
            <a:headEnd/>
            <a:tailEnd/>
          </a:ln>
          <a:effectLst/>
        </p:spPr>
        <p:txBody>
          <a:bodyPr>
            <a:spAutoFit/>
          </a:bodyPr>
          <a:lstStyle/>
          <a:p>
            <a:pPr>
              <a:lnSpc>
                <a:spcPct val="90000"/>
              </a:lnSpc>
              <a:spcBef>
                <a:spcPct val="35000"/>
              </a:spcBef>
              <a:spcAft>
                <a:spcPct val="25000"/>
              </a:spcAft>
              <a:buClr>
                <a:schemeClr val="folHlink"/>
              </a:buClr>
              <a:buFont typeface="Arial" pitchFamily="34" charset="0"/>
              <a:buNone/>
            </a:pPr>
            <a:r>
              <a:rPr lang="en-US" altLang="zh-TW" sz="1800" b="1" dirty="0" smtClean="0">
                <a:solidFill>
                  <a:srgbClr val="000066"/>
                </a:solidFill>
                <a:ea typeface="新細明體" pitchFamily="18" charset="-120"/>
              </a:rPr>
              <a:t>  </a:t>
            </a:r>
            <a:r>
              <a:rPr lang="en-US" altLang="zh-TW" sz="2800" dirty="0" smtClean="0">
                <a:solidFill>
                  <a:srgbClr val="000066"/>
                </a:solidFill>
                <a:latin typeface="Arial" pitchFamily="34" charset="0"/>
                <a:ea typeface="新細明體" pitchFamily="18" charset="-120"/>
                <a:cs typeface="Arial" pitchFamily="34" charset="0"/>
              </a:rPr>
              <a:t>3653 patients </a:t>
            </a:r>
            <a:r>
              <a:rPr lang="en-US" altLang="zh-TW" sz="2800" dirty="0" err="1" smtClean="0">
                <a:solidFill>
                  <a:srgbClr val="000066"/>
                </a:solidFill>
                <a:latin typeface="Arial" pitchFamily="34" charset="0"/>
                <a:ea typeface="新細明體" pitchFamily="18" charset="-120"/>
                <a:cs typeface="Arial" pitchFamily="34" charset="0"/>
              </a:rPr>
              <a:t>suivis</a:t>
            </a:r>
            <a:r>
              <a:rPr lang="en-US" altLang="zh-TW" sz="2800" dirty="0" smtClean="0">
                <a:solidFill>
                  <a:srgbClr val="000066"/>
                </a:solidFill>
                <a:latin typeface="Arial" pitchFamily="34" charset="0"/>
                <a:ea typeface="新細明體" pitchFamily="18" charset="-120"/>
                <a:cs typeface="Arial" pitchFamily="34" charset="0"/>
              </a:rPr>
              <a:t> pendant 13 </a:t>
            </a:r>
            <a:r>
              <a:rPr lang="en-US" altLang="zh-TW" sz="2800" dirty="0" err="1" smtClean="0">
                <a:solidFill>
                  <a:srgbClr val="000066"/>
                </a:solidFill>
                <a:latin typeface="Arial" pitchFamily="34" charset="0"/>
                <a:ea typeface="新細明體" pitchFamily="18" charset="-120"/>
                <a:cs typeface="Arial" pitchFamily="34" charset="0"/>
              </a:rPr>
              <a:t>ans</a:t>
            </a:r>
            <a:r>
              <a:rPr lang="en-US" altLang="zh-TW" sz="2800" dirty="0" smtClean="0">
                <a:solidFill>
                  <a:srgbClr val="000066"/>
                </a:solidFill>
                <a:latin typeface="Arial" pitchFamily="34" charset="0"/>
                <a:ea typeface="新細明體" pitchFamily="18" charset="-120"/>
                <a:cs typeface="Arial" pitchFamily="34" charset="0"/>
              </a:rPr>
              <a:t> </a:t>
            </a:r>
            <a:endParaRPr lang="en-US" altLang="zh-TW" sz="2800" dirty="0">
              <a:solidFill>
                <a:srgbClr val="000066"/>
              </a:solidFill>
              <a:latin typeface="Arial" pitchFamily="34" charset="0"/>
              <a:ea typeface="新細明體" pitchFamily="18" charset="-120"/>
              <a:cs typeface="Arial" pitchFamily="34" charset="0"/>
            </a:endParaRPr>
          </a:p>
        </p:txBody>
      </p:sp>
      <p:sp>
        <p:nvSpPr>
          <p:cNvPr id="42" name="Titre 1"/>
          <p:cNvSpPr txBox="1">
            <a:spLocks/>
          </p:cNvSpPr>
          <p:nvPr/>
        </p:nvSpPr>
        <p:spPr>
          <a:xfrm>
            <a:off x="214282" y="71438"/>
            <a:ext cx="8424936" cy="1500174"/>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Corrélation entre charge virale B</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et risque de cirrhose</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cxnSp>
        <p:nvCxnSpPr>
          <p:cNvPr id="44" name="Connecteur droit avec flèche 43"/>
          <p:cNvCxnSpPr/>
          <p:nvPr/>
        </p:nvCxnSpPr>
        <p:spPr>
          <a:xfrm flipV="1">
            <a:off x="2428860" y="2786058"/>
            <a:ext cx="4357718" cy="207170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956624"/>
            <a:ext cx="8750206" cy="5928760"/>
          </a:xfrm>
        </p:spPr>
        <p:txBody>
          <a:bodyPr>
            <a:normAutofit/>
          </a:bodyPr>
          <a:lstStyle/>
          <a:p>
            <a:pPr>
              <a:lnSpc>
                <a:spcPct val="150000"/>
              </a:lnSpc>
              <a:buFontTx/>
              <a:buChar char="-"/>
            </a:pPr>
            <a:r>
              <a:rPr lang="fr-FR" b="1" dirty="0" smtClean="0">
                <a:latin typeface="Arial" pitchFamily="34" charset="0"/>
                <a:cs typeface="Arial" pitchFamily="34" charset="0"/>
              </a:rPr>
              <a:t>Diagnostic :</a:t>
            </a:r>
            <a:r>
              <a:rPr lang="fr-FR" dirty="0" smtClean="0">
                <a:latin typeface="Arial" pitchFamily="34" charset="0"/>
                <a:cs typeface="Arial" pitchFamily="34" charset="0"/>
              </a:rPr>
              <a:t> le scanner ou l’IRM </a:t>
            </a:r>
          </a:p>
          <a:p>
            <a:pPr>
              <a:lnSpc>
                <a:spcPct val="150000"/>
              </a:lnSpc>
              <a:buFontTx/>
              <a:buChar char="-"/>
            </a:pPr>
            <a:r>
              <a:rPr lang="fr-FR" dirty="0" smtClean="0">
                <a:latin typeface="Arial" pitchFamily="34" charset="0"/>
                <a:cs typeface="Arial" pitchFamily="34" charset="0"/>
              </a:rPr>
              <a:t>Exception : la PBF </a:t>
            </a:r>
          </a:p>
          <a:p>
            <a:pPr>
              <a:lnSpc>
                <a:spcPct val="150000"/>
              </a:lnSpc>
              <a:buFontTx/>
              <a:buChar char="-"/>
            </a:pPr>
            <a:r>
              <a:rPr lang="fr-FR" b="1" dirty="0" smtClean="0">
                <a:latin typeface="Arial" pitchFamily="34" charset="0"/>
                <a:cs typeface="Arial" pitchFamily="34" charset="0"/>
              </a:rPr>
              <a:t>Pronostic :</a:t>
            </a:r>
            <a:r>
              <a:rPr lang="fr-FR" dirty="0" smtClean="0">
                <a:latin typeface="Arial" pitchFamily="34" charset="0"/>
                <a:cs typeface="Arial" pitchFamily="34" charset="0"/>
              </a:rPr>
              <a:t> </a:t>
            </a:r>
            <a:r>
              <a:rPr lang="fr-FR" b="1" dirty="0" smtClean="0">
                <a:solidFill>
                  <a:srgbClr val="FF0000"/>
                </a:solidFill>
                <a:latin typeface="Arial" pitchFamily="34" charset="0"/>
                <a:cs typeface="Arial" pitchFamily="34" charset="0"/>
              </a:rPr>
              <a:t>survie à 5 ans ≈ 5%</a:t>
            </a:r>
          </a:p>
          <a:p>
            <a:pPr>
              <a:lnSpc>
                <a:spcPct val="150000"/>
              </a:lnSpc>
              <a:buFontTx/>
              <a:buChar char="-"/>
            </a:pPr>
            <a:r>
              <a:rPr lang="fr-FR" b="1" dirty="0" smtClean="0">
                <a:latin typeface="Arial" pitchFamily="34" charset="0"/>
                <a:cs typeface="Arial" pitchFamily="34" charset="0"/>
              </a:rPr>
              <a:t>Prévention :</a:t>
            </a:r>
            <a:r>
              <a:rPr lang="fr-FR" dirty="0" smtClean="0">
                <a:latin typeface="Arial" pitchFamily="34" charset="0"/>
                <a:cs typeface="Arial" pitchFamily="34" charset="0"/>
              </a:rPr>
              <a:t> dépistage systématique par l’échographie abdominale +/- l’</a:t>
            </a:r>
            <a:r>
              <a:rPr lang="fr-FR" dirty="0" smtClean="0">
                <a:latin typeface="Arial" pitchFamily="34" charset="0"/>
                <a:cs typeface="Arial" pitchFamily="34" charset="0"/>
                <a:sym typeface="Symbol" pitchFamily="18" charset="2"/>
              </a:rPr>
              <a:t> FP tous les 6 mois chez les cirrhotiques et les patients traités pour une hépatite chronique </a:t>
            </a:r>
            <a:endParaRPr lang="fr-FR" dirty="0"/>
          </a:p>
        </p:txBody>
      </p:sp>
      <p:pic>
        <p:nvPicPr>
          <p:cNvPr id="4" name="Picture 4"/>
          <p:cNvPicPr>
            <a:picLocks noChangeAspect="1" noChangeArrowheads="1"/>
          </p:cNvPicPr>
          <p:nvPr/>
        </p:nvPicPr>
        <p:blipFill>
          <a:blip r:embed="rId2" cstate="print"/>
          <a:srcRect r="66153"/>
          <a:stretch>
            <a:fillRect/>
          </a:stretch>
        </p:blipFill>
        <p:spPr bwMode="auto">
          <a:xfrm>
            <a:off x="6786578" y="908720"/>
            <a:ext cx="2069390" cy="2016224"/>
          </a:xfrm>
          <a:prstGeom prst="rect">
            <a:avLst/>
          </a:prstGeom>
          <a:ln>
            <a:noFill/>
          </a:ln>
          <a:effectLst>
            <a:outerShdw blurRad="190500" algn="tl" rotWithShape="0">
              <a:srgbClr val="000000">
                <a:alpha val="70000"/>
              </a:srgbClr>
            </a:outerShdw>
          </a:effectLst>
        </p:spPr>
      </p:pic>
      <p:sp>
        <p:nvSpPr>
          <p:cNvPr id="7" name="ZoneTexte 6"/>
          <p:cNvSpPr txBox="1"/>
          <p:nvPr/>
        </p:nvSpPr>
        <p:spPr>
          <a:xfrm>
            <a:off x="611560" y="44624"/>
            <a:ext cx="8064896" cy="707886"/>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dirty="0" smtClean="0">
                <a:solidFill>
                  <a:srgbClr val="FF0066"/>
                </a:solidFill>
                <a:latin typeface="Arial" pitchFamily="34" charset="0"/>
                <a:cs typeface="Arial" pitchFamily="34" charset="0"/>
              </a:rPr>
              <a:t>     </a:t>
            </a:r>
            <a:r>
              <a:rPr lang="fr-FR" sz="4000" b="1" dirty="0" smtClean="0">
                <a:solidFill>
                  <a:srgbClr val="B9178B"/>
                </a:solidFill>
                <a:latin typeface="Arial" pitchFamily="34" charset="0"/>
                <a:cs typeface="Arial" pitchFamily="34" charset="0"/>
              </a:rPr>
              <a:t>Le </a:t>
            </a:r>
            <a:r>
              <a:rPr lang="fr-FR" sz="3600" b="1" dirty="0" smtClean="0">
                <a:solidFill>
                  <a:srgbClr val="B9178B"/>
                </a:solidFill>
                <a:latin typeface="Arial" pitchFamily="34" charset="0"/>
                <a:cs typeface="Arial" pitchFamily="34" charset="0"/>
              </a:rPr>
              <a:t>carcinome </a:t>
            </a:r>
            <a:r>
              <a:rPr lang="fr-FR" sz="3600" b="1" dirty="0" err="1" smtClean="0">
                <a:solidFill>
                  <a:srgbClr val="B9178B"/>
                </a:solidFill>
                <a:latin typeface="Arial" pitchFamily="34" charset="0"/>
                <a:cs typeface="Arial" pitchFamily="34" charset="0"/>
              </a:rPr>
              <a:t>hépato-cellulaire</a:t>
            </a:r>
            <a:r>
              <a:rPr lang="fr-FR" sz="3600" b="1" dirty="0" smtClean="0">
                <a:solidFill>
                  <a:srgbClr val="B9178B"/>
                </a:solidFill>
                <a:latin typeface="Arial" pitchFamily="34" charset="0"/>
                <a:cs typeface="Arial" pitchFamily="34" charset="0"/>
              </a:rPr>
              <a:t> </a:t>
            </a:r>
            <a:endParaRPr lang="fr-FR" sz="3600" i="1" dirty="0" smtClean="0">
              <a:solidFill>
                <a:srgbClr val="B9178B"/>
              </a:solidFill>
              <a:latin typeface="Arial" pitchFamily="34" charset="0"/>
              <a:cs typeface="Arial" pitchFamily="34" charset="0"/>
            </a:endParaRPr>
          </a:p>
        </p:txBody>
      </p:sp>
      <p:cxnSp>
        <p:nvCxnSpPr>
          <p:cNvPr id="6" name="Connecteur droit avec flèche 5"/>
          <p:cNvCxnSpPr/>
          <p:nvPr/>
        </p:nvCxnSpPr>
        <p:spPr>
          <a:xfrm flipV="1">
            <a:off x="6143636" y="2071678"/>
            <a:ext cx="864096" cy="288032"/>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857232"/>
            <a:ext cx="8715436" cy="5643602"/>
          </a:xfrm>
        </p:spPr>
        <p:txBody>
          <a:bodyPr>
            <a:noAutofit/>
          </a:bodyPr>
          <a:lstStyle/>
          <a:p>
            <a:r>
              <a:rPr lang="fr-FR" dirty="0" smtClean="0">
                <a:solidFill>
                  <a:schemeClr val="bg1">
                    <a:lumMod val="85000"/>
                  </a:schemeClr>
                </a:solidFill>
                <a:latin typeface="Arial" pitchFamily="34" charset="0"/>
                <a:cs typeface="Arial" pitchFamily="34" charset="0"/>
              </a:rPr>
              <a:t>Manifestations cliniques et biologiques des hépatites virales B et C</a:t>
            </a:r>
          </a:p>
          <a:p>
            <a:pPr>
              <a:buNone/>
            </a:pPr>
            <a:r>
              <a:rPr lang="fr-FR" dirty="0" smtClean="0">
                <a:solidFill>
                  <a:schemeClr val="bg1">
                    <a:lumMod val="85000"/>
                  </a:schemeClr>
                </a:solidFill>
                <a:latin typeface="Arial" pitchFamily="34" charset="0"/>
                <a:cs typeface="Arial" pitchFamily="34" charset="0"/>
              </a:rPr>
              <a:t>    - les hépatites aigues </a:t>
            </a:r>
          </a:p>
          <a:p>
            <a:pPr>
              <a:buNone/>
            </a:pPr>
            <a:r>
              <a:rPr lang="fr-FR" dirty="0" smtClean="0">
                <a:solidFill>
                  <a:schemeClr val="bg1">
                    <a:lumMod val="85000"/>
                  </a:schemeClr>
                </a:solidFill>
                <a:latin typeface="Arial" pitchFamily="34" charset="0"/>
                <a:cs typeface="Arial" pitchFamily="34" charset="0"/>
              </a:rPr>
              <a:t>    - Evolution</a:t>
            </a:r>
          </a:p>
          <a:p>
            <a:r>
              <a:rPr lang="fr-FR" dirty="0" smtClean="0">
                <a:solidFill>
                  <a:schemeClr val="bg1">
                    <a:lumMod val="85000"/>
                  </a:schemeClr>
                </a:solidFill>
                <a:latin typeface="Arial" pitchFamily="34" charset="0"/>
                <a:cs typeface="Arial" pitchFamily="34" charset="0"/>
              </a:rPr>
              <a:t>Les complications :</a:t>
            </a:r>
          </a:p>
          <a:p>
            <a:pPr>
              <a:buNone/>
            </a:pPr>
            <a:r>
              <a:rPr lang="fr-FR" dirty="0" smtClean="0">
                <a:solidFill>
                  <a:schemeClr val="bg1">
                    <a:lumMod val="85000"/>
                  </a:schemeClr>
                </a:solidFill>
                <a:latin typeface="Arial" pitchFamily="34" charset="0"/>
                <a:cs typeface="Arial" pitchFamily="34" charset="0"/>
              </a:rPr>
              <a:t>    - la cirrhose</a:t>
            </a:r>
          </a:p>
          <a:p>
            <a:pPr>
              <a:buNone/>
            </a:pPr>
            <a:r>
              <a:rPr lang="fr-FR" dirty="0" smtClean="0">
                <a:solidFill>
                  <a:schemeClr val="bg1">
                    <a:lumMod val="85000"/>
                  </a:schemeClr>
                </a:solidFill>
                <a:latin typeface="Arial" pitchFamily="34" charset="0"/>
                <a:cs typeface="Arial" pitchFamily="34" charset="0"/>
              </a:rPr>
              <a:t>    - le carcinome hépato cellulaire (CHC)</a:t>
            </a:r>
          </a:p>
          <a:p>
            <a:r>
              <a:rPr lang="fr-FR" dirty="0" smtClean="0">
                <a:solidFill>
                  <a:srgbClr val="B9178B"/>
                </a:solidFill>
                <a:latin typeface="Arial" pitchFamily="34" charset="0"/>
                <a:cs typeface="Arial" pitchFamily="34" charset="0"/>
              </a:rPr>
              <a:t>Le traitement : </a:t>
            </a:r>
          </a:p>
          <a:p>
            <a:pPr>
              <a:buNone/>
            </a:pPr>
            <a:r>
              <a:rPr lang="fr-FR" dirty="0" smtClean="0">
                <a:solidFill>
                  <a:schemeClr val="bg1">
                    <a:lumMod val="85000"/>
                  </a:schemeClr>
                </a:solidFill>
                <a:latin typeface="Arial" pitchFamily="34" charset="0"/>
                <a:cs typeface="Arial" pitchFamily="34" charset="0"/>
              </a:rPr>
              <a:t>    </a:t>
            </a:r>
            <a:r>
              <a:rPr lang="fr-FR" dirty="0" smtClean="0">
                <a:latin typeface="Arial" pitchFamily="34" charset="0"/>
                <a:cs typeface="Arial" pitchFamily="34" charset="0"/>
              </a:rPr>
              <a:t>- Hépatites aigues </a:t>
            </a:r>
          </a:p>
          <a:p>
            <a:pPr>
              <a:buNone/>
            </a:pPr>
            <a:r>
              <a:rPr lang="fr-FR" dirty="0" smtClean="0">
                <a:solidFill>
                  <a:schemeClr val="bg1">
                    <a:lumMod val="85000"/>
                  </a:schemeClr>
                </a:solidFill>
                <a:latin typeface="Arial" pitchFamily="34" charset="0"/>
                <a:cs typeface="Arial" pitchFamily="34" charset="0"/>
              </a:rPr>
              <a:t>    - Hépatites chroniques </a:t>
            </a:r>
          </a:p>
          <a:p>
            <a:pPr>
              <a:buNone/>
            </a:pPr>
            <a:endParaRPr lang="fr-FR" dirty="0">
              <a:solidFill>
                <a:schemeClr val="bg1">
                  <a:lumMod val="85000"/>
                </a:schemeClr>
              </a:solidFill>
              <a:latin typeface="Arial" pitchFamily="34" charset="0"/>
              <a:cs typeface="Arial" pitchFamily="34" charset="0"/>
            </a:endParaRPr>
          </a:p>
        </p:txBody>
      </p:sp>
      <p:sp>
        <p:nvSpPr>
          <p:cNvPr id="4" name="Titre 1"/>
          <p:cNvSpPr>
            <a:spLocks noGrp="1"/>
          </p:cNvSpPr>
          <p:nvPr>
            <p:ph type="title"/>
          </p:nvPr>
        </p:nvSpPr>
        <p:spPr>
          <a:xfrm>
            <a:off x="2987824" y="50894"/>
            <a:ext cx="3148972" cy="785818"/>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fr-FR" dirty="0" smtClean="0">
                <a:solidFill>
                  <a:schemeClr val="tx2"/>
                </a:solidFill>
                <a:latin typeface="Arial" pitchFamily="34" charset="0"/>
                <a:cs typeface="Arial" pitchFamily="34" charset="0"/>
              </a:rPr>
              <a:t>Plan</a:t>
            </a:r>
            <a:endParaRPr lang="fr-FR" dirty="0">
              <a:solidFill>
                <a:schemeClr val="tx2"/>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1357298"/>
            <a:ext cx="8750206" cy="5286412"/>
          </a:xfrm>
        </p:spPr>
        <p:txBody>
          <a:bodyPr>
            <a:normAutofit/>
          </a:bodyPr>
          <a:lstStyle/>
          <a:p>
            <a:pPr>
              <a:lnSpc>
                <a:spcPct val="150000"/>
              </a:lnSpc>
              <a:buFontTx/>
              <a:buNone/>
            </a:pPr>
            <a:r>
              <a:rPr lang="fr-FR" dirty="0" smtClean="0"/>
              <a:t>-  </a:t>
            </a:r>
            <a:r>
              <a:rPr lang="fr-FR" dirty="0" smtClean="0">
                <a:latin typeface="Arial" pitchFamily="34" charset="0"/>
                <a:cs typeface="Arial" pitchFamily="34" charset="0"/>
              </a:rPr>
              <a:t>Repos, </a:t>
            </a:r>
          </a:p>
          <a:p>
            <a:pPr>
              <a:lnSpc>
                <a:spcPct val="150000"/>
              </a:lnSpc>
              <a:buFontTx/>
              <a:buChar char="-"/>
            </a:pPr>
            <a:r>
              <a:rPr lang="fr-FR" dirty="0" smtClean="0">
                <a:latin typeface="Arial" pitchFamily="34" charset="0"/>
                <a:cs typeface="Arial" pitchFamily="34" charset="0"/>
              </a:rPr>
              <a:t>Eviter les médicaments hépatotoxiques (</a:t>
            </a:r>
            <a:r>
              <a:rPr lang="fr-FR" b="1" dirty="0" smtClean="0">
                <a:solidFill>
                  <a:srgbClr val="FF0000"/>
                </a:solidFill>
                <a:latin typeface="Arial" pitchFamily="34" charset="0"/>
                <a:cs typeface="Arial" pitchFamily="34" charset="0"/>
              </a:rPr>
              <a:t>Paracétamol +++ </a:t>
            </a:r>
            <a:r>
              <a:rPr lang="fr-FR" dirty="0" smtClean="0">
                <a:latin typeface="Arial" pitchFamily="34" charset="0"/>
                <a:cs typeface="Arial" pitchFamily="34" charset="0"/>
              </a:rPr>
              <a:t>) et immunosuppresseurs</a:t>
            </a:r>
          </a:p>
          <a:p>
            <a:pPr>
              <a:lnSpc>
                <a:spcPct val="150000"/>
              </a:lnSpc>
              <a:buFontTx/>
              <a:buChar char="-"/>
            </a:pPr>
            <a:r>
              <a:rPr lang="fr-FR" dirty="0" smtClean="0">
                <a:latin typeface="Arial" pitchFamily="34" charset="0"/>
                <a:cs typeface="Arial" pitchFamily="34" charset="0"/>
              </a:rPr>
              <a:t>Aucun régime alimentaire particulier</a:t>
            </a:r>
          </a:p>
          <a:p>
            <a:pPr>
              <a:lnSpc>
                <a:spcPct val="150000"/>
              </a:lnSpc>
              <a:buFontTx/>
              <a:buChar char="-"/>
            </a:pPr>
            <a:r>
              <a:rPr lang="fr-FR" b="1" dirty="0" smtClean="0">
                <a:solidFill>
                  <a:srgbClr val="FF0000"/>
                </a:solidFill>
                <a:latin typeface="Arial" pitchFamily="34" charset="0"/>
                <a:cs typeface="Arial" pitchFamily="34" charset="0"/>
              </a:rPr>
              <a:t>Proscrire l’alcool </a:t>
            </a:r>
          </a:p>
          <a:p>
            <a:pPr>
              <a:lnSpc>
                <a:spcPct val="150000"/>
              </a:lnSpc>
            </a:pPr>
            <a:endParaRPr lang="fr-FR" dirty="0">
              <a:latin typeface="Arial" pitchFamily="34" charset="0"/>
              <a:cs typeface="Arial" pitchFamily="34" charset="0"/>
            </a:endParaRPr>
          </a:p>
        </p:txBody>
      </p:sp>
      <p:sp>
        <p:nvSpPr>
          <p:cNvPr id="4" name="Titre 1"/>
          <p:cNvSpPr txBox="1">
            <a:spLocks/>
          </p:cNvSpPr>
          <p:nvPr/>
        </p:nvSpPr>
        <p:spPr>
          <a:xfrm>
            <a:off x="1475656" y="71414"/>
            <a:ext cx="6840760" cy="76529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des hépatites aigues </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980728"/>
            <a:ext cx="8929718" cy="5929330"/>
          </a:xfrm>
        </p:spPr>
        <p:txBody>
          <a:bodyPr>
            <a:normAutofit/>
          </a:bodyPr>
          <a:lstStyle/>
          <a:p>
            <a:pPr>
              <a:buFont typeface="Wingdings" pitchFamily="2" charset="2"/>
              <a:buChar char="Ø"/>
            </a:pPr>
            <a:r>
              <a:rPr lang="fr-FR" b="1" dirty="0" smtClean="0">
                <a:solidFill>
                  <a:srgbClr val="CC3300"/>
                </a:solidFill>
                <a:latin typeface="Arial" pitchFamily="34" charset="0"/>
                <a:cs typeface="Arial" pitchFamily="34" charset="0"/>
              </a:rPr>
              <a:t> Hépatite aigue C</a:t>
            </a:r>
          </a:p>
          <a:p>
            <a:pPr>
              <a:lnSpc>
                <a:spcPct val="150000"/>
              </a:lnSpc>
            </a:pPr>
            <a:r>
              <a:rPr lang="fr-FR" b="1" dirty="0" smtClean="0">
                <a:solidFill>
                  <a:srgbClr val="7030A0"/>
                </a:solidFill>
                <a:latin typeface="Arial" pitchFamily="34" charset="0"/>
                <a:cs typeface="Arial" pitchFamily="34" charset="0"/>
              </a:rPr>
              <a:t>INF </a:t>
            </a:r>
            <a:r>
              <a:rPr lang="fr-FR" b="1" dirty="0" err="1" smtClean="0">
                <a:solidFill>
                  <a:srgbClr val="7030A0"/>
                </a:solidFill>
                <a:latin typeface="Arial" pitchFamily="34" charset="0"/>
                <a:cs typeface="Arial" pitchFamily="34" charset="0"/>
              </a:rPr>
              <a:t>pégylé</a:t>
            </a:r>
            <a:r>
              <a:rPr lang="fr-FR" b="1" dirty="0" smtClean="0">
                <a:solidFill>
                  <a:srgbClr val="7030A0"/>
                </a:solidFill>
                <a:latin typeface="Arial" pitchFamily="34" charset="0"/>
                <a:cs typeface="Arial" pitchFamily="34" charset="0"/>
              </a:rPr>
              <a:t> seul  pendant 24 semaines </a:t>
            </a:r>
          </a:p>
          <a:p>
            <a:pPr>
              <a:lnSpc>
                <a:spcPct val="150000"/>
              </a:lnSpc>
              <a:buNone/>
            </a:pPr>
            <a:r>
              <a:rPr lang="fr-FR" dirty="0" smtClean="0">
                <a:latin typeface="Arial" pitchFamily="34" charset="0"/>
                <a:cs typeface="Arial" pitchFamily="34" charset="0"/>
              </a:rPr>
              <a:t>   une négativation de l’ARN du VHC et son maintien 6 mois après le </a:t>
            </a:r>
            <a:r>
              <a:rPr lang="fr-FR" dirty="0" err="1" smtClean="0">
                <a:latin typeface="Arial" pitchFamily="34" charset="0"/>
                <a:cs typeface="Arial" pitchFamily="34" charset="0"/>
              </a:rPr>
              <a:t>ttt</a:t>
            </a:r>
            <a:r>
              <a:rPr lang="fr-FR" dirty="0" smtClean="0">
                <a:latin typeface="Arial" pitchFamily="34" charset="0"/>
                <a:cs typeface="Arial" pitchFamily="34" charset="0"/>
              </a:rPr>
              <a:t> (RVS) : </a:t>
            </a:r>
            <a:r>
              <a:rPr lang="fr-FR" b="1" dirty="0" smtClean="0">
                <a:solidFill>
                  <a:srgbClr val="00642D"/>
                </a:solidFill>
                <a:latin typeface="Arial" pitchFamily="34" charset="0"/>
                <a:cs typeface="Arial" pitchFamily="34" charset="0"/>
              </a:rPr>
              <a:t>&gt; 90%</a:t>
            </a:r>
          </a:p>
          <a:p>
            <a:pPr>
              <a:lnSpc>
                <a:spcPct val="150000"/>
              </a:lnSpc>
            </a:pPr>
            <a:r>
              <a:rPr lang="fr-FR" dirty="0" smtClean="0">
                <a:latin typeface="Arial" pitchFamily="34" charset="0"/>
                <a:cs typeface="Arial" pitchFamily="34" charset="0"/>
              </a:rPr>
              <a:t>Forme </a:t>
            </a:r>
            <a:r>
              <a:rPr lang="fr-FR" dirty="0" err="1" smtClean="0">
                <a:latin typeface="Arial" pitchFamily="34" charset="0"/>
                <a:cs typeface="Arial" pitchFamily="34" charset="0"/>
              </a:rPr>
              <a:t>anictérique</a:t>
            </a:r>
            <a:r>
              <a:rPr lang="fr-FR" dirty="0" smtClean="0">
                <a:latin typeface="Arial" pitchFamily="34" charset="0"/>
                <a:cs typeface="Arial" pitchFamily="34" charset="0"/>
              </a:rPr>
              <a:t>: </a:t>
            </a:r>
            <a:r>
              <a:rPr lang="fr-FR" dirty="0" err="1" smtClean="0">
                <a:latin typeface="Arial" pitchFamily="34" charset="0"/>
                <a:cs typeface="Arial" pitchFamily="34" charset="0"/>
              </a:rPr>
              <a:t>ttt</a:t>
            </a:r>
            <a:r>
              <a:rPr lang="fr-FR" dirty="0" smtClean="0">
                <a:latin typeface="Arial" pitchFamily="34" charset="0"/>
                <a:cs typeface="Arial" pitchFamily="34" charset="0"/>
              </a:rPr>
              <a:t> recommandé d’emblée</a:t>
            </a:r>
          </a:p>
          <a:p>
            <a:pPr>
              <a:lnSpc>
                <a:spcPct val="150000"/>
              </a:lnSpc>
            </a:pPr>
            <a:r>
              <a:rPr lang="fr-FR" dirty="0" smtClean="0">
                <a:latin typeface="Arial" pitchFamily="34" charset="0"/>
                <a:cs typeface="Arial" pitchFamily="34" charset="0"/>
              </a:rPr>
              <a:t>Forme  ictérique : </a:t>
            </a:r>
            <a:r>
              <a:rPr lang="fr-FR" dirty="0" err="1" smtClean="0">
                <a:latin typeface="Arial" pitchFamily="34" charset="0"/>
                <a:cs typeface="Arial" pitchFamily="34" charset="0"/>
              </a:rPr>
              <a:t>ttt</a:t>
            </a:r>
            <a:r>
              <a:rPr lang="fr-FR" dirty="0" smtClean="0">
                <a:latin typeface="Arial" pitchFamily="34" charset="0"/>
                <a:cs typeface="Arial" pitchFamily="34" charset="0"/>
              </a:rPr>
              <a:t>  indiqué si ARN positif  après 12 semaines d’évolution</a:t>
            </a:r>
          </a:p>
        </p:txBody>
      </p:sp>
      <p:sp>
        <p:nvSpPr>
          <p:cNvPr id="4" name="Titre 1"/>
          <p:cNvSpPr txBox="1">
            <a:spLocks/>
          </p:cNvSpPr>
          <p:nvPr/>
        </p:nvSpPr>
        <p:spPr>
          <a:xfrm>
            <a:off x="1475656" y="71414"/>
            <a:ext cx="6840760" cy="765298"/>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des hépatites aigues </a:t>
            </a:r>
          </a:p>
        </p:txBody>
      </p:sp>
      <p:sp>
        <p:nvSpPr>
          <p:cNvPr id="5" name="Flèche droite 4"/>
          <p:cNvSpPr/>
          <p:nvPr/>
        </p:nvSpPr>
        <p:spPr>
          <a:xfrm>
            <a:off x="8028384" y="1916832"/>
            <a:ext cx="642942" cy="214314"/>
          </a:xfrm>
          <a:prstGeom prst="rightArrow">
            <a:avLst/>
          </a:prstGeom>
          <a:solidFill>
            <a:schemeClr val="accent2"/>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883476"/>
            <a:ext cx="8715436" cy="5857892"/>
          </a:xfrm>
        </p:spPr>
        <p:txBody>
          <a:bodyPr>
            <a:normAutofit fontScale="77500" lnSpcReduction="20000"/>
          </a:bodyPr>
          <a:lstStyle/>
          <a:p>
            <a:pPr>
              <a:lnSpc>
                <a:spcPct val="120000"/>
              </a:lnSpc>
            </a:pPr>
            <a:r>
              <a:rPr lang="fr-FR" sz="4100" dirty="0" smtClean="0">
                <a:solidFill>
                  <a:schemeClr val="bg1">
                    <a:lumMod val="85000"/>
                  </a:schemeClr>
                </a:solidFill>
                <a:latin typeface="Arial" pitchFamily="34" charset="0"/>
                <a:cs typeface="Arial" pitchFamily="34" charset="0"/>
              </a:rPr>
              <a:t>Manifestations cliniques et biologiques des hépatites virales B et C</a:t>
            </a:r>
          </a:p>
          <a:p>
            <a:pPr>
              <a:lnSpc>
                <a:spcPct val="120000"/>
              </a:lnSpc>
              <a:buNone/>
            </a:pPr>
            <a:r>
              <a:rPr lang="fr-FR" sz="4100" dirty="0" smtClean="0">
                <a:solidFill>
                  <a:schemeClr val="bg1">
                    <a:lumMod val="85000"/>
                  </a:schemeClr>
                </a:solidFill>
                <a:latin typeface="Arial" pitchFamily="34" charset="0"/>
                <a:cs typeface="Arial" pitchFamily="34" charset="0"/>
              </a:rPr>
              <a:t>    - les hépatites aigues </a:t>
            </a:r>
          </a:p>
          <a:p>
            <a:pPr>
              <a:lnSpc>
                <a:spcPct val="120000"/>
              </a:lnSpc>
              <a:buNone/>
            </a:pPr>
            <a:r>
              <a:rPr lang="fr-FR" sz="4100" dirty="0" smtClean="0">
                <a:solidFill>
                  <a:schemeClr val="bg1">
                    <a:lumMod val="85000"/>
                  </a:schemeClr>
                </a:solidFill>
                <a:latin typeface="Arial" pitchFamily="34" charset="0"/>
                <a:cs typeface="Arial" pitchFamily="34" charset="0"/>
              </a:rPr>
              <a:t>    - Evolution</a:t>
            </a:r>
          </a:p>
          <a:p>
            <a:pPr>
              <a:lnSpc>
                <a:spcPct val="120000"/>
              </a:lnSpc>
            </a:pPr>
            <a:r>
              <a:rPr lang="fr-FR" sz="4100" dirty="0" smtClean="0">
                <a:solidFill>
                  <a:schemeClr val="bg1">
                    <a:lumMod val="85000"/>
                  </a:schemeClr>
                </a:solidFill>
                <a:latin typeface="Arial" pitchFamily="34" charset="0"/>
                <a:cs typeface="Arial" pitchFamily="34" charset="0"/>
              </a:rPr>
              <a:t>Les complications :</a:t>
            </a:r>
          </a:p>
          <a:p>
            <a:pPr>
              <a:lnSpc>
                <a:spcPct val="120000"/>
              </a:lnSpc>
              <a:buNone/>
            </a:pPr>
            <a:r>
              <a:rPr lang="fr-FR" sz="4100" dirty="0" smtClean="0">
                <a:solidFill>
                  <a:schemeClr val="bg1">
                    <a:lumMod val="85000"/>
                  </a:schemeClr>
                </a:solidFill>
                <a:latin typeface="Arial" pitchFamily="34" charset="0"/>
                <a:cs typeface="Arial" pitchFamily="34" charset="0"/>
              </a:rPr>
              <a:t>    - la cirrhose</a:t>
            </a:r>
          </a:p>
          <a:p>
            <a:pPr>
              <a:lnSpc>
                <a:spcPct val="120000"/>
              </a:lnSpc>
              <a:buNone/>
            </a:pPr>
            <a:r>
              <a:rPr lang="fr-FR" sz="4100" dirty="0" smtClean="0">
                <a:solidFill>
                  <a:schemeClr val="bg1">
                    <a:lumMod val="85000"/>
                  </a:schemeClr>
                </a:solidFill>
                <a:latin typeface="Arial" pitchFamily="34" charset="0"/>
                <a:cs typeface="Arial" pitchFamily="34" charset="0"/>
              </a:rPr>
              <a:t>    - le carcinome hépato cellulaire (CHC)</a:t>
            </a:r>
          </a:p>
          <a:p>
            <a:pPr>
              <a:lnSpc>
                <a:spcPct val="120000"/>
              </a:lnSpc>
            </a:pPr>
            <a:r>
              <a:rPr lang="fr-FR" sz="4100" dirty="0" smtClean="0">
                <a:solidFill>
                  <a:srgbClr val="B9178B"/>
                </a:solidFill>
                <a:latin typeface="Arial" pitchFamily="34" charset="0"/>
                <a:cs typeface="Arial" pitchFamily="34" charset="0"/>
              </a:rPr>
              <a:t>Le traitement : </a:t>
            </a:r>
          </a:p>
          <a:p>
            <a:pPr>
              <a:lnSpc>
                <a:spcPct val="120000"/>
              </a:lnSpc>
              <a:buNone/>
            </a:pPr>
            <a:r>
              <a:rPr lang="fr-FR" sz="4100" dirty="0" smtClean="0">
                <a:solidFill>
                  <a:schemeClr val="bg1">
                    <a:lumMod val="85000"/>
                  </a:schemeClr>
                </a:solidFill>
                <a:latin typeface="Arial" pitchFamily="34" charset="0"/>
                <a:cs typeface="Arial" pitchFamily="34" charset="0"/>
              </a:rPr>
              <a:t>    - Hépatites aigues </a:t>
            </a:r>
          </a:p>
          <a:p>
            <a:pPr>
              <a:lnSpc>
                <a:spcPct val="120000"/>
              </a:lnSpc>
              <a:buNone/>
            </a:pPr>
            <a:r>
              <a:rPr lang="fr-FR" sz="4100" dirty="0" smtClean="0">
                <a:solidFill>
                  <a:schemeClr val="bg1">
                    <a:lumMod val="85000"/>
                  </a:schemeClr>
                </a:solidFill>
                <a:latin typeface="Arial" pitchFamily="34" charset="0"/>
                <a:cs typeface="Arial" pitchFamily="34" charset="0"/>
              </a:rPr>
              <a:t>    </a:t>
            </a:r>
            <a:r>
              <a:rPr lang="fr-FR" sz="4100" dirty="0" smtClean="0">
                <a:latin typeface="Arial" pitchFamily="34" charset="0"/>
                <a:cs typeface="Arial" pitchFamily="34" charset="0"/>
              </a:rPr>
              <a:t>- Hépatites chroniques </a:t>
            </a:r>
          </a:p>
          <a:p>
            <a:pPr>
              <a:lnSpc>
                <a:spcPct val="150000"/>
              </a:lnSpc>
              <a:buNone/>
            </a:pPr>
            <a:endParaRPr lang="fr-FR" dirty="0">
              <a:solidFill>
                <a:schemeClr val="bg1">
                  <a:lumMod val="85000"/>
                </a:schemeClr>
              </a:solidFill>
              <a:latin typeface="Arial" pitchFamily="34" charset="0"/>
              <a:cs typeface="Arial" pitchFamily="34" charset="0"/>
            </a:endParaRPr>
          </a:p>
        </p:txBody>
      </p:sp>
      <p:sp>
        <p:nvSpPr>
          <p:cNvPr id="4" name="Titre 1"/>
          <p:cNvSpPr>
            <a:spLocks noGrp="1"/>
          </p:cNvSpPr>
          <p:nvPr>
            <p:ph type="title"/>
          </p:nvPr>
        </p:nvSpPr>
        <p:spPr>
          <a:xfrm>
            <a:off x="3491880" y="71414"/>
            <a:ext cx="2520280" cy="765298"/>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fr-FR" dirty="0" smtClean="0">
                <a:solidFill>
                  <a:schemeClr val="tx2"/>
                </a:solidFill>
                <a:latin typeface="Arial" pitchFamily="34" charset="0"/>
                <a:cs typeface="Arial" pitchFamily="34" charset="0"/>
              </a:rPr>
              <a:t>Plan</a:t>
            </a:r>
            <a:endParaRPr lang="fr-FR" dirty="0">
              <a:solidFill>
                <a:schemeClr val="tx2"/>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928670"/>
            <a:ext cx="8712968" cy="5929330"/>
          </a:xfrm>
        </p:spPr>
        <p:txBody>
          <a:bodyPr>
            <a:normAutofit lnSpcReduction="10000"/>
          </a:bodyPr>
          <a:lstStyle/>
          <a:p>
            <a:pPr>
              <a:lnSpc>
                <a:spcPct val="110000"/>
              </a:lnSpc>
              <a:buFont typeface="Wingdings" pitchFamily="2" charset="2"/>
              <a:buChar char="Ø"/>
            </a:pPr>
            <a:r>
              <a:rPr lang="fr-FR" dirty="0" smtClean="0"/>
              <a:t> </a:t>
            </a:r>
            <a:r>
              <a:rPr lang="fr-FR" b="1" dirty="0" smtClean="0">
                <a:latin typeface="Arial" pitchFamily="34" charset="0"/>
                <a:cs typeface="Arial" pitchFamily="34" charset="0"/>
              </a:rPr>
              <a:t>Buts du traitement:</a:t>
            </a:r>
          </a:p>
          <a:p>
            <a:pPr>
              <a:lnSpc>
                <a:spcPct val="110000"/>
              </a:lnSpc>
              <a:buNone/>
            </a:pPr>
            <a:r>
              <a:rPr lang="fr-FR" dirty="0" smtClean="0">
                <a:latin typeface="Arial" pitchFamily="34" charset="0"/>
                <a:cs typeface="Arial" pitchFamily="34" charset="0"/>
              </a:rPr>
              <a:t>      </a:t>
            </a:r>
            <a:r>
              <a:rPr lang="fr-FR" b="1" dirty="0" smtClean="0">
                <a:solidFill>
                  <a:srgbClr val="002060"/>
                </a:solidFill>
                <a:latin typeface="Arial" pitchFamily="34" charset="0"/>
                <a:cs typeface="Arial" pitchFamily="34" charset="0"/>
              </a:rPr>
              <a:t>* Des objectifs  hépatiques :</a:t>
            </a:r>
          </a:p>
          <a:p>
            <a:pPr>
              <a:lnSpc>
                <a:spcPct val="150000"/>
              </a:lnSpc>
              <a:buNone/>
            </a:pPr>
            <a:r>
              <a:rPr lang="fr-FR" dirty="0" smtClean="0">
                <a:latin typeface="Arial" pitchFamily="34" charset="0"/>
                <a:cs typeface="Arial" pitchFamily="34" charset="0"/>
              </a:rPr>
              <a:t>         </a:t>
            </a:r>
            <a:r>
              <a:rPr lang="fr-FR" sz="3000" dirty="0" smtClean="0">
                <a:latin typeface="Arial" pitchFamily="34" charset="0"/>
                <a:cs typeface="Arial" pitchFamily="34" charset="0"/>
              </a:rPr>
              <a:t>-  Diminuer l’activité de l’hépatite</a:t>
            </a:r>
          </a:p>
          <a:p>
            <a:pPr>
              <a:lnSpc>
                <a:spcPct val="150000"/>
              </a:lnSpc>
              <a:buNone/>
            </a:pPr>
            <a:r>
              <a:rPr lang="fr-FR" sz="3000" dirty="0" smtClean="0">
                <a:latin typeface="Arial" pitchFamily="34" charset="0"/>
                <a:cs typeface="Arial" pitchFamily="34" charset="0"/>
              </a:rPr>
              <a:t>          -  Arrêter l’évolution de la fibrose </a:t>
            </a:r>
          </a:p>
          <a:p>
            <a:pPr>
              <a:lnSpc>
                <a:spcPct val="150000"/>
              </a:lnSpc>
              <a:buNone/>
            </a:pPr>
            <a:r>
              <a:rPr lang="fr-FR" sz="3000" dirty="0" smtClean="0">
                <a:latin typeface="Arial" pitchFamily="34" charset="0"/>
                <a:cs typeface="Arial" pitchFamily="34" charset="0"/>
              </a:rPr>
              <a:t>          -  </a:t>
            </a:r>
            <a:r>
              <a:rPr lang="fr-FR" sz="3000" b="1" dirty="0" smtClean="0">
                <a:solidFill>
                  <a:srgbClr val="7030A0"/>
                </a:solidFill>
                <a:latin typeface="Arial" pitchFamily="34" charset="0"/>
                <a:cs typeface="Arial" pitchFamily="34" charset="0"/>
              </a:rPr>
              <a:t>Eviter la cirrhose et ses complications </a:t>
            </a:r>
          </a:p>
          <a:p>
            <a:pPr>
              <a:lnSpc>
                <a:spcPct val="150000"/>
              </a:lnSpc>
              <a:buNone/>
            </a:pPr>
            <a:r>
              <a:rPr lang="fr-FR" dirty="0" smtClean="0">
                <a:latin typeface="Arial" pitchFamily="34" charset="0"/>
                <a:cs typeface="Arial" pitchFamily="34" charset="0"/>
              </a:rPr>
              <a:t>       </a:t>
            </a:r>
            <a:r>
              <a:rPr lang="fr-FR" b="1" dirty="0" smtClean="0">
                <a:solidFill>
                  <a:srgbClr val="002060"/>
                </a:solidFill>
                <a:latin typeface="Arial" pitchFamily="34" charset="0"/>
                <a:cs typeface="Arial" pitchFamily="34" charset="0"/>
              </a:rPr>
              <a:t>* Des objectifs virologiques</a:t>
            </a:r>
          </a:p>
          <a:p>
            <a:pPr>
              <a:lnSpc>
                <a:spcPct val="150000"/>
              </a:lnSpc>
              <a:buNone/>
            </a:pPr>
            <a:r>
              <a:rPr lang="fr-FR" dirty="0" smtClean="0">
                <a:latin typeface="Arial" pitchFamily="34" charset="0"/>
                <a:cs typeface="Arial" pitchFamily="34" charset="0"/>
              </a:rPr>
              <a:t>          -  Contrôler la réplication virale</a:t>
            </a:r>
          </a:p>
          <a:p>
            <a:pPr>
              <a:lnSpc>
                <a:spcPct val="150000"/>
              </a:lnSpc>
              <a:buNone/>
            </a:pPr>
            <a:r>
              <a:rPr lang="fr-FR" dirty="0" smtClean="0">
                <a:latin typeface="Arial" pitchFamily="34" charset="0"/>
                <a:cs typeface="Arial" pitchFamily="34" charset="0"/>
              </a:rPr>
              <a:t>          -  Diminuer la contagiosité</a:t>
            </a:r>
            <a:endParaRPr lang="fr-FR" dirty="0" smtClean="0"/>
          </a:p>
          <a:p>
            <a:pPr>
              <a:lnSpc>
                <a:spcPct val="150000"/>
              </a:lnSpc>
              <a:buNone/>
            </a:pPr>
            <a:endParaRPr lang="fr-FR" sz="3000" dirty="0" smtClean="0">
              <a:latin typeface="Arial" pitchFamily="34" charset="0"/>
              <a:cs typeface="Arial" pitchFamily="34" charset="0"/>
            </a:endParaRPr>
          </a:p>
          <a:p>
            <a:pPr>
              <a:lnSpc>
                <a:spcPct val="150000"/>
              </a:lnSpc>
            </a:pPr>
            <a:endParaRPr lang="fr-FR" dirty="0"/>
          </a:p>
        </p:txBody>
      </p:sp>
      <p:sp>
        <p:nvSpPr>
          <p:cNvPr id="4" name="Titre 1"/>
          <p:cNvSpPr txBox="1">
            <a:spLocks/>
          </p:cNvSpPr>
          <p:nvPr/>
        </p:nvSpPr>
        <p:spPr>
          <a:xfrm>
            <a:off x="179512" y="44624"/>
            <a:ext cx="8424936" cy="648072"/>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des </a:t>
            </a:r>
            <a:r>
              <a:rPr lang="fr-FR" sz="4000" dirty="0" smtClean="0">
                <a:solidFill>
                  <a:schemeClr val="tx2"/>
                </a:solidFill>
                <a:latin typeface="Arial" pitchFamily="34" charset="0"/>
                <a:ea typeface="+mj-ea"/>
                <a:cs typeface="Arial" pitchFamily="34" charset="0"/>
              </a:rPr>
              <a:t>h</a:t>
            </a: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épatites</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chroniques</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1"/>
          <p:cNvSpPr>
            <a:spLocks noGrp="1"/>
          </p:cNvSpPr>
          <p:nvPr>
            <p:ph type="title"/>
          </p:nvPr>
        </p:nvSpPr>
        <p:spPr>
          <a:xfrm>
            <a:off x="142844" y="44624"/>
            <a:ext cx="8786842" cy="961479"/>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algn="l"/>
            <a:r>
              <a:rPr lang="fr-FR" sz="3600" dirty="0" smtClean="0">
                <a:solidFill>
                  <a:srgbClr val="002060"/>
                </a:solidFill>
                <a:latin typeface="Arial" pitchFamily="34" charset="0"/>
                <a:cs typeface="Arial" pitchFamily="34" charset="0"/>
              </a:rPr>
              <a:t>L’éradication du VHC diminue la mortalité</a:t>
            </a:r>
            <a:endParaRPr lang="fr-FR" sz="3600" dirty="0">
              <a:solidFill>
                <a:srgbClr val="002060"/>
              </a:solidFill>
              <a:latin typeface="Arial" pitchFamily="34" charset="0"/>
              <a:cs typeface="Arial" pitchFamily="34" charset="0"/>
            </a:endParaRPr>
          </a:p>
        </p:txBody>
      </p:sp>
      <p:sp>
        <p:nvSpPr>
          <p:cNvPr id="17411" name="Espace réservé du contenu 6"/>
          <p:cNvSpPr>
            <a:spLocks noGrp="1"/>
          </p:cNvSpPr>
          <p:nvPr>
            <p:ph idx="1"/>
          </p:nvPr>
        </p:nvSpPr>
        <p:spPr>
          <a:xfrm>
            <a:off x="106778" y="1052736"/>
            <a:ext cx="8929718" cy="1422490"/>
          </a:xfrm>
        </p:spPr>
        <p:txBody>
          <a:bodyPr>
            <a:noAutofit/>
          </a:bodyPr>
          <a:lstStyle/>
          <a:p>
            <a:pPr>
              <a:spcBef>
                <a:spcPts val="400"/>
              </a:spcBef>
            </a:pPr>
            <a:r>
              <a:rPr lang="fr-FR" sz="2800" dirty="0" smtClean="0">
                <a:latin typeface="Arial" pitchFamily="34" charset="0"/>
                <a:cs typeface="Arial" pitchFamily="34" charset="0"/>
              </a:rPr>
              <a:t>454 patients :  F3 ou F4 ; Suivi médian de 8,4 ans</a:t>
            </a:r>
          </a:p>
          <a:p>
            <a:pPr>
              <a:spcBef>
                <a:spcPts val="400"/>
              </a:spcBef>
            </a:pPr>
            <a:r>
              <a:rPr lang="fr-FR" sz="2800" dirty="0" smtClean="0">
                <a:latin typeface="Arial" pitchFamily="34" charset="0"/>
                <a:cs typeface="Arial" pitchFamily="34" charset="0"/>
              </a:rPr>
              <a:t>192 (36 %) ont eu une éradication virale</a:t>
            </a:r>
          </a:p>
          <a:p>
            <a:pPr>
              <a:spcBef>
                <a:spcPts val="400"/>
              </a:spcBef>
            </a:pPr>
            <a:r>
              <a:rPr lang="fr-FR" sz="2800" dirty="0" smtClean="0">
                <a:latin typeface="Arial" pitchFamily="34" charset="0"/>
                <a:cs typeface="Arial" pitchFamily="34" charset="0"/>
              </a:rPr>
              <a:t>113 décès : 13 éradication / 100 pas d’éradication</a:t>
            </a:r>
          </a:p>
        </p:txBody>
      </p:sp>
      <p:sp>
        <p:nvSpPr>
          <p:cNvPr id="4" name="Espace réservé du numéro de diapositive 3"/>
          <p:cNvSpPr>
            <a:spLocks noGrp="1"/>
          </p:cNvSpPr>
          <p:nvPr>
            <p:ph type="sldNum" sz="quarter" idx="12"/>
          </p:nvPr>
        </p:nvSpPr>
        <p:spPr/>
        <p:txBody>
          <a:bodyPr/>
          <a:lstStyle/>
          <a:p>
            <a:fld id="{C6ACCA57-EC8C-8F47-BEDD-EF133908CFA9}" type="slidenum">
              <a:rPr lang="fr-FR" smtClean="0"/>
              <a:pPr/>
              <a:t>71</a:t>
            </a:fld>
            <a:endParaRPr lang="fr-FR" dirty="0"/>
          </a:p>
        </p:txBody>
      </p:sp>
      <p:sp>
        <p:nvSpPr>
          <p:cNvPr id="21" name="Espace réservé du texte 20"/>
          <p:cNvSpPr>
            <a:spLocks noGrp="1"/>
          </p:cNvSpPr>
          <p:nvPr>
            <p:ph type="body" sz="quarter" idx="15"/>
          </p:nvPr>
        </p:nvSpPr>
        <p:spPr>
          <a:xfrm>
            <a:off x="7215206" y="6143644"/>
            <a:ext cx="1785918" cy="533401"/>
          </a:xfrm>
          <a:solidFill>
            <a:schemeClr val="bg1">
              <a:lumMod val="85000"/>
            </a:schemeClr>
          </a:solidFill>
        </p:spPr>
        <p:txBody>
          <a:bodyPr>
            <a:noAutofit/>
          </a:bodyPr>
          <a:lstStyle/>
          <a:p>
            <a:pPr lvl="0" algn="l"/>
            <a:r>
              <a:rPr lang="fr-FR" sz="1800" dirty="0" smtClean="0">
                <a:latin typeface="Arial" pitchFamily="34" charset="0"/>
                <a:cs typeface="Arial" pitchFamily="34" charset="0"/>
              </a:rPr>
              <a:t>AASLD 2013 </a:t>
            </a:r>
          </a:p>
        </p:txBody>
      </p:sp>
      <p:grpSp>
        <p:nvGrpSpPr>
          <p:cNvPr id="2" name="Grouper 15"/>
          <p:cNvGrpSpPr/>
          <p:nvPr/>
        </p:nvGrpSpPr>
        <p:grpSpPr>
          <a:xfrm>
            <a:off x="428596" y="2844800"/>
            <a:ext cx="8391876" cy="3619761"/>
            <a:chOff x="-309369" y="879104"/>
            <a:chExt cx="12586111" cy="5958404"/>
          </a:xfrm>
        </p:grpSpPr>
        <p:graphicFrame>
          <p:nvGraphicFramePr>
            <p:cNvPr id="17" name="Espace réservé du contenu 6"/>
            <p:cNvGraphicFramePr>
              <a:graphicFrameLocks/>
            </p:cNvGraphicFramePr>
            <p:nvPr>
              <p:extLst>
                <p:ext uri="{D42A27DB-BD31-4B8C-83A1-F6EECF244321}">
                  <p14:modId xmlns="" xmlns:p14="http://schemas.microsoft.com/office/powerpoint/2010/main" xmlns:mv="urn:schemas-microsoft-com:mac:vml" xmlns:mc="http://schemas.openxmlformats.org/markup-compatibility/2006" val="227075550"/>
                </p:ext>
              </p:extLst>
            </p:nvPr>
          </p:nvGraphicFramePr>
          <p:xfrm>
            <a:off x="-309369" y="879104"/>
            <a:ext cx="10953263" cy="5958404"/>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er 19"/>
            <p:cNvGrpSpPr/>
            <p:nvPr/>
          </p:nvGrpSpPr>
          <p:grpSpPr>
            <a:xfrm>
              <a:off x="2018124" y="1605557"/>
              <a:ext cx="10258618" cy="3046134"/>
              <a:chOff x="2018124" y="1605557"/>
              <a:chExt cx="10258618" cy="3046134"/>
            </a:xfrm>
          </p:grpSpPr>
          <p:sp>
            <p:nvSpPr>
              <p:cNvPr id="20" name="ZoneTexte 19"/>
              <p:cNvSpPr txBox="1"/>
              <p:nvPr/>
            </p:nvSpPr>
            <p:spPr>
              <a:xfrm>
                <a:off x="8604831" y="1605557"/>
                <a:ext cx="3671911" cy="658612"/>
              </a:xfrm>
              <a:prstGeom prst="rect">
                <a:avLst/>
              </a:prstGeom>
              <a:solidFill>
                <a:srgbClr val="92D050"/>
              </a:solidFill>
            </p:spPr>
            <p:txBody>
              <a:bodyPr wrap="square" rtlCol="0">
                <a:spAutoFit/>
              </a:bodyPr>
              <a:lstStyle/>
              <a:p>
                <a:r>
                  <a:rPr lang="fr-FR" sz="2000" dirty="0" smtClean="0">
                    <a:latin typeface="Arial" pitchFamily="34" charset="0"/>
                    <a:cs typeface="Arial" pitchFamily="34" charset="0"/>
                  </a:rPr>
                  <a:t>Pas d’éradication</a:t>
                </a:r>
                <a:endParaRPr lang="fr-FR" sz="2000" dirty="0">
                  <a:latin typeface="Arial" pitchFamily="34" charset="0"/>
                  <a:cs typeface="Arial" pitchFamily="34" charset="0"/>
                </a:endParaRPr>
              </a:p>
            </p:txBody>
          </p:sp>
          <p:cxnSp>
            <p:nvCxnSpPr>
              <p:cNvPr id="23" name="Connecteur droit 22"/>
              <p:cNvCxnSpPr/>
              <p:nvPr/>
            </p:nvCxnSpPr>
            <p:spPr>
              <a:xfrm rot="10800000">
                <a:off x="2361568" y="2649283"/>
                <a:ext cx="840085" cy="793"/>
              </a:xfrm>
              <a:prstGeom prst="line">
                <a:avLst/>
              </a:prstGeom>
              <a:ln w="38100" cap="flat" cmpd="sng" algn="ctr">
                <a:solidFill>
                  <a:srgbClr val="FF007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4" name="ZoneTexte 23"/>
              <p:cNvSpPr txBox="1"/>
              <p:nvPr/>
            </p:nvSpPr>
            <p:spPr>
              <a:xfrm>
                <a:off x="2018124" y="4145066"/>
                <a:ext cx="2002319" cy="506625"/>
              </a:xfrm>
              <a:prstGeom prst="rect">
                <a:avLst/>
              </a:prstGeom>
              <a:noFill/>
            </p:spPr>
            <p:txBody>
              <a:bodyPr wrap="square" rtlCol="0">
                <a:spAutoFit/>
              </a:bodyPr>
              <a:lstStyle/>
              <a:p>
                <a:pPr algn="ctr"/>
                <a:r>
                  <a:rPr lang="fr-FR" sz="1400" dirty="0" smtClean="0"/>
                  <a:t>p &lt; 0,001</a:t>
                </a:r>
                <a:endParaRPr lang="fr-FR" sz="1400" dirty="0"/>
              </a:p>
            </p:txBody>
          </p:sp>
        </p:grpSp>
      </p:grpSp>
      <p:pic>
        <p:nvPicPr>
          <p:cNvPr id="43010" name="Picture 2"/>
          <p:cNvPicPr>
            <a:picLocks noChangeAspect="1" noChangeArrowheads="1"/>
          </p:cNvPicPr>
          <p:nvPr/>
        </p:nvPicPr>
        <p:blipFill>
          <a:blip r:embed="rId4" cstate="print"/>
          <a:srcRect/>
          <a:stretch>
            <a:fillRect/>
          </a:stretch>
        </p:blipFill>
        <p:spPr bwMode="auto">
          <a:xfrm>
            <a:off x="2491560" y="3857629"/>
            <a:ext cx="5037138" cy="1760852"/>
          </a:xfrm>
          <a:prstGeom prst="rect">
            <a:avLst/>
          </a:prstGeom>
          <a:noFill/>
          <a:ln w="9525">
            <a:noFill/>
            <a:miter lim="800000"/>
            <a:headEnd/>
            <a:tailEnd/>
          </a:ln>
          <a:effectLst/>
        </p:spPr>
      </p:pic>
      <p:sp>
        <p:nvSpPr>
          <p:cNvPr id="28" name="ZoneTexte 27"/>
          <p:cNvSpPr txBox="1"/>
          <p:nvPr/>
        </p:nvSpPr>
        <p:spPr>
          <a:xfrm>
            <a:off x="6732240" y="4509120"/>
            <a:ext cx="2126610" cy="400110"/>
          </a:xfrm>
          <a:prstGeom prst="rect">
            <a:avLst/>
          </a:prstGeom>
          <a:solidFill>
            <a:schemeClr val="accent2">
              <a:lumMod val="40000"/>
              <a:lumOff val="60000"/>
            </a:schemeClr>
          </a:solidFill>
        </p:spPr>
        <p:txBody>
          <a:bodyPr wrap="square" rtlCol="0">
            <a:spAutoFit/>
          </a:bodyPr>
          <a:lstStyle/>
          <a:p>
            <a:r>
              <a:rPr lang="fr-FR" sz="2000" dirty="0" smtClean="0">
                <a:latin typeface="Arial" pitchFamily="34" charset="0"/>
                <a:cs typeface="Arial" pitchFamily="34" charset="0"/>
              </a:rPr>
              <a:t>Avec éradication</a:t>
            </a:r>
            <a:endParaRPr lang="fr-FR" sz="2000" dirty="0">
              <a:latin typeface="Arial" pitchFamily="34" charset="0"/>
              <a:cs typeface="Arial" pitchFamily="34" charset="0"/>
            </a:endParaRPr>
          </a:p>
        </p:txBody>
      </p:sp>
      <p:sp>
        <p:nvSpPr>
          <p:cNvPr id="14" name="Rectangle 13"/>
          <p:cNvSpPr/>
          <p:nvPr/>
        </p:nvSpPr>
        <p:spPr>
          <a:xfrm>
            <a:off x="2195736" y="3717032"/>
            <a:ext cx="720080"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mc="http://schemas.openxmlformats.org/markup-compatibility/2006" xmlns:mv="urn:schemas-microsoft-com:mac:vml" xmlns:p14="http://schemas.microsoft.com/office/powerpoint/2010/main" xmlns="" val="264210128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5"/>
          <p:cNvSpPr txBox="1">
            <a:spLocks noChangeArrowheads="1"/>
          </p:cNvSpPr>
          <p:nvPr/>
        </p:nvSpPr>
        <p:spPr bwMode="auto">
          <a:xfrm>
            <a:off x="1643042" y="2071677"/>
            <a:ext cx="5429288" cy="2214579"/>
          </a:xfrm>
          <a:prstGeom prst="bevel">
            <a:avLst>
              <a:gd name="adj" fmla="val 12500"/>
            </a:avLst>
          </a:prstGeom>
          <a:gradFill rotWithShape="1">
            <a:gsLst>
              <a:gs pos="0">
                <a:srgbClr val="000082"/>
              </a:gs>
              <a:gs pos="100000">
                <a:srgbClr val="000082">
                  <a:gamma/>
                  <a:shade val="46275"/>
                  <a:invGamma/>
                </a:srgbClr>
              </a:gs>
            </a:gsLst>
            <a:path path="rect">
              <a:fillToRect l="50000" t="50000" r="50000" b="50000"/>
            </a:path>
          </a:gradFill>
          <a:ln w="12700">
            <a:solidFill>
              <a:schemeClr val="bg2"/>
            </a:solidFill>
            <a:miter lim="800000"/>
            <a:headEnd/>
            <a:tailEnd/>
          </a:ln>
          <a:effectLst/>
        </p:spPr>
        <p:txBody>
          <a:bodyPr vert="horz" wrap="none" lIns="91440" tIns="45720" rIns="91440" bIns="45720" rtlCol="0" anchor="ctr">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fr-FR" sz="7200" b="1" i="1" u="none" strike="noStrike" kern="1200" cap="none" spc="0" normalizeH="0" baseline="0" noProof="0" dirty="0" smtClean="0">
                <a:ln>
                  <a:noFill/>
                </a:ln>
                <a:solidFill>
                  <a:srgbClr val="FFFF00"/>
                </a:solidFill>
                <a:effectLst>
                  <a:outerShdw blurRad="38100" dist="38100" dir="2700000" algn="tl">
                    <a:srgbClr val="000000"/>
                  </a:outerShdw>
                </a:effectLst>
                <a:uLnTx/>
                <a:uFillTx/>
                <a:latin typeface="+mn-lt"/>
                <a:ea typeface="+mn-ea"/>
                <a:cs typeface="+mn-cs"/>
              </a:rPr>
              <a:t>Hépatite B</a:t>
            </a:r>
            <a:endParaRPr kumimoji="0" lang="fr-FR" sz="7200" b="1" i="1" u="none" strike="noStrike" kern="1200" cap="none" spc="0" normalizeH="0" baseline="0" noProof="0" dirty="0">
              <a:ln>
                <a:noFill/>
              </a:ln>
              <a:solidFill>
                <a:srgbClr val="FFFF00"/>
              </a:solidFill>
              <a:effectLst>
                <a:outerShdw blurRad="38100" dist="38100" dir="2700000" algn="tl">
                  <a:srgbClr val="000000"/>
                </a:outerShdw>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214282" y="1124744"/>
            <a:ext cx="8678198" cy="5544616"/>
          </a:xfrm>
          <a:prstGeom prst="rect">
            <a:avLst/>
          </a:prstGeom>
          <a:solidFill>
            <a:schemeClr val="accent3">
              <a:lumMod val="40000"/>
              <a:lumOff val="60000"/>
            </a:schemeClr>
          </a:solidFill>
          <a:ln w="9525">
            <a:noFill/>
            <a:miter lim="800000"/>
            <a:headEnd/>
            <a:tailEnd/>
          </a:ln>
        </p:spPr>
      </p:pic>
      <p:sp>
        <p:nvSpPr>
          <p:cNvPr id="5" name="Titre 1"/>
          <p:cNvSpPr txBox="1">
            <a:spLocks/>
          </p:cNvSpPr>
          <p:nvPr/>
        </p:nvSpPr>
        <p:spPr>
          <a:xfrm>
            <a:off x="142844" y="44624"/>
            <a:ext cx="7143800"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a:t>
            </a:r>
            <a:r>
              <a:rPr lang="fr-FR" sz="4000" dirty="0" smtClean="0">
                <a:solidFill>
                  <a:schemeClr val="tx2"/>
                </a:solidFill>
                <a:latin typeface="Arial" pitchFamily="34" charset="0"/>
                <a:ea typeface="+mj-ea"/>
                <a:cs typeface="Arial" pitchFamily="34" charset="0"/>
              </a:rPr>
              <a:t>h</a:t>
            </a: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épatite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chronique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6" name="ZoneTexte 5"/>
          <p:cNvSpPr txBox="1"/>
          <p:nvPr/>
        </p:nvSpPr>
        <p:spPr>
          <a:xfrm>
            <a:off x="2771800" y="836712"/>
            <a:ext cx="3024336"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dirty="0" smtClean="0">
                <a:solidFill>
                  <a:srgbClr val="FF0066"/>
                </a:solidFill>
                <a:latin typeface="Arial" pitchFamily="34" charset="0"/>
                <a:cs typeface="Arial" pitchFamily="34" charset="0"/>
              </a:rPr>
              <a:t>     Objectifs</a:t>
            </a:r>
          </a:p>
        </p:txBody>
      </p:sp>
      <p:sp>
        <p:nvSpPr>
          <p:cNvPr id="7" name="Ellipse 6"/>
          <p:cNvSpPr/>
          <p:nvPr/>
        </p:nvSpPr>
        <p:spPr>
          <a:xfrm>
            <a:off x="142844" y="2565474"/>
            <a:ext cx="1403648" cy="93496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Éclair 11"/>
          <p:cNvSpPr/>
          <p:nvPr/>
        </p:nvSpPr>
        <p:spPr>
          <a:xfrm rot="20100731" flipH="1">
            <a:off x="7740352" y="3068960"/>
            <a:ext cx="504056" cy="648072"/>
          </a:xfrm>
          <a:prstGeom prst="lightningBolt">
            <a:avLst/>
          </a:prstGeom>
          <a:solidFill>
            <a:schemeClr val="accent3">
              <a:lumMod val="75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à coins arrondis 12"/>
          <p:cNvSpPr/>
          <p:nvPr/>
        </p:nvSpPr>
        <p:spPr>
          <a:xfrm>
            <a:off x="6715140" y="3786190"/>
            <a:ext cx="1817300" cy="290882"/>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à coins arrondis 7"/>
          <p:cNvSpPr/>
          <p:nvPr/>
        </p:nvSpPr>
        <p:spPr>
          <a:xfrm>
            <a:off x="6572264" y="6286520"/>
            <a:ext cx="2000264" cy="290882"/>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Éclair 8"/>
          <p:cNvSpPr/>
          <p:nvPr/>
        </p:nvSpPr>
        <p:spPr>
          <a:xfrm rot="20100731" flipH="1">
            <a:off x="8185752" y="5505398"/>
            <a:ext cx="504056" cy="648072"/>
          </a:xfrm>
          <a:prstGeom prst="lightningBolt">
            <a:avLst/>
          </a:prstGeom>
          <a:solidFill>
            <a:schemeClr val="accent3">
              <a:lumMod val="75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C:\Users\FC\Desktop\hépatites virales\VHB.jpg"/>
          <p:cNvPicPr>
            <a:picLocks noChangeAspect="1" noChangeArrowheads="1"/>
          </p:cNvPicPr>
          <p:nvPr/>
        </p:nvPicPr>
        <p:blipFill>
          <a:blip r:embed="rId3" cstate="print"/>
          <a:srcRect/>
          <a:stretch>
            <a:fillRect/>
          </a:stretch>
        </p:blipFill>
        <p:spPr bwMode="auto">
          <a:xfrm>
            <a:off x="7740352" y="0"/>
            <a:ext cx="1403648" cy="1124744"/>
          </a:xfrm>
          <a:prstGeom prst="rect">
            <a:avLst/>
          </a:prstGeom>
          <a:ln>
            <a:noFill/>
          </a:ln>
          <a:effectLst>
            <a:outerShdw blurRad="292100" dist="139700" dir="2700000" algn="tl" rotWithShape="0">
              <a:srgbClr val="333333">
                <a:alpha val="65000"/>
              </a:srgbClr>
            </a:outerShdw>
          </a:effectLst>
        </p:spPr>
      </p:pic>
      <p:sp>
        <p:nvSpPr>
          <p:cNvPr id="11" name="Rectangle 3"/>
          <p:cNvSpPr txBox="1">
            <a:spLocks noChangeArrowheads="1"/>
          </p:cNvSpPr>
          <p:nvPr/>
        </p:nvSpPr>
        <p:spPr>
          <a:xfrm>
            <a:off x="285720" y="2357430"/>
            <a:ext cx="8501122" cy="3000396"/>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Autofit/>
          </a:bodyPr>
          <a:lstStyle/>
          <a:p>
            <a:pPr marL="342900" marR="0" lvl="0" indent="-342900" algn="ctr" defTabSz="914400" rtl="0" eaLnBrk="1" fontAlgn="auto" latinLnBrk="0" hangingPunct="1">
              <a:lnSpc>
                <a:spcPct val="150000"/>
              </a:lnSpc>
              <a:spcBef>
                <a:spcPct val="20000"/>
              </a:spcBef>
              <a:spcAft>
                <a:spcPts val="0"/>
              </a:spcAft>
              <a:buClrTx/>
              <a:buSzTx/>
              <a:tabLst/>
              <a:defRPr/>
            </a:pPr>
            <a:r>
              <a:rPr kumimoji="0" lang="fr-FR" sz="40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L’éradication du virus risque de ne pas être complète vu l’ intégration </a:t>
            </a:r>
            <a:r>
              <a:rPr lang="fr-FR" sz="4000" dirty="0" smtClean="0">
                <a:latin typeface="Arial" pitchFamily="34" charset="0"/>
                <a:cs typeface="Arial" pitchFamily="34" charset="0"/>
              </a:rPr>
              <a:t>du virus </a:t>
            </a:r>
            <a:r>
              <a:rPr kumimoji="0" lang="fr-FR" sz="40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dans le génome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8" grpId="0" animBg="1"/>
      <p:bldP spid="9" grpId="0" animBg="1"/>
      <p:bldP spid="11"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32" y="1714488"/>
            <a:ext cx="9144032" cy="4786325"/>
          </a:xfrm>
        </p:spPr>
        <p:txBody>
          <a:bodyPr>
            <a:normAutofit/>
          </a:bodyPr>
          <a:lstStyle/>
          <a:p>
            <a:pPr eaLnBrk="1" hangingPunct="1">
              <a:lnSpc>
                <a:spcPct val="150000"/>
              </a:lnSpc>
              <a:buFontTx/>
              <a:buNone/>
            </a:pPr>
            <a:r>
              <a:rPr lang="fr-FR" sz="2400" dirty="0" smtClean="0">
                <a:solidFill>
                  <a:schemeClr val="bg1"/>
                </a:solidFill>
              </a:rPr>
              <a:t>	</a:t>
            </a:r>
            <a:r>
              <a:rPr lang="fr-FR" dirty="0" smtClean="0">
                <a:latin typeface="Arial" pitchFamily="34" charset="0"/>
                <a:cs typeface="Arial" pitchFamily="34" charset="0"/>
              </a:rPr>
              <a:t>Les indications du </a:t>
            </a:r>
            <a:r>
              <a:rPr lang="fr-FR" dirty="0" err="1" smtClean="0">
                <a:latin typeface="Arial" pitchFamily="34" charset="0"/>
                <a:cs typeface="Arial" pitchFamily="34" charset="0"/>
              </a:rPr>
              <a:t>ttt</a:t>
            </a:r>
            <a:r>
              <a:rPr lang="fr-FR" dirty="0" smtClean="0">
                <a:latin typeface="Arial" pitchFamily="34" charset="0"/>
                <a:cs typeface="Arial" pitchFamily="34" charset="0"/>
              </a:rPr>
              <a:t> de l’hépatite chronique B </a:t>
            </a:r>
            <a:r>
              <a:rPr lang="fr-FR" i="1" dirty="0" smtClean="0">
                <a:latin typeface="Arial" pitchFamily="34" charset="0"/>
                <a:cs typeface="Arial" pitchFamily="34" charset="0"/>
              </a:rPr>
              <a:t>(quelque soit le statut de l’</a:t>
            </a:r>
            <a:r>
              <a:rPr lang="fr-FR" i="1" dirty="0" err="1" smtClean="0">
                <a:latin typeface="Arial" pitchFamily="34" charset="0"/>
                <a:cs typeface="Arial" pitchFamily="34" charset="0"/>
              </a:rPr>
              <a:t>AgHBe</a:t>
            </a:r>
            <a:r>
              <a:rPr lang="fr-FR" i="1" dirty="0" smtClean="0">
                <a:latin typeface="Arial" pitchFamily="34" charset="0"/>
                <a:cs typeface="Arial" pitchFamily="34" charset="0"/>
              </a:rPr>
              <a:t>) </a:t>
            </a:r>
            <a:r>
              <a:rPr lang="fr-FR" dirty="0" smtClean="0">
                <a:latin typeface="Arial" pitchFamily="34" charset="0"/>
                <a:cs typeface="Arial" pitchFamily="34" charset="0"/>
              </a:rPr>
              <a:t>dépendent :</a:t>
            </a:r>
          </a:p>
          <a:p>
            <a:pPr eaLnBrk="1" hangingPunct="1">
              <a:lnSpc>
                <a:spcPct val="150000"/>
              </a:lnSpc>
              <a:buFontTx/>
              <a:buNone/>
            </a:pPr>
            <a:r>
              <a:rPr lang="fr-FR" dirty="0" smtClean="0">
                <a:latin typeface="Arial" pitchFamily="34" charset="0"/>
                <a:cs typeface="Arial" pitchFamily="34" charset="0"/>
              </a:rPr>
              <a:t>	-  de la </a:t>
            </a:r>
            <a:r>
              <a:rPr lang="fr-FR" dirty="0" smtClean="0">
                <a:solidFill>
                  <a:srgbClr val="7030A0"/>
                </a:solidFill>
                <a:latin typeface="Arial" pitchFamily="34" charset="0"/>
                <a:cs typeface="Arial" pitchFamily="34" charset="0"/>
              </a:rPr>
              <a:t>virémie</a:t>
            </a:r>
            <a:r>
              <a:rPr lang="fr-FR" dirty="0" smtClean="0">
                <a:latin typeface="Arial" pitchFamily="34" charset="0"/>
                <a:cs typeface="Arial" pitchFamily="34" charset="0"/>
              </a:rPr>
              <a:t> du VHB </a:t>
            </a:r>
          </a:p>
          <a:p>
            <a:pPr eaLnBrk="1" hangingPunct="1">
              <a:lnSpc>
                <a:spcPct val="150000"/>
              </a:lnSpc>
              <a:buFontTx/>
              <a:buNone/>
            </a:pPr>
            <a:r>
              <a:rPr lang="fr-FR" dirty="0" smtClean="0">
                <a:latin typeface="Arial" pitchFamily="34" charset="0"/>
                <a:cs typeface="Arial" pitchFamily="34" charset="0"/>
              </a:rPr>
              <a:t>	-  du taux des </a:t>
            </a:r>
            <a:r>
              <a:rPr lang="fr-FR" dirty="0" smtClean="0">
                <a:solidFill>
                  <a:srgbClr val="7030A0"/>
                </a:solidFill>
                <a:latin typeface="Arial" pitchFamily="34" charset="0"/>
                <a:cs typeface="Arial" pitchFamily="34" charset="0"/>
              </a:rPr>
              <a:t>ALAT </a:t>
            </a:r>
          </a:p>
          <a:p>
            <a:pPr eaLnBrk="1" hangingPunct="1">
              <a:lnSpc>
                <a:spcPct val="150000"/>
              </a:lnSpc>
              <a:buFontTx/>
              <a:buNone/>
            </a:pPr>
            <a:r>
              <a:rPr lang="fr-FR" dirty="0" smtClean="0">
                <a:latin typeface="Arial" pitchFamily="34" charset="0"/>
                <a:cs typeface="Arial" pitchFamily="34" charset="0"/>
              </a:rPr>
              <a:t>	-  et de la </a:t>
            </a:r>
            <a:r>
              <a:rPr lang="fr-FR" dirty="0" smtClean="0">
                <a:solidFill>
                  <a:srgbClr val="7030A0"/>
                </a:solidFill>
                <a:latin typeface="Arial" pitchFamily="34" charset="0"/>
                <a:cs typeface="Arial" pitchFamily="34" charset="0"/>
              </a:rPr>
              <a:t>sévérité de l’atteinte hépatique </a:t>
            </a:r>
          </a:p>
        </p:txBody>
      </p:sp>
      <p:sp>
        <p:nvSpPr>
          <p:cNvPr id="4" name="Titre 1"/>
          <p:cNvSpPr txBox="1">
            <a:spLocks/>
          </p:cNvSpPr>
          <p:nvPr/>
        </p:nvSpPr>
        <p:spPr>
          <a:xfrm>
            <a:off x="71406" y="71414"/>
            <a:ext cx="7143800"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a:t>
            </a:r>
            <a:r>
              <a:rPr lang="fr-FR" sz="4000" dirty="0" smtClean="0">
                <a:solidFill>
                  <a:schemeClr val="tx2"/>
                </a:solidFill>
                <a:latin typeface="Arial" pitchFamily="34" charset="0"/>
                <a:ea typeface="+mj-ea"/>
                <a:cs typeface="Arial" pitchFamily="34" charset="0"/>
              </a:rPr>
              <a:t>h</a:t>
            </a: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épatite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chronique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pic>
        <p:nvPicPr>
          <p:cNvPr id="6" name="Picture 9" descr="C:\Users\FC\Desktop\hépatites virales\VHB.jpg"/>
          <p:cNvPicPr>
            <a:picLocks noChangeAspect="1" noChangeArrowheads="1"/>
          </p:cNvPicPr>
          <p:nvPr/>
        </p:nvPicPr>
        <p:blipFill>
          <a:blip r:embed="rId2" cstate="print"/>
          <a:srcRect/>
          <a:stretch>
            <a:fillRect/>
          </a:stretch>
        </p:blipFill>
        <p:spPr bwMode="auto">
          <a:xfrm>
            <a:off x="7740352" y="0"/>
            <a:ext cx="1403648" cy="1124744"/>
          </a:xfrm>
          <a:prstGeom prst="rect">
            <a:avLst/>
          </a:prstGeom>
          <a:ln>
            <a:noFill/>
          </a:ln>
          <a:effectLst>
            <a:outerShdw blurRad="292100" dist="139700" dir="2700000" algn="tl" rotWithShape="0">
              <a:srgbClr val="333333">
                <a:alpha val="65000"/>
              </a:srgbClr>
            </a:outerShdw>
          </a:effectLst>
        </p:spPr>
      </p:pic>
      <p:sp>
        <p:nvSpPr>
          <p:cNvPr id="7" name="ZoneTexte 6"/>
          <p:cNvSpPr txBox="1"/>
          <p:nvPr/>
        </p:nvSpPr>
        <p:spPr>
          <a:xfrm>
            <a:off x="2857488" y="925281"/>
            <a:ext cx="3357586"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dirty="0" smtClean="0">
                <a:solidFill>
                  <a:srgbClr val="FF0066"/>
                </a:solidFill>
                <a:latin typeface="Arial" pitchFamily="34" charset="0"/>
                <a:cs typeface="Arial" pitchFamily="34" charset="0"/>
              </a:rPr>
              <a:t>   Qui traiter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28596" y="500042"/>
            <a:ext cx="8229600" cy="1143000"/>
          </a:xfrm>
        </p:spPr>
        <p:txBody>
          <a:bodyPr>
            <a:normAutofit fontScale="90000"/>
          </a:bodyPr>
          <a:lstStyle/>
          <a:p>
            <a:pPr eaLnBrk="1" hangingPunct="1">
              <a:lnSpc>
                <a:spcPct val="80000"/>
              </a:lnSpc>
            </a:pPr>
            <a:r>
              <a:rPr lang="fr-FR" dirty="0" smtClean="0">
                <a:solidFill>
                  <a:schemeClr val="bg1"/>
                </a:solidFill>
              </a:rPr>
              <a:t/>
            </a:r>
            <a:br>
              <a:rPr lang="fr-FR" dirty="0" smtClean="0">
                <a:solidFill>
                  <a:schemeClr val="bg1"/>
                </a:solidFill>
              </a:rPr>
            </a:br>
            <a:endParaRPr lang="fr-FR" dirty="0" smtClean="0">
              <a:solidFill>
                <a:schemeClr val="accent1"/>
              </a:solidFill>
            </a:endParaRPr>
          </a:p>
        </p:txBody>
      </p:sp>
      <p:sp>
        <p:nvSpPr>
          <p:cNvPr id="6147" name="Rectangle 3"/>
          <p:cNvSpPr>
            <a:spLocks noGrp="1" noChangeArrowheads="1"/>
          </p:cNvSpPr>
          <p:nvPr>
            <p:ph type="body" idx="1"/>
          </p:nvPr>
        </p:nvSpPr>
        <p:spPr>
          <a:xfrm>
            <a:off x="285720" y="2143116"/>
            <a:ext cx="8643998" cy="4214822"/>
          </a:xfrm>
        </p:spPr>
        <p:txBody>
          <a:bodyPr>
            <a:normAutofit/>
          </a:bodyPr>
          <a:lstStyle/>
          <a:p>
            <a:pPr algn="just">
              <a:lnSpc>
                <a:spcPct val="150000"/>
              </a:lnSpc>
              <a:spcBef>
                <a:spcPct val="0"/>
              </a:spcBef>
              <a:buNone/>
            </a:pPr>
            <a:r>
              <a:rPr lang="fr-FR" sz="2400" dirty="0" smtClean="0">
                <a:solidFill>
                  <a:schemeClr val="bg1"/>
                </a:solidFill>
                <a:latin typeface="Arial" pitchFamily="34" charset="0"/>
                <a:cs typeface="Arial" pitchFamily="34" charset="0"/>
              </a:rPr>
              <a:t>--             </a:t>
            </a:r>
            <a:r>
              <a:rPr lang="fr-FR" b="1" dirty="0" smtClean="0">
                <a:solidFill>
                  <a:srgbClr val="7030A0"/>
                </a:solidFill>
                <a:latin typeface="Arial" pitchFamily="34" charset="0"/>
                <a:cs typeface="Arial" pitchFamily="34" charset="0"/>
              </a:rPr>
              <a:t>La PBF : </a:t>
            </a:r>
            <a:r>
              <a:rPr lang="fr-FR" b="1" dirty="0" smtClean="0">
                <a:latin typeface="Arial" pitchFamily="34" charset="0"/>
                <a:cs typeface="Arial" pitchFamily="34" charset="0"/>
              </a:rPr>
              <a:t>examen de référence.</a:t>
            </a:r>
          </a:p>
          <a:p>
            <a:pPr algn="just" eaLnBrk="1" hangingPunct="1">
              <a:lnSpc>
                <a:spcPct val="150000"/>
              </a:lnSpc>
              <a:spcBef>
                <a:spcPct val="0"/>
              </a:spcBef>
              <a:buFontTx/>
              <a:buNone/>
            </a:pPr>
            <a:r>
              <a:rPr lang="fr-FR" dirty="0" smtClean="0">
                <a:latin typeface="Arial" pitchFamily="34" charset="0"/>
                <a:cs typeface="Arial" pitchFamily="34" charset="0"/>
              </a:rPr>
              <a:t> -  Elle n’est pas obligatoire en cas de cirrhose</a:t>
            </a:r>
          </a:p>
          <a:p>
            <a:pPr algn="just" eaLnBrk="1" hangingPunct="1">
              <a:lnSpc>
                <a:spcPct val="150000"/>
              </a:lnSpc>
              <a:spcBef>
                <a:spcPct val="0"/>
              </a:spcBef>
              <a:buFontTx/>
              <a:buNone/>
            </a:pPr>
            <a:r>
              <a:rPr lang="fr-FR" dirty="0" smtClean="0">
                <a:latin typeface="Arial" pitchFamily="34" charset="0"/>
                <a:cs typeface="Arial" pitchFamily="34" charset="0"/>
              </a:rPr>
              <a:t> - Les tests de fibrose et le </a:t>
            </a:r>
            <a:r>
              <a:rPr lang="fr-FR" dirty="0" err="1" smtClean="0">
                <a:latin typeface="Arial" pitchFamily="34" charset="0"/>
                <a:cs typeface="Arial" pitchFamily="34" charset="0"/>
              </a:rPr>
              <a:t>fibroscan</a:t>
            </a:r>
            <a:r>
              <a:rPr lang="fr-FR" dirty="0" smtClean="0">
                <a:latin typeface="Arial" pitchFamily="34" charset="0"/>
                <a:cs typeface="Arial" pitchFamily="34" charset="0"/>
              </a:rPr>
              <a:t> sont en cours d’évaluation pour le VHB !!!.</a:t>
            </a:r>
          </a:p>
        </p:txBody>
      </p:sp>
      <p:sp>
        <p:nvSpPr>
          <p:cNvPr id="4" name="Titre 1"/>
          <p:cNvSpPr txBox="1">
            <a:spLocks/>
          </p:cNvSpPr>
          <p:nvPr/>
        </p:nvSpPr>
        <p:spPr>
          <a:xfrm>
            <a:off x="214282" y="71414"/>
            <a:ext cx="7143800"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a:t>
            </a:r>
            <a:r>
              <a:rPr lang="fr-FR" sz="4000" dirty="0" smtClean="0">
                <a:solidFill>
                  <a:schemeClr val="tx2"/>
                </a:solidFill>
                <a:latin typeface="Arial" pitchFamily="34" charset="0"/>
                <a:ea typeface="+mj-ea"/>
                <a:cs typeface="Arial" pitchFamily="34" charset="0"/>
              </a:rPr>
              <a:t>h</a:t>
            </a: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épatite</a:t>
            </a:r>
            <a:r>
              <a:rPr lang="fr-FR" sz="4000" dirty="0" smtClean="0">
                <a:solidFill>
                  <a:schemeClr val="tx2"/>
                </a:solidFill>
                <a:latin typeface="Arial" pitchFamily="34" charset="0"/>
                <a:ea typeface="+mj-ea"/>
                <a:cs typeface="Arial" pitchFamily="34" charset="0"/>
              </a:rPr>
              <a:t> </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chronique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ZoneTexte 4"/>
          <p:cNvSpPr txBox="1"/>
          <p:nvPr/>
        </p:nvSpPr>
        <p:spPr>
          <a:xfrm>
            <a:off x="285752" y="996719"/>
            <a:ext cx="8715404"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b="1" dirty="0" smtClean="0">
                <a:solidFill>
                  <a:srgbClr val="FF0066"/>
                </a:solidFill>
              </a:rPr>
              <a:t>Evaluation de l’activité </a:t>
            </a:r>
            <a:r>
              <a:rPr lang="fr-FR" sz="3600" b="1" dirty="0" err="1" smtClean="0">
                <a:solidFill>
                  <a:srgbClr val="FF0066"/>
                </a:solidFill>
              </a:rPr>
              <a:t>fibro</a:t>
            </a:r>
            <a:r>
              <a:rPr lang="fr-FR" sz="3600" b="1" dirty="0" smtClean="0">
                <a:solidFill>
                  <a:srgbClr val="FF0066"/>
                </a:solidFill>
              </a:rPr>
              <a:t>-inflammatoire?</a:t>
            </a:r>
            <a:endParaRPr lang="fr-FR" sz="3600" b="1" dirty="0" smtClean="0">
              <a:solidFill>
                <a:srgbClr val="FF0066"/>
              </a:solidFill>
              <a:latin typeface="Arial" pitchFamily="34" charset="0"/>
              <a:cs typeface="Arial" pitchFamily="34" charset="0"/>
            </a:endParaRPr>
          </a:p>
        </p:txBody>
      </p:sp>
      <p:pic>
        <p:nvPicPr>
          <p:cNvPr id="6" name="Picture 9" descr="C:\Users\FC\Desktop\hépatites virales\VHB.jpg"/>
          <p:cNvPicPr>
            <a:picLocks noChangeAspect="1" noChangeArrowheads="1"/>
          </p:cNvPicPr>
          <p:nvPr/>
        </p:nvPicPr>
        <p:blipFill>
          <a:blip r:embed="rId2" cstate="print"/>
          <a:srcRect/>
          <a:stretch>
            <a:fillRect/>
          </a:stretch>
        </p:blipFill>
        <p:spPr bwMode="auto">
          <a:xfrm>
            <a:off x="7740352" y="0"/>
            <a:ext cx="1403648" cy="92867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a:stretch>
            <a:fillRect/>
          </a:stretch>
        </p:blipFill>
        <p:spPr bwMode="auto">
          <a:xfrm>
            <a:off x="323528" y="1628800"/>
            <a:ext cx="8568952" cy="4752528"/>
          </a:xfrm>
          <a:prstGeom prst="rect">
            <a:avLst/>
          </a:prstGeom>
          <a:noFill/>
          <a:ln w="38100">
            <a:noFill/>
            <a:miter lim="800000"/>
            <a:headEnd/>
            <a:tailEnd/>
          </a:ln>
        </p:spPr>
      </p:pic>
      <p:sp>
        <p:nvSpPr>
          <p:cNvPr id="5" name="Titre 1"/>
          <p:cNvSpPr txBox="1">
            <a:spLocks/>
          </p:cNvSpPr>
          <p:nvPr/>
        </p:nvSpPr>
        <p:spPr>
          <a:xfrm>
            <a:off x="142844" y="44624"/>
            <a:ext cx="7072362"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 l’hépatite chronique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6" name="ZoneTexte 5"/>
          <p:cNvSpPr txBox="1"/>
          <p:nvPr/>
        </p:nvSpPr>
        <p:spPr>
          <a:xfrm>
            <a:off x="2786050" y="853843"/>
            <a:ext cx="3024336"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dirty="0" smtClean="0">
                <a:solidFill>
                  <a:srgbClr val="FF0066"/>
                </a:solidFill>
                <a:latin typeface="Arial" pitchFamily="34" charset="0"/>
                <a:cs typeface="Arial" pitchFamily="34" charset="0"/>
              </a:rPr>
              <a:t>     Molécules </a:t>
            </a:r>
            <a:endParaRPr lang="fr-FR" sz="3600" dirty="0">
              <a:solidFill>
                <a:srgbClr val="FF0066"/>
              </a:solidFill>
              <a:latin typeface="Arial" pitchFamily="34" charset="0"/>
              <a:cs typeface="Arial" pitchFamily="34" charset="0"/>
            </a:endParaRPr>
          </a:p>
        </p:txBody>
      </p:sp>
      <p:sp>
        <p:nvSpPr>
          <p:cNvPr id="7" name="Rectangle 6"/>
          <p:cNvSpPr/>
          <p:nvPr/>
        </p:nvSpPr>
        <p:spPr>
          <a:xfrm>
            <a:off x="323528" y="1844824"/>
            <a:ext cx="8424936" cy="1440160"/>
          </a:xfrm>
          <a:prstGeom prst="rect">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323528" y="4941168"/>
            <a:ext cx="8424936" cy="576064"/>
          </a:xfrm>
          <a:prstGeom prst="rect">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6732240" y="908720"/>
            <a:ext cx="1584176" cy="584775"/>
          </a:xfrm>
          <a:prstGeom prst="rect">
            <a:avLst/>
          </a:prstGeom>
          <a:solidFill>
            <a:schemeClr val="accent3">
              <a:lumMod val="60000"/>
              <a:lumOff val="40000"/>
            </a:schemeClr>
          </a:solidFill>
          <a:ln>
            <a:solidFill>
              <a:schemeClr val="accent3">
                <a:lumMod val="50000"/>
              </a:schemeClr>
            </a:solidFill>
          </a:ln>
        </p:spPr>
        <p:txBody>
          <a:bodyPr wrap="square" rtlCol="0">
            <a:spAutoFit/>
          </a:bodyPr>
          <a:lstStyle/>
          <a:p>
            <a:r>
              <a:rPr lang="fr-FR" sz="3200" dirty="0" smtClean="0">
                <a:latin typeface="Arial" pitchFamily="34" charset="0"/>
                <a:cs typeface="Arial" pitchFamily="34" charset="0"/>
              </a:rPr>
              <a:t>Tunisie</a:t>
            </a:r>
            <a:endParaRPr lang="fr-FR" sz="3200" dirty="0">
              <a:latin typeface="Arial" pitchFamily="34" charset="0"/>
              <a:cs typeface="Arial" pitchFamily="34" charset="0"/>
            </a:endParaRPr>
          </a:p>
        </p:txBody>
      </p:sp>
      <p:pic>
        <p:nvPicPr>
          <p:cNvPr id="10" name="Picture 9" descr="C:\Users\FC\Desktop\hépatites virales\VHB.jpg"/>
          <p:cNvPicPr>
            <a:picLocks noChangeAspect="1" noChangeArrowheads="1"/>
          </p:cNvPicPr>
          <p:nvPr/>
        </p:nvPicPr>
        <p:blipFill>
          <a:blip r:embed="rId3" cstate="print"/>
          <a:srcRect/>
          <a:stretch>
            <a:fillRect/>
          </a:stretch>
        </p:blipFill>
        <p:spPr bwMode="auto">
          <a:xfrm>
            <a:off x="7740352" y="0"/>
            <a:ext cx="1403648" cy="92867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142844" y="1000108"/>
            <a:ext cx="8786874" cy="5572164"/>
          </a:xfrm>
        </p:spPr>
        <p:txBody>
          <a:bodyPr>
            <a:normAutofit lnSpcReduction="10000"/>
          </a:bodyPr>
          <a:lstStyle/>
          <a:p>
            <a:pPr>
              <a:lnSpc>
                <a:spcPct val="150000"/>
              </a:lnSpc>
              <a:buFontTx/>
              <a:buNone/>
            </a:pPr>
            <a:r>
              <a:rPr lang="fr-FR" dirty="0" smtClean="0">
                <a:solidFill>
                  <a:schemeClr val="bg1"/>
                </a:solidFill>
              </a:rPr>
              <a:t>	</a:t>
            </a:r>
          </a:p>
          <a:p>
            <a:pPr>
              <a:lnSpc>
                <a:spcPct val="150000"/>
              </a:lnSpc>
              <a:buFontTx/>
              <a:buNone/>
            </a:pPr>
            <a:r>
              <a:rPr lang="fr-FR" dirty="0" smtClean="0">
                <a:latin typeface="Arial" pitchFamily="34" charset="0"/>
                <a:cs typeface="Arial" pitchFamily="34" charset="0"/>
              </a:rPr>
              <a:t>   - NFS, Créatinémie, Bilan hépatique </a:t>
            </a:r>
          </a:p>
          <a:p>
            <a:pPr>
              <a:lnSpc>
                <a:spcPct val="150000"/>
              </a:lnSpc>
              <a:buNone/>
            </a:pPr>
            <a:r>
              <a:rPr lang="fr-FR" dirty="0" smtClean="0">
                <a:latin typeface="Arial" pitchFamily="34" charset="0"/>
                <a:cs typeface="Arial" pitchFamily="34" charset="0"/>
              </a:rPr>
              <a:t>   - Sérologie D – C – VIH</a:t>
            </a:r>
          </a:p>
          <a:p>
            <a:pPr>
              <a:lnSpc>
                <a:spcPct val="150000"/>
              </a:lnSpc>
              <a:buNone/>
            </a:pPr>
            <a:r>
              <a:rPr lang="fr-FR" dirty="0" smtClean="0">
                <a:latin typeface="Arial" pitchFamily="34" charset="0"/>
                <a:cs typeface="Arial" pitchFamily="34" charset="0"/>
              </a:rPr>
              <a:t>   - </a:t>
            </a:r>
            <a:r>
              <a:rPr lang="fr-FR" dirty="0" err="1" smtClean="0">
                <a:latin typeface="Arial" pitchFamily="34" charset="0"/>
                <a:cs typeface="Arial" pitchFamily="34" charset="0"/>
              </a:rPr>
              <a:t>Ac</a:t>
            </a:r>
            <a:r>
              <a:rPr lang="fr-FR" dirty="0" smtClean="0">
                <a:latin typeface="Arial" pitchFamily="34" charset="0"/>
                <a:cs typeface="Arial" pitchFamily="34" charset="0"/>
              </a:rPr>
              <a:t> anti muscle lisse, antiLKM1, </a:t>
            </a:r>
          </a:p>
          <a:p>
            <a:pPr>
              <a:lnSpc>
                <a:spcPct val="150000"/>
              </a:lnSpc>
              <a:buNone/>
            </a:pPr>
            <a:r>
              <a:rPr lang="fr-FR" dirty="0" smtClean="0">
                <a:latin typeface="Arial" pitchFamily="34" charset="0"/>
                <a:cs typeface="Arial" pitchFamily="34" charset="0"/>
              </a:rPr>
              <a:t>     anti mitochondries</a:t>
            </a:r>
          </a:p>
          <a:p>
            <a:pPr>
              <a:lnSpc>
                <a:spcPct val="150000"/>
              </a:lnSpc>
              <a:buFontTx/>
              <a:buNone/>
            </a:pPr>
            <a:r>
              <a:rPr lang="fr-FR" dirty="0" smtClean="0">
                <a:latin typeface="Arial" pitchFamily="34" charset="0"/>
                <a:cs typeface="Arial" pitchFamily="34" charset="0"/>
              </a:rPr>
              <a:t>	- Échographie hépatobiliaire</a:t>
            </a:r>
          </a:p>
          <a:p>
            <a:pPr>
              <a:lnSpc>
                <a:spcPct val="150000"/>
              </a:lnSpc>
              <a:buFontTx/>
              <a:buNone/>
            </a:pPr>
            <a:r>
              <a:rPr lang="fr-FR" dirty="0" smtClean="0">
                <a:latin typeface="Arial" pitchFamily="34" charset="0"/>
                <a:cs typeface="Arial" pitchFamily="34" charset="0"/>
              </a:rPr>
              <a:t>	- Fibroscopie digestive haute</a:t>
            </a:r>
          </a:p>
        </p:txBody>
      </p:sp>
      <p:sp>
        <p:nvSpPr>
          <p:cNvPr id="4" name="Titre 1"/>
          <p:cNvSpPr txBox="1">
            <a:spLocks/>
          </p:cNvSpPr>
          <p:nvPr/>
        </p:nvSpPr>
        <p:spPr>
          <a:xfrm>
            <a:off x="214282" y="71414"/>
            <a:ext cx="7143800"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a:t>
            </a:r>
            <a:r>
              <a:rPr lang="fr-FR" sz="4000" dirty="0" smtClean="0">
                <a:solidFill>
                  <a:schemeClr val="tx2"/>
                </a:solidFill>
                <a:latin typeface="Arial" pitchFamily="34" charset="0"/>
                <a:ea typeface="+mj-ea"/>
                <a:cs typeface="Arial" pitchFamily="34" charset="0"/>
              </a:rPr>
              <a:t>h</a:t>
            </a: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épatite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chronique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ZoneTexte 4"/>
          <p:cNvSpPr txBox="1"/>
          <p:nvPr/>
        </p:nvSpPr>
        <p:spPr>
          <a:xfrm>
            <a:off x="1571604" y="857232"/>
            <a:ext cx="5929354"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b="1" dirty="0" smtClean="0">
                <a:solidFill>
                  <a:srgbClr val="FF0066"/>
                </a:solidFill>
                <a:latin typeface="Arial" pitchFamily="34" charset="0"/>
                <a:cs typeface="Arial" pitchFamily="34" charset="0"/>
              </a:rPr>
              <a:t>Le bilan pré-thérapeutique</a:t>
            </a:r>
          </a:p>
        </p:txBody>
      </p:sp>
      <p:pic>
        <p:nvPicPr>
          <p:cNvPr id="7" name="Picture 9" descr="C:\Users\FC\Desktop\hépatites virales\VHB.jpg"/>
          <p:cNvPicPr>
            <a:picLocks noChangeAspect="1" noChangeArrowheads="1"/>
          </p:cNvPicPr>
          <p:nvPr/>
        </p:nvPicPr>
        <p:blipFill>
          <a:blip r:embed="rId2" cstate="print"/>
          <a:srcRect/>
          <a:stretch>
            <a:fillRect/>
          </a:stretch>
        </p:blipFill>
        <p:spPr bwMode="auto">
          <a:xfrm>
            <a:off x="7740352" y="0"/>
            <a:ext cx="1403648" cy="9286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9" descr="C:\Users\FC\Desktop\hépatites virales\VHB.jpg"/>
          <p:cNvPicPr>
            <a:picLocks noChangeAspect="1" noChangeArrowheads="1"/>
          </p:cNvPicPr>
          <p:nvPr/>
        </p:nvPicPr>
        <p:blipFill>
          <a:blip r:embed="rId2" cstate="print"/>
          <a:srcRect/>
          <a:stretch>
            <a:fillRect/>
          </a:stretch>
        </p:blipFill>
        <p:spPr bwMode="auto">
          <a:xfrm>
            <a:off x="7740352" y="0"/>
            <a:ext cx="1403648" cy="92867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idx="1"/>
          </p:nvPr>
        </p:nvSpPr>
        <p:spPr>
          <a:xfrm>
            <a:off x="250794" y="1645330"/>
            <a:ext cx="8929718" cy="4880014"/>
          </a:xfrm>
        </p:spPr>
        <p:txBody>
          <a:bodyPr>
            <a:noAutofit/>
          </a:bodyPr>
          <a:lstStyle/>
          <a:p>
            <a:pPr>
              <a:lnSpc>
                <a:spcPct val="170000"/>
              </a:lnSpc>
              <a:buFont typeface="Wingdings" pitchFamily="2" charset="2"/>
              <a:buChar char="Ø"/>
            </a:pPr>
            <a:r>
              <a:rPr lang="fr-FR" b="1" dirty="0" smtClean="0">
                <a:solidFill>
                  <a:srgbClr val="7030A0"/>
                </a:solidFill>
                <a:latin typeface="Arial" pitchFamily="34" charset="0"/>
                <a:cs typeface="Arial" pitchFamily="34" charset="0"/>
              </a:rPr>
              <a:t> Si </a:t>
            </a:r>
            <a:r>
              <a:rPr lang="fr-FR" b="1" dirty="0" err="1" smtClean="0">
                <a:solidFill>
                  <a:srgbClr val="7030A0"/>
                </a:solidFill>
                <a:latin typeface="Arial" pitchFamily="34" charset="0"/>
                <a:cs typeface="Arial" pitchFamily="34" charset="0"/>
              </a:rPr>
              <a:t>Interferon</a:t>
            </a:r>
            <a:r>
              <a:rPr lang="fr-FR" b="1" dirty="0" smtClean="0">
                <a:solidFill>
                  <a:srgbClr val="7030A0"/>
                </a:solidFill>
                <a:latin typeface="Arial" pitchFamily="34" charset="0"/>
                <a:cs typeface="Arial" pitchFamily="34" charset="0"/>
              </a:rPr>
              <a:t> </a:t>
            </a:r>
            <a:r>
              <a:rPr lang="fr-FR" b="1" dirty="0" err="1" smtClean="0">
                <a:solidFill>
                  <a:srgbClr val="7030A0"/>
                </a:solidFill>
                <a:latin typeface="Arial" pitchFamily="34" charset="0"/>
                <a:cs typeface="Arial" pitchFamily="34" charset="0"/>
              </a:rPr>
              <a:t>pégylé</a:t>
            </a:r>
            <a:r>
              <a:rPr lang="fr-FR" b="1" dirty="0" smtClean="0">
                <a:solidFill>
                  <a:srgbClr val="7030A0"/>
                </a:solidFill>
                <a:latin typeface="Arial" pitchFamily="34" charset="0"/>
                <a:cs typeface="Arial" pitchFamily="34" charset="0"/>
              </a:rPr>
              <a:t>, </a:t>
            </a:r>
            <a:r>
              <a:rPr lang="fr-FR" b="1" dirty="0" smtClean="0">
                <a:latin typeface="Arial" pitchFamily="34" charset="0"/>
                <a:cs typeface="Arial" pitchFamily="34" charset="0"/>
              </a:rPr>
              <a:t>en plus </a:t>
            </a:r>
            <a:r>
              <a:rPr lang="fr-FR" dirty="0" smtClean="0">
                <a:latin typeface="Arial" pitchFamily="34" charset="0"/>
                <a:cs typeface="Arial" pitchFamily="34" charset="0"/>
              </a:rPr>
              <a:t>:</a:t>
            </a:r>
          </a:p>
          <a:p>
            <a:pPr>
              <a:lnSpc>
                <a:spcPct val="170000"/>
              </a:lnSpc>
              <a:buFontTx/>
              <a:buChar char="-"/>
            </a:pPr>
            <a:r>
              <a:rPr lang="fr-FR" dirty="0" smtClean="0">
                <a:latin typeface="Arial" pitchFamily="34" charset="0"/>
                <a:cs typeface="Arial" pitchFamily="34" charset="0"/>
              </a:rPr>
              <a:t>Glycémie, </a:t>
            </a:r>
          </a:p>
          <a:p>
            <a:pPr>
              <a:lnSpc>
                <a:spcPct val="170000"/>
              </a:lnSpc>
              <a:buFontTx/>
              <a:buChar char="-"/>
            </a:pPr>
            <a:r>
              <a:rPr lang="fr-FR" dirty="0" smtClean="0">
                <a:latin typeface="Arial" pitchFamily="34" charset="0"/>
                <a:cs typeface="Arial" pitchFamily="34" charset="0"/>
              </a:rPr>
              <a:t>Bilan thyroïdien </a:t>
            </a:r>
            <a:r>
              <a:rPr lang="fr-FR" sz="2800" i="1" dirty="0" smtClean="0">
                <a:latin typeface="Arial" pitchFamily="34" charset="0"/>
                <a:cs typeface="Arial" pitchFamily="34" charset="0"/>
              </a:rPr>
              <a:t>(T4,TSH et </a:t>
            </a:r>
            <a:r>
              <a:rPr lang="fr-FR" sz="2800" i="1" dirty="0" err="1" smtClean="0">
                <a:latin typeface="Arial" pitchFamily="34" charset="0"/>
                <a:cs typeface="Arial" pitchFamily="34" charset="0"/>
              </a:rPr>
              <a:t>Ac</a:t>
            </a:r>
            <a:r>
              <a:rPr lang="fr-FR" sz="2800" i="1" dirty="0" smtClean="0">
                <a:latin typeface="Arial" pitchFamily="34" charset="0"/>
                <a:cs typeface="Arial" pitchFamily="34" charset="0"/>
              </a:rPr>
              <a:t> anti </a:t>
            </a:r>
            <a:r>
              <a:rPr lang="fr-FR" sz="2800" i="1" dirty="0" err="1" smtClean="0">
                <a:latin typeface="Arial" pitchFamily="34" charset="0"/>
                <a:cs typeface="Arial" pitchFamily="34" charset="0"/>
              </a:rPr>
              <a:t>thyroidiens</a:t>
            </a:r>
            <a:r>
              <a:rPr lang="fr-FR" sz="2800" i="1" dirty="0" smtClean="0">
                <a:latin typeface="Arial" pitchFamily="34" charset="0"/>
                <a:cs typeface="Arial" pitchFamily="34" charset="0"/>
              </a:rPr>
              <a:t>)</a:t>
            </a:r>
          </a:p>
          <a:p>
            <a:pPr>
              <a:lnSpc>
                <a:spcPct val="170000"/>
              </a:lnSpc>
              <a:buFontTx/>
              <a:buChar char="-"/>
            </a:pPr>
            <a:r>
              <a:rPr lang="fr-FR" b="1" i="1" dirty="0" smtClean="0">
                <a:solidFill>
                  <a:srgbClr val="002060"/>
                </a:solidFill>
                <a:latin typeface="Arial" pitchFamily="34" charset="0"/>
                <a:cs typeface="Arial" pitchFamily="34" charset="0"/>
              </a:rPr>
              <a:t>Un dosage de l’Ag </a:t>
            </a:r>
            <a:r>
              <a:rPr lang="fr-FR" b="1" i="1" dirty="0" err="1" smtClean="0">
                <a:solidFill>
                  <a:srgbClr val="002060"/>
                </a:solidFill>
                <a:latin typeface="Arial" pitchFamily="34" charset="0"/>
                <a:cs typeface="Arial" pitchFamily="34" charset="0"/>
              </a:rPr>
              <a:t>HBs</a:t>
            </a:r>
            <a:r>
              <a:rPr lang="fr-FR" b="1" i="1" dirty="0" smtClean="0">
                <a:solidFill>
                  <a:srgbClr val="002060"/>
                </a:solidFill>
                <a:latin typeface="Arial" pitchFamily="34" charset="0"/>
                <a:cs typeface="Arial" pitchFamily="34" charset="0"/>
              </a:rPr>
              <a:t> </a:t>
            </a:r>
            <a:r>
              <a:rPr lang="fr-FR" dirty="0" smtClean="0">
                <a:latin typeface="Arial" pitchFamily="34" charset="0"/>
                <a:cs typeface="Arial" pitchFamily="34" charset="0"/>
              </a:rPr>
              <a:t>, </a:t>
            </a:r>
          </a:p>
          <a:p>
            <a:pPr>
              <a:lnSpc>
                <a:spcPct val="170000"/>
              </a:lnSpc>
              <a:buFontTx/>
              <a:buChar char="-"/>
            </a:pPr>
            <a:r>
              <a:rPr lang="fr-FR" dirty="0" smtClean="0">
                <a:latin typeface="Arial" pitchFamily="34" charset="0"/>
                <a:cs typeface="Arial" pitchFamily="34" charset="0"/>
              </a:rPr>
              <a:t>RX thorax</a:t>
            </a:r>
          </a:p>
          <a:p>
            <a:pPr>
              <a:lnSpc>
                <a:spcPct val="170000"/>
              </a:lnSpc>
              <a:buFontTx/>
              <a:buNone/>
            </a:pPr>
            <a:endParaRPr lang="fr-FR" dirty="0" smtClean="0">
              <a:latin typeface="Arial" pitchFamily="34" charset="0"/>
              <a:cs typeface="Arial" pitchFamily="34" charset="0"/>
            </a:endParaRPr>
          </a:p>
        </p:txBody>
      </p:sp>
      <p:sp>
        <p:nvSpPr>
          <p:cNvPr id="4" name="Titre 1"/>
          <p:cNvSpPr txBox="1">
            <a:spLocks/>
          </p:cNvSpPr>
          <p:nvPr/>
        </p:nvSpPr>
        <p:spPr>
          <a:xfrm>
            <a:off x="214282" y="71414"/>
            <a:ext cx="7143800" cy="7143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a:t>
            </a:r>
            <a:r>
              <a:rPr lang="fr-FR" sz="4000" dirty="0" smtClean="0">
                <a:solidFill>
                  <a:schemeClr val="tx2"/>
                </a:solidFill>
                <a:latin typeface="Arial" pitchFamily="34" charset="0"/>
                <a:ea typeface="+mj-ea"/>
                <a:cs typeface="Arial" pitchFamily="34" charset="0"/>
              </a:rPr>
              <a:t>h</a:t>
            </a: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épatite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chronique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pic>
        <p:nvPicPr>
          <p:cNvPr id="6" name="Picture 9" descr="C:\Users\FC\Desktop\hépatites virales\VHB.jpg"/>
          <p:cNvPicPr>
            <a:picLocks noChangeAspect="1" noChangeArrowheads="1"/>
          </p:cNvPicPr>
          <p:nvPr/>
        </p:nvPicPr>
        <p:blipFill>
          <a:blip r:embed="rId2" cstate="print"/>
          <a:srcRect/>
          <a:stretch>
            <a:fillRect/>
          </a:stretch>
        </p:blipFill>
        <p:spPr bwMode="auto">
          <a:xfrm>
            <a:off x="7740384" y="0"/>
            <a:ext cx="1403648" cy="928670"/>
          </a:xfrm>
          <a:prstGeom prst="rect">
            <a:avLst/>
          </a:prstGeom>
          <a:ln>
            <a:noFill/>
          </a:ln>
          <a:effectLst>
            <a:outerShdw blurRad="292100" dist="139700" dir="2700000" algn="tl" rotWithShape="0">
              <a:srgbClr val="333333">
                <a:alpha val="65000"/>
              </a:srgbClr>
            </a:outerShdw>
          </a:effectLst>
        </p:spPr>
      </p:pic>
      <p:sp>
        <p:nvSpPr>
          <p:cNvPr id="7" name="ZoneTexte 6"/>
          <p:cNvSpPr txBox="1"/>
          <p:nvPr/>
        </p:nvSpPr>
        <p:spPr>
          <a:xfrm>
            <a:off x="1571604" y="857233"/>
            <a:ext cx="5929354"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b="1" dirty="0" smtClean="0">
                <a:solidFill>
                  <a:srgbClr val="FF0066"/>
                </a:solidFill>
                <a:latin typeface="Arial" pitchFamily="34" charset="0"/>
                <a:cs typeface="Arial" pitchFamily="34" charset="0"/>
              </a:rPr>
              <a:t>Le bilan pré-thérapeutique</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504" y="1412776"/>
            <a:ext cx="8964488" cy="5229200"/>
          </a:xfrm>
        </p:spPr>
        <p:txBody>
          <a:bodyPr>
            <a:normAutofit fontScale="92500"/>
          </a:bodyPr>
          <a:lstStyle/>
          <a:p>
            <a:pPr>
              <a:lnSpc>
                <a:spcPct val="170000"/>
              </a:lnSpc>
              <a:buFontTx/>
              <a:buChar char="-"/>
            </a:pPr>
            <a:r>
              <a:rPr lang="fr-FR" sz="3500" dirty="0" smtClean="0">
                <a:latin typeface="Arial" pitchFamily="34" charset="0"/>
                <a:cs typeface="Arial" pitchFamily="34" charset="0"/>
              </a:rPr>
              <a:t>Consultation de psychiatrie </a:t>
            </a:r>
            <a:r>
              <a:rPr lang="fr-FR" dirty="0" smtClean="0">
                <a:latin typeface="Arial" pitchFamily="34" charset="0"/>
                <a:cs typeface="Arial" pitchFamily="34" charset="0"/>
              </a:rPr>
              <a:t>(si ATCD psychiatriques)</a:t>
            </a:r>
          </a:p>
          <a:p>
            <a:pPr>
              <a:lnSpc>
                <a:spcPct val="170000"/>
              </a:lnSpc>
              <a:buFontTx/>
              <a:buChar char="-"/>
            </a:pPr>
            <a:r>
              <a:rPr lang="fr-FR" sz="3500" dirty="0" smtClean="0">
                <a:latin typeface="Arial" pitchFamily="34" charset="0"/>
                <a:cs typeface="Arial" pitchFamily="34" charset="0"/>
              </a:rPr>
              <a:t>Consultation de cardiologie </a:t>
            </a:r>
            <a:r>
              <a:rPr lang="fr-FR" dirty="0" smtClean="0">
                <a:latin typeface="Arial" pitchFamily="34" charset="0"/>
                <a:cs typeface="Arial" pitchFamily="34" charset="0"/>
              </a:rPr>
              <a:t>(si HTA, </a:t>
            </a:r>
          </a:p>
          <a:p>
            <a:pPr>
              <a:lnSpc>
                <a:spcPct val="170000"/>
              </a:lnSpc>
              <a:buNone/>
            </a:pPr>
            <a:r>
              <a:rPr lang="fr-FR" dirty="0" smtClean="0">
                <a:latin typeface="Arial" pitchFamily="34" charset="0"/>
                <a:cs typeface="Arial" pitchFamily="34" charset="0"/>
              </a:rPr>
              <a:t>    insuffisance cardiaque)</a:t>
            </a:r>
          </a:p>
          <a:p>
            <a:pPr>
              <a:lnSpc>
                <a:spcPct val="170000"/>
              </a:lnSpc>
              <a:buNone/>
            </a:pPr>
            <a:r>
              <a:rPr lang="fr-FR" dirty="0" smtClean="0">
                <a:latin typeface="Arial" pitchFamily="34" charset="0"/>
                <a:cs typeface="Arial" pitchFamily="34" charset="0"/>
              </a:rPr>
              <a:t>- </a:t>
            </a:r>
            <a:r>
              <a:rPr lang="fr-FR" sz="3500" dirty="0" smtClean="0">
                <a:latin typeface="Arial" pitchFamily="34" charset="0"/>
                <a:cs typeface="Arial" pitchFamily="34" charset="0"/>
              </a:rPr>
              <a:t>Béta  HCG si doute de grossesse </a:t>
            </a:r>
            <a:r>
              <a:rPr lang="fr-FR" dirty="0" smtClean="0">
                <a:latin typeface="Arial" pitchFamily="34" charset="0"/>
                <a:cs typeface="Arial" pitchFamily="34" charset="0"/>
              </a:rPr>
              <a:t>(contraception pendant  le </a:t>
            </a:r>
            <a:r>
              <a:rPr lang="fr-FR" dirty="0" err="1" smtClean="0">
                <a:latin typeface="Arial" pitchFamily="34" charset="0"/>
                <a:cs typeface="Arial" pitchFamily="34" charset="0"/>
              </a:rPr>
              <a:t>ttt</a:t>
            </a:r>
            <a:r>
              <a:rPr lang="fr-FR" dirty="0" smtClean="0">
                <a:latin typeface="Arial" pitchFamily="34" charset="0"/>
                <a:cs typeface="Arial" pitchFamily="34" charset="0"/>
              </a:rPr>
              <a:t> et 6 mois après son arrêt)</a:t>
            </a:r>
          </a:p>
          <a:p>
            <a:endParaRPr lang="fr-FR" dirty="0"/>
          </a:p>
        </p:txBody>
      </p:sp>
      <p:sp>
        <p:nvSpPr>
          <p:cNvPr id="4" name="Titre 1"/>
          <p:cNvSpPr txBox="1">
            <a:spLocks/>
          </p:cNvSpPr>
          <p:nvPr/>
        </p:nvSpPr>
        <p:spPr>
          <a:xfrm>
            <a:off x="214282" y="71414"/>
            <a:ext cx="7143800" cy="7143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a:t>
            </a:r>
            <a:r>
              <a:rPr lang="fr-FR" sz="4000" dirty="0" smtClean="0">
                <a:solidFill>
                  <a:schemeClr val="tx2"/>
                </a:solidFill>
                <a:latin typeface="Arial" pitchFamily="34" charset="0"/>
                <a:ea typeface="+mj-ea"/>
                <a:cs typeface="Arial" pitchFamily="34" charset="0"/>
              </a:rPr>
              <a:t>h</a:t>
            </a: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épatite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chronique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pic>
        <p:nvPicPr>
          <p:cNvPr id="5" name="Picture 9" descr="C:\Users\FC\Desktop\hépatites virales\VHB.jpg"/>
          <p:cNvPicPr>
            <a:picLocks noChangeAspect="1" noChangeArrowheads="1"/>
          </p:cNvPicPr>
          <p:nvPr/>
        </p:nvPicPr>
        <p:blipFill>
          <a:blip r:embed="rId2" cstate="print"/>
          <a:srcRect/>
          <a:stretch>
            <a:fillRect/>
          </a:stretch>
        </p:blipFill>
        <p:spPr bwMode="auto">
          <a:xfrm>
            <a:off x="7740384" y="0"/>
            <a:ext cx="1403648" cy="928670"/>
          </a:xfrm>
          <a:prstGeom prst="rect">
            <a:avLst/>
          </a:prstGeom>
          <a:ln>
            <a:noFill/>
          </a:ln>
          <a:effectLst>
            <a:outerShdw blurRad="292100" dist="139700" dir="2700000" algn="tl" rotWithShape="0">
              <a:srgbClr val="333333">
                <a:alpha val="65000"/>
              </a:srgbClr>
            </a:outerShdw>
          </a:effectLst>
        </p:spPr>
      </p:pic>
      <p:sp>
        <p:nvSpPr>
          <p:cNvPr id="6" name="ZoneTexte 5"/>
          <p:cNvSpPr txBox="1"/>
          <p:nvPr/>
        </p:nvSpPr>
        <p:spPr>
          <a:xfrm>
            <a:off x="1571604" y="857233"/>
            <a:ext cx="5929354"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b="1" dirty="0" smtClean="0">
                <a:solidFill>
                  <a:srgbClr val="FF0066"/>
                </a:solidFill>
                <a:latin typeface="Arial" pitchFamily="34" charset="0"/>
                <a:cs typeface="Arial" pitchFamily="34" charset="0"/>
              </a:rPr>
              <a:t>Le bilan pré-thérapeutique</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2"/>
          <p:cNvSpPr>
            <a:spLocks noChangeShapeType="1"/>
          </p:cNvSpPr>
          <p:nvPr/>
        </p:nvSpPr>
        <p:spPr bwMode="auto">
          <a:xfrm flipV="1">
            <a:off x="990600" y="1295400"/>
            <a:ext cx="0" cy="4648200"/>
          </a:xfrm>
          <a:prstGeom prst="line">
            <a:avLst/>
          </a:prstGeom>
          <a:noFill/>
          <a:ln w="12700">
            <a:solidFill>
              <a:schemeClr val="accent1"/>
            </a:solidFill>
            <a:round/>
            <a:headEnd/>
            <a:tailEnd type="triangle" w="med" len="med"/>
          </a:ln>
        </p:spPr>
        <p:txBody>
          <a:bodyPr/>
          <a:lstStyle/>
          <a:p>
            <a:endParaRPr lang="fr-FR"/>
          </a:p>
        </p:txBody>
      </p:sp>
      <p:sp>
        <p:nvSpPr>
          <p:cNvPr id="5123" name="Line 3"/>
          <p:cNvSpPr>
            <a:spLocks noChangeShapeType="1"/>
          </p:cNvSpPr>
          <p:nvPr/>
        </p:nvSpPr>
        <p:spPr bwMode="auto">
          <a:xfrm flipV="1">
            <a:off x="990600" y="5943600"/>
            <a:ext cx="7391400" cy="0"/>
          </a:xfrm>
          <a:prstGeom prst="line">
            <a:avLst/>
          </a:prstGeom>
          <a:noFill/>
          <a:ln w="12700">
            <a:solidFill>
              <a:schemeClr val="accent1"/>
            </a:solidFill>
            <a:round/>
            <a:headEnd/>
            <a:tailEnd type="triangle" w="med" len="med"/>
          </a:ln>
        </p:spPr>
        <p:txBody>
          <a:bodyPr/>
          <a:lstStyle/>
          <a:p>
            <a:endParaRPr lang="fr-FR"/>
          </a:p>
        </p:txBody>
      </p:sp>
      <p:sp>
        <p:nvSpPr>
          <p:cNvPr id="5124" name="Freeform 4"/>
          <p:cNvSpPr>
            <a:spLocks/>
          </p:cNvSpPr>
          <p:nvPr/>
        </p:nvSpPr>
        <p:spPr bwMode="auto">
          <a:xfrm>
            <a:off x="990600" y="3225800"/>
            <a:ext cx="6896100" cy="2717800"/>
          </a:xfrm>
          <a:custGeom>
            <a:avLst/>
            <a:gdLst>
              <a:gd name="T0" fmla="*/ 0 w 4344"/>
              <a:gd name="T1" fmla="*/ 1712 h 1712"/>
              <a:gd name="T2" fmla="*/ 3648 w 4344"/>
              <a:gd name="T3" fmla="*/ 272 h 1712"/>
              <a:gd name="T4" fmla="*/ 4176 w 4344"/>
              <a:gd name="T5" fmla="*/ 80 h 1712"/>
              <a:gd name="T6" fmla="*/ 4176 w 4344"/>
              <a:gd name="T7" fmla="*/ 32 h 1712"/>
              <a:gd name="T8" fmla="*/ 4176 w 4344"/>
              <a:gd name="T9" fmla="*/ 80 h 1712"/>
              <a:gd name="T10" fmla="*/ 0 60000 65536"/>
              <a:gd name="T11" fmla="*/ 0 60000 65536"/>
              <a:gd name="T12" fmla="*/ 0 60000 65536"/>
              <a:gd name="T13" fmla="*/ 0 60000 65536"/>
              <a:gd name="T14" fmla="*/ 0 60000 65536"/>
              <a:gd name="T15" fmla="*/ 0 w 4344"/>
              <a:gd name="T16" fmla="*/ 0 h 1712"/>
              <a:gd name="T17" fmla="*/ 4344 w 4344"/>
              <a:gd name="T18" fmla="*/ 1712 h 1712"/>
            </a:gdLst>
            <a:ahLst/>
            <a:cxnLst>
              <a:cxn ang="T10">
                <a:pos x="T0" y="T1"/>
              </a:cxn>
              <a:cxn ang="T11">
                <a:pos x="T2" y="T3"/>
              </a:cxn>
              <a:cxn ang="T12">
                <a:pos x="T4" y="T5"/>
              </a:cxn>
              <a:cxn ang="T13">
                <a:pos x="T6" y="T7"/>
              </a:cxn>
              <a:cxn ang="T14">
                <a:pos x="T8" y="T9"/>
              </a:cxn>
            </a:cxnLst>
            <a:rect l="T15" t="T16" r="T17" b="T18"/>
            <a:pathLst>
              <a:path w="4344" h="1712">
                <a:moveTo>
                  <a:pt x="0" y="1712"/>
                </a:moveTo>
                <a:cubicBezTo>
                  <a:pt x="1476" y="1128"/>
                  <a:pt x="2952" y="544"/>
                  <a:pt x="3648" y="272"/>
                </a:cubicBezTo>
                <a:cubicBezTo>
                  <a:pt x="4344" y="0"/>
                  <a:pt x="4088" y="120"/>
                  <a:pt x="4176" y="80"/>
                </a:cubicBezTo>
                <a:cubicBezTo>
                  <a:pt x="4264" y="40"/>
                  <a:pt x="4176" y="32"/>
                  <a:pt x="4176" y="32"/>
                </a:cubicBezTo>
                <a:cubicBezTo>
                  <a:pt x="4176" y="32"/>
                  <a:pt x="4176" y="56"/>
                  <a:pt x="4176" y="80"/>
                </a:cubicBezTo>
              </a:path>
            </a:pathLst>
          </a:custGeom>
          <a:noFill/>
          <a:ln w="12700">
            <a:noFill/>
            <a:round/>
            <a:headEnd/>
            <a:tailEnd/>
          </a:ln>
        </p:spPr>
        <p:txBody>
          <a:bodyPr/>
          <a:lstStyle/>
          <a:p>
            <a:endParaRPr lang="fr-FR"/>
          </a:p>
        </p:txBody>
      </p:sp>
      <p:sp>
        <p:nvSpPr>
          <p:cNvPr id="5125" name="Freeform 5"/>
          <p:cNvSpPr>
            <a:spLocks/>
          </p:cNvSpPr>
          <p:nvPr/>
        </p:nvSpPr>
        <p:spPr bwMode="auto">
          <a:xfrm>
            <a:off x="1219200" y="2667000"/>
            <a:ext cx="8496300" cy="3327400"/>
          </a:xfrm>
          <a:custGeom>
            <a:avLst/>
            <a:gdLst>
              <a:gd name="T0" fmla="*/ 304 w 5352"/>
              <a:gd name="T1" fmla="*/ 2096 h 2096"/>
              <a:gd name="T2" fmla="*/ 736 w 5352"/>
              <a:gd name="T3" fmla="*/ 608 h 2096"/>
              <a:gd name="T4" fmla="*/ 4720 w 5352"/>
              <a:gd name="T5" fmla="*/ 80 h 2096"/>
              <a:gd name="T6" fmla="*/ 4528 w 5352"/>
              <a:gd name="T7" fmla="*/ 128 h 2096"/>
              <a:gd name="T8" fmla="*/ 0 60000 65536"/>
              <a:gd name="T9" fmla="*/ 0 60000 65536"/>
              <a:gd name="T10" fmla="*/ 0 60000 65536"/>
              <a:gd name="T11" fmla="*/ 0 60000 65536"/>
              <a:gd name="T12" fmla="*/ 0 w 5352"/>
              <a:gd name="T13" fmla="*/ 0 h 2096"/>
              <a:gd name="T14" fmla="*/ 5352 w 5352"/>
              <a:gd name="T15" fmla="*/ 2096 h 2096"/>
            </a:gdLst>
            <a:ahLst/>
            <a:cxnLst>
              <a:cxn ang="T8">
                <a:pos x="T0" y="T1"/>
              </a:cxn>
              <a:cxn ang="T9">
                <a:pos x="T2" y="T3"/>
              </a:cxn>
              <a:cxn ang="T10">
                <a:pos x="T4" y="T5"/>
              </a:cxn>
              <a:cxn ang="T11">
                <a:pos x="T6" y="T7"/>
              </a:cxn>
            </a:cxnLst>
            <a:rect l="T12" t="T13" r="T14" b="T15"/>
            <a:pathLst>
              <a:path w="5352" h="2096">
                <a:moveTo>
                  <a:pt x="304" y="2096"/>
                </a:moveTo>
                <a:cubicBezTo>
                  <a:pt x="152" y="1520"/>
                  <a:pt x="0" y="944"/>
                  <a:pt x="736" y="608"/>
                </a:cubicBezTo>
                <a:cubicBezTo>
                  <a:pt x="1472" y="272"/>
                  <a:pt x="4088" y="160"/>
                  <a:pt x="4720" y="80"/>
                </a:cubicBezTo>
                <a:cubicBezTo>
                  <a:pt x="5352" y="0"/>
                  <a:pt x="4940" y="64"/>
                  <a:pt x="4528" y="128"/>
                </a:cubicBezTo>
              </a:path>
            </a:pathLst>
          </a:custGeom>
          <a:noFill/>
          <a:ln w="12700">
            <a:noFill/>
            <a:round/>
            <a:headEnd/>
            <a:tailEnd/>
          </a:ln>
        </p:spPr>
        <p:txBody>
          <a:bodyPr/>
          <a:lstStyle/>
          <a:p>
            <a:endParaRPr lang="fr-FR"/>
          </a:p>
        </p:txBody>
      </p:sp>
      <p:sp>
        <p:nvSpPr>
          <p:cNvPr id="5126" name="Freeform 6"/>
          <p:cNvSpPr>
            <a:spLocks/>
          </p:cNvSpPr>
          <p:nvPr/>
        </p:nvSpPr>
        <p:spPr bwMode="auto">
          <a:xfrm>
            <a:off x="990600" y="2209800"/>
            <a:ext cx="6781800" cy="3733800"/>
          </a:xfrm>
          <a:custGeom>
            <a:avLst/>
            <a:gdLst>
              <a:gd name="T0" fmla="*/ 0 w 4272"/>
              <a:gd name="T1" fmla="*/ 2352 h 2352"/>
              <a:gd name="T2" fmla="*/ 1536 w 4272"/>
              <a:gd name="T3" fmla="*/ 384 h 2352"/>
              <a:gd name="T4" fmla="*/ 4272 w 4272"/>
              <a:gd name="T5" fmla="*/ 48 h 2352"/>
              <a:gd name="T6" fmla="*/ 0 60000 65536"/>
              <a:gd name="T7" fmla="*/ 0 60000 65536"/>
              <a:gd name="T8" fmla="*/ 0 60000 65536"/>
              <a:gd name="T9" fmla="*/ 0 w 4272"/>
              <a:gd name="T10" fmla="*/ 0 h 2352"/>
              <a:gd name="T11" fmla="*/ 4272 w 4272"/>
              <a:gd name="T12" fmla="*/ 2352 h 2352"/>
            </a:gdLst>
            <a:ahLst/>
            <a:cxnLst>
              <a:cxn ang="T6">
                <a:pos x="T0" y="T1"/>
              </a:cxn>
              <a:cxn ang="T7">
                <a:pos x="T2" y="T3"/>
              </a:cxn>
              <a:cxn ang="T8">
                <a:pos x="T4" y="T5"/>
              </a:cxn>
            </a:cxnLst>
            <a:rect l="T9" t="T10" r="T11" b="T12"/>
            <a:pathLst>
              <a:path w="4272" h="2352">
                <a:moveTo>
                  <a:pt x="0" y="2352"/>
                </a:moveTo>
                <a:cubicBezTo>
                  <a:pt x="412" y="1560"/>
                  <a:pt x="824" y="768"/>
                  <a:pt x="1536" y="384"/>
                </a:cubicBezTo>
                <a:cubicBezTo>
                  <a:pt x="2248" y="0"/>
                  <a:pt x="3816" y="104"/>
                  <a:pt x="4272" y="48"/>
                </a:cubicBezTo>
              </a:path>
            </a:pathLst>
          </a:custGeom>
          <a:noFill/>
          <a:ln w="38100">
            <a:solidFill>
              <a:srgbClr val="FFFF00"/>
            </a:solidFill>
            <a:round/>
            <a:headEnd/>
            <a:tailEnd/>
          </a:ln>
        </p:spPr>
        <p:txBody>
          <a:bodyPr/>
          <a:lstStyle/>
          <a:p>
            <a:endParaRPr lang="fr-FR"/>
          </a:p>
        </p:txBody>
      </p:sp>
      <p:sp>
        <p:nvSpPr>
          <p:cNvPr id="5127" name="Freeform 7"/>
          <p:cNvSpPr>
            <a:spLocks/>
          </p:cNvSpPr>
          <p:nvPr/>
        </p:nvSpPr>
        <p:spPr bwMode="auto">
          <a:xfrm>
            <a:off x="990600" y="3810000"/>
            <a:ext cx="7162800" cy="2133600"/>
          </a:xfrm>
          <a:custGeom>
            <a:avLst/>
            <a:gdLst>
              <a:gd name="T0" fmla="*/ 0 w 4320"/>
              <a:gd name="T1" fmla="*/ 1720 h 1720"/>
              <a:gd name="T2" fmla="*/ 1536 w 4320"/>
              <a:gd name="T3" fmla="*/ 280 h 1720"/>
              <a:gd name="T4" fmla="*/ 4320 w 4320"/>
              <a:gd name="T5" fmla="*/ 40 h 1720"/>
              <a:gd name="T6" fmla="*/ 0 60000 65536"/>
              <a:gd name="T7" fmla="*/ 0 60000 65536"/>
              <a:gd name="T8" fmla="*/ 0 60000 65536"/>
              <a:gd name="T9" fmla="*/ 0 w 4320"/>
              <a:gd name="T10" fmla="*/ 0 h 1720"/>
              <a:gd name="T11" fmla="*/ 4320 w 4320"/>
              <a:gd name="T12" fmla="*/ 1720 h 1720"/>
            </a:gdLst>
            <a:ahLst/>
            <a:cxnLst>
              <a:cxn ang="T6">
                <a:pos x="T0" y="T1"/>
              </a:cxn>
              <a:cxn ang="T7">
                <a:pos x="T2" y="T3"/>
              </a:cxn>
              <a:cxn ang="T8">
                <a:pos x="T4" y="T5"/>
              </a:cxn>
            </a:cxnLst>
            <a:rect l="T9" t="T10" r="T11" b="T12"/>
            <a:pathLst>
              <a:path w="4320" h="1720">
                <a:moveTo>
                  <a:pt x="0" y="1720"/>
                </a:moveTo>
                <a:cubicBezTo>
                  <a:pt x="408" y="1140"/>
                  <a:pt x="816" y="560"/>
                  <a:pt x="1536" y="280"/>
                </a:cubicBezTo>
                <a:cubicBezTo>
                  <a:pt x="2256" y="0"/>
                  <a:pt x="3856" y="80"/>
                  <a:pt x="4320" y="40"/>
                </a:cubicBezTo>
              </a:path>
            </a:pathLst>
          </a:custGeom>
          <a:noFill/>
          <a:ln w="38100">
            <a:solidFill>
              <a:srgbClr val="66FF33"/>
            </a:solidFill>
            <a:round/>
            <a:headEnd/>
            <a:tailEnd/>
          </a:ln>
        </p:spPr>
        <p:txBody>
          <a:bodyPr/>
          <a:lstStyle/>
          <a:p>
            <a:endParaRPr lang="fr-FR"/>
          </a:p>
        </p:txBody>
      </p:sp>
      <p:sp>
        <p:nvSpPr>
          <p:cNvPr id="5128" name="Text Box 8"/>
          <p:cNvSpPr txBox="1">
            <a:spLocks noChangeArrowheads="1"/>
          </p:cNvSpPr>
          <p:nvPr/>
        </p:nvSpPr>
        <p:spPr bwMode="auto">
          <a:xfrm flipH="1">
            <a:off x="6143636" y="1643050"/>
            <a:ext cx="2214578" cy="523220"/>
          </a:xfrm>
          <a:prstGeom prst="rect">
            <a:avLst/>
          </a:prstGeom>
          <a:solidFill>
            <a:schemeClr val="bg1">
              <a:lumMod val="85000"/>
            </a:schemeClr>
          </a:solidFill>
          <a:ln w="12700">
            <a:solidFill>
              <a:srgbClr val="FFFF00"/>
            </a:solidFill>
            <a:miter lim="800000"/>
            <a:headEnd/>
            <a:tailEnd/>
          </a:ln>
        </p:spPr>
        <p:txBody>
          <a:bodyPr wrap="square">
            <a:spAutoFit/>
          </a:bodyPr>
          <a:lstStyle/>
          <a:p>
            <a:pPr defTabSz="762000"/>
            <a:r>
              <a:rPr lang="fr-FR" sz="2800" b="1" dirty="0" smtClean="0">
                <a:solidFill>
                  <a:schemeClr val="accent6">
                    <a:lumMod val="50000"/>
                  </a:schemeClr>
                </a:solidFill>
                <a:latin typeface="Arial" pitchFamily="34" charset="0"/>
                <a:cs typeface="Arial" pitchFamily="34" charset="0"/>
              </a:rPr>
              <a:t> FATIGUE</a:t>
            </a:r>
            <a:endParaRPr lang="fr-FR" sz="2800" b="1" dirty="0">
              <a:solidFill>
                <a:schemeClr val="accent6">
                  <a:lumMod val="50000"/>
                </a:schemeClr>
              </a:solidFill>
              <a:latin typeface="Arial" pitchFamily="34" charset="0"/>
              <a:cs typeface="Arial" pitchFamily="34" charset="0"/>
            </a:endParaRPr>
          </a:p>
        </p:txBody>
      </p:sp>
      <p:sp>
        <p:nvSpPr>
          <p:cNvPr id="5129" name="Text Box 9"/>
          <p:cNvSpPr txBox="1">
            <a:spLocks noChangeArrowheads="1"/>
          </p:cNvSpPr>
          <p:nvPr/>
        </p:nvSpPr>
        <p:spPr bwMode="auto">
          <a:xfrm>
            <a:off x="6003925" y="3214686"/>
            <a:ext cx="2640041" cy="523220"/>
          </a:xfrm>
          <a:prstGeom prst="rect">
            <a:avLst/>
          </a:prstGeom>
          <a:solidFill>
            <a:schemeClr val="bg1">
              <a:lumMod val="85000"/>
            </a:schemeClr>
          </a:solidFill>
          <a:ln w="12700">
            <a:solidFill>
              <a:srgbClr val="66FF33"/>
            </a:solidFill>
            <a:miter lim="800000"/>
            <a:headEnd/>
            <a:tailEnd/>
          </a:ln>
        </p:spPr>
        <p:txBody>
          <a:bodyPr wrap="square">
            <a:spAutoFit/>
          </a:bodyPr>
          <a:lstStyle/>
          <a:p>
            <a:pPr defTabSz="762000"/>
            <a:r>
              <a:rPr lang="fr-FR" sz="2800" b="1" dirty="0">
                <a:solidFill>
                  <a:schemeClr val="accent3">
                    <a:lumMod val="50000"/>
                  </a:schemeClr>
                </a:solidFill>
                <a:latin typeface="Arial" pitchFamily="34" charset="0"/>
                <a:cs typeface="Arial" pitchFamily="34" charset="0"/>
              </a:rPr>
              <a:t>DEPRESSION</a:t>
            </a:r>
          </a:p>
        </p:txBody>
      </p:sp>
      <p:sp>
        <p:nvSpPr>
          <p:cNvPr id="5130" name="Text Box 10"/>
          <p:cNvSpPr txBox="1">
            <a:spLocks noChangeArrowheads="1"/>
          </p:cNvSpPr>
          <p:nvPr/>
        </p:nvSpPr>
        <p:spPr bwMode="auto">
          <a:xfrm>
            <a:off x="5000629" y="4267200"/>
            <a:ext cx="4143372" cy="523220"/>
          </a:xfrm>
          <a:prstGeom prst="rect">
            <a:avLst/>
          </a:prstGeom>
          <a:solidFill>
            <a:schemeClr val="bg1">
              <a:lumMod val="85000"/>
            </a:schemeClr>
          </a:solidFill>
          <a:ln w="12700">
            <a:solidFill>
              <a:srgbClr val="FF00FF"/>
            </a:solidFill>
            <a:miter lim="800000"/>
            <a:headEnd/>
            <a:tailEnd/>
          </a:ln>
        </p:spPr>
        <p:txBody>
          <a:bodyPr wrap="square">
            <a:spAutoFit/>
          </a:bodyPr>
          <a:lstStyle/>
          <a:p>
            <a:pPr defTabSz="762000"/>
            <a:r>
              <a:rPr lang="fr-FR" sz="2800" b="1" dirty="0">
                <a:solidFill>
                  <a:srgbClr val="FF00FF"/>
                </a:solidFill>
                <a:latin typeface="Arial" pitchFamily="34" charset="0"/>
                <a:cs typeface="Arial" pitchFamily="34" charset="0"/>
              </a:rPr>
              <a:t>TR HEMATOLOGIQUES</a:t>
            </a:r>
          </a:p>
        </p:txBody>
      </p:sp>
      <p:sp>
        <p:nvSpPr>
          <p:cNvPr id="5131" name="Freeform 11"/>
          <p:cNvSpPr>
            <a:spLocks/>
          </p:cNvSpPr>
          <p:nvPr/>
        </p:nvSpPr>
        <p:spPr bwMode="auto">
          <a:xfrm>
            <a:off x="990600" y="2514600"/>
            <a:ext cx="7454900" cy="3352800"/>
          </a:xfrm>
          <a:custGeom>
            <a:avLst/>
            <a:gdLst>
              <a:gd name="T0" fmla="*/ 0 w 4648"/>
              <a:gd name="T1" fmla="*/ 1688 h 1688"/>
              <a:gd name="T2" fmla="*/ 528 w 4648"/>
              <a:gd name="T3" fmla="*/ 56 h 1688"/>
              <a:gd name="T4" fmla="*/ 1968 w 4648"/>
              <a:gd name="T5" fmla="*/ 1352 h 1688"/>
              <a:gd name="T6" fmla="*/ 4272 w 4648"/>
              <a:gd name="T7" fmla="*/ 1400 h 1688"/>
              <a:gd name="T8" fmla="*/ 4224 w 4648"/>
              <a:gd name="T9" fmla="*/ 1400 h 1688"/>
              <a:gd name="T10" fmla="*/ 0 60000 65536"/>
              <a:gd name="T11" fmla="*/ 0 60000 65536"/>
              <a:gd name="T12" fmla="*/ 0 60000 65536"/>
              <a:gd name="T13" fmla="*/ 0 60000 65536"/>
              <a:gd name="T14" fmla="*/ 0 60000 65536"/>
              <a:gd name="T15" fmla="*/ 0 w 4648"/>
              <a:gd name="T16" fmla="*/ 0 h 1688"/>
              <a:gd name="T17" fmla="*/ 4648 w 4648"/>
              <a:gd name="T18" fmla="*/ 1688 h 1688"/>
            </a:gdLst>
            <a:ahLst/>
            <a:cxnLst>
              <a:cxn ang="T10">
                <a:pos x="T0" y="T1"/>
              </a:cxn>
              <a:cxn ang="T11">
                <a:pos x="T2" y="T3"/>
              </a:cxn>
              <a:cxn ang="T12">
                <a:pos x="T4" y="T5"/>
              </a:cxn>
              <a:cxn ang="T13">
                <a:pos x="T6" y="T7"/>
              </a:cxn>
              <a:cxn ang="T14">
                <a:pos x="T8" y="T9"/>
              </a:cxn>
            </a:cxnLst>
            <a:rect l="T15" t="T16" r="T17" b="T18"/>
            <a:pathLst>
              <a:path w="4648" h="1688">
                <a:moveTo>
                  <a:pt x="0" y="1688"/>
                </a:moveTo>
                <a:cubicBezTo>
                  <a:pt x="100" y="900"/>
                  <a:pt x="200" y="112"/>
                  <a:pt x="528" y="56"/>
                </a:cubicBezTo>
                <a:cubicBezTo>
                  <a:pt x="856" y="0"/>
                  <a:pt x="1344" y="1128"/>
                  <a:pt x="1968" y="1352"/>
                </a:cubicBezTo>
                <a:cubicBezTo>
                  <a:pt x="2592" y="1576"/>
                  <a:pt x="3896" y="1392"/>
                  <a:pt x="4272" y="1400"/>
                </a:cubicBezTo>
                <a:cubicBezTo>
                  <a:pt x="4648" y="1408"/>
                  <a:pt x="4436" y="1404"/>
                  <a:pt x="4224" y="1400"/>
                </a:cubicBezTo>
              </a:path>
            </a:pathLst>
          </a:custGeom>
          <a:noFill/>
          <a:ln w="38100">
            <a:solidFill>
              <a:srgbClr val="FF0066"/>
            </a:solidFill>
            <a:round/>
            <a:headEnd/>
            <a:tailEnd/>
          </a:ln>
        </p:spPr>
        <p:txBody>
          <a:bodyPr/>
          <a:lstStyle/>
          <a:p>
            <a:endParaRPr lang="fr-FR"/>
          </a:p>
        </p:txBody>
      </p:sp>
      <p:sp>
        <p:nvSpPr>
          <p:cNvPr id="5132" name="Text Box 12"/>
          <p:cNvSpPr txBox="1">
            <a:spLocks noChangeArrowheads="1"/>
          </p:cNvSpPr>
          <p:nvPr/>
        </p:nvSpPr>
        <p:spPr bwMode="auto">
          <a:xfrm>
            <a:off x="3571868" y="5467665"/>
            <a:ext cx="5357850" cy="461665"/>
          </a:xfrm>
          <a:prstGeom prst="rect">
            <a:avLst/>
          </a:prstGeom>
          <a:solidFill>
            <a:schemeClr val="bg1">
              <a:lumMod val="85000"/>
            </a:schemeClr>
          </a:solidFill>
          <a:ln w="12700">
            <a:solidFill>
              <a:srgbClr val="CCFF33"/>
            </a:solidFill>
            <a:miter lim="800000"/>
            <a:headEnd/>
            <a:tailEnd/>
          </a:ln>
        </p:spPr>
        <p:txBody>
          <a:bodyPr wrap="square">
            <a:spAutoFit/>
          </a:bodyPr>
          <a:lstStyle/>
          <a:p>
            <a:pPr defTabSz="762000"/>
            <a:r>
              <a:rPr lang="fr-FR" sz="2400" b="1" dirty="0">
                <a:solidFill>
                  <a:srgbClr val="FF0000"/>
                </a:solidFill>
                <a:latin typeface="Arial" pitchFamily="34" charset="0"/>
                <a:cs typeface="Arial" pitchFamily="34" charset="0"/>
              </a:rPr>
              <a:t>SYNDROME PSEUDOGRIPPAL</a:t>
            </a:r>
          </a:p>
        </p:txBody>
      </p:sp>
      <p:sp>
        <p:nvSpPr>
          <p:cNvPr id="5133" name="Text Box 13"/>
          <p:cNvSpPr txBox="1">
            <a:spLocks noChangeArrowheads="1"/>
          </p:cNvSpPr>
          <p:nvPr/>
        </p:nvSpPr>
        <p:spPr bwMode="auto">
          <a:xfrm>
            <a:off x="136525" y="1309688"/>
            <a:ext cx="840295" cy="400110"/>
          </a:xfrm>
          <a:prstGeom prst="rect">
            <a:avLst/>
          </a:prstGeom>
          <a:noFill/>
          <a:ln w="12700">
            <a:noFill/>
            <a:miter lim="800000"/>
            <a:headEnd/>
            <a:tailEnd/>
          </a:ln>
        </p:spPr>
        <p:txBody>
          <a:bodyPr wrap="none">
            <a:spAutoFit/>
          </a:bodyPr>
          <a:lstStyle/>
          <a:p>
            <a:pPr defTabSz="762000"/>
            <a:r>
              <a:rPr lang="fr-FR" sz="2000" b="1" dirty="0">
                <a:latin typeface="Arial" pitchFamily="34" charset="0"/>
                <a:cs typeface="Arial" pitchFamily="34" charset="0"/>
              </a:rPr>
              <a:t>100%</a:t>
            </a:r>
          </a:p>
        </p:txBody>
      </p:sp>
      <p:sp>
        <p:nvSpPr>
          <p:cNvPr id="5134" name="Text Box 14"/>
          <p:cNvSpPr txBox="1">
            <a:spLocks noChangeArrowheads="1"/>
          </p:cNvSpPr>
          <p:nvPr/>
        </p:nvSpPr>
        <p:spPr bwMode="auto">
          <a:xfrm>
            <a:off x="7315200" y="6080125"/>
            <a:ext cx="1290638" cy="396875"/>
          </a:xfrm>
          <a:prstGeom prst="rect">
            <a:avLst/>
          </a:prstGeom>
          <a:solidFill>
            <a:schemeClr val="bg1">
              <a:lumMod val="85000"/>
            </a:schemeClr>
          </a:solidFill>
          <a:ln w="12700">
            <a:noFill/>
            <a:miter lim="800000"/>
            <a:headEnd/>
            <a:tailEnd/>
          </a:ln>
        </p:spPr>
        <p:txBody>
          <a:bodyPr>
            <a:spAutoFit/>
          </a:bodyPr>
          <a:lstStyle/>
          <a:p>
            <a:pPr defTabSz="762000"/>
            <a:r>
              <a:rPr lang="fr-FR" sz="2000" b="1" dirty="0">
                <a:latin typeface="Arial" pitchFamily="34" charset="0"/>
                <a:cs typeface="Arial" pitchFamily="34" charset="0"/>
              </a:rPr>
              <a:t>48 Sem</a:t>
            </a:r>
          </a:p>
        </p:txBody>
      </p:sp>
      <p:sp>
        <p:nvSpPr>
          <p:cNvPr id="5135" name="Text Box 15"/>
          <p:cNvSpPr txBox="1">
            <a:spLocks noChangeArrowheads="1"/>
          </p:cNvSpPr>
          <p:nvPr/>
        </p:nvSpPr>
        <p:spPr bwMode="auto">
          <a:xfrm>
            <a:off x="2727325" y="5729288"/>
            <a:ext cx="254000" cy="396875"/>
          </a:xfrm>
          <a:prstGeom prst="rect">
            <a:avLst/>
          </a:prstGeom>
          <a:noFill/>
          <a:ln w="12700">
            <a:noFill/>
            <a:miter lim="800000"/>
            <a:headEnd/>
            <a:tailEnd/>
          </a:ln>
        </p:spPr>
        <p:txBody>
          <a:bodyPr wrap="none">
            <a:spAutoFit/>
          </a:bodyPr>
          <a:lstStyle/>
          <a:p>
            <a:pPr defTabSz="762000"/>
            <a:r>
              <a:rPr lang="fr-FR" sz="2000" i="1">
                <a:solidFill>
                  <a:srgbClr val="FFFFFF"/>
                </a:solidFill>
                <a:latin typeface="Times New Roman" pitchFamily="18" charset="0"/>
              </a:rPr>
              <a:t>|</a:t>
            </a:r>
          </a:p>
        </p:txBody>
      </p:sp>
      <p:sp>
        <p:nvSpPr>
          <p:cNvPr id="5136" name="Text Box 16"/>
          <p:cNvSpPr txBox="1">
            <a:spLocks noChangeArrowheads="1"/>
          </p:cNvSpPr>
          <p:nvPr/>
        </p:nvSpPr>
        <p:spPr bwMode="auto">
          <a:xfrm>
            <a:off x="2286000" y="6034088"/>
            <a:ext cx="1082348" cy="400110"/>
          </a:xfrm>
          <a:prstGeom prst="rect">
            <a:avLst/>
          </a:prstGeom>
          <a:solidFill>
            <a:schemeClr val="bg1">
              <a:lumMod val="85000"/>
            </a:schemeClr>
          </a:solidFill>
          <a:ln w="12700">
            <a:noFill/>
            <a:miter lim="800000"/>
            <a:headEnd/>
            <a:tailEnd/>
          </a:ln>
        </p:spPr>
        <p:txBody>
          <a:bodyPr wrap="none">
            <a:spAutoFit/>
          </a:bodyPr>
          <a:lstStyle/>
          <a:p>
            <a:pPr defTabSz="762000"/>
            <a:r>
              <a:rPr lang="fr-FR" sz="2000" b="1" dirty="0">
                <a:latin typeface="Arial" pitchFamily="34" charset="0"/>
                <a:cs typeface="Arial" pitchFamily="34" charset="0"/>
              </a:rPr>
              <a:t>12 Sem</a:t>
            </a:r>
          </a:p>
        </p:txBody>
      </p:sp>
      <p:sp>
        <p:nvSpPr>
          <p:cNvPr id="5137" name="Freeform 17"/>
          <p:cNvSpPr>
            <a:spLocks/>
          </p:cNvSpPr>
          <p:nvPr/>
        </p:nvSpPr>
        <p:spPr bwMode="auto">
          <a:xfrm>
            <a:off x="990600" y="4038600"/>
            <a:ext cx="8077200" cy="1879600"/>
          </a:xfrm>
          <a:custGeom>
            <a:avLst/>
            <a:gdLst>
              <a:gd name="T0" fmla="*/ 0 w 5088"/>
              <a:gd name="T1" fmla="*/ 1184 h 1184"/>
              <a:gd name="T2" fmla="*/ 768 w 5088"/>
              <a:gd name="T3" fmla="*/ 224 h 1184"/>
              <a:gd name="T4" fmla="*/ 4464 w 5088"/>
              <a:gd name="T5" fmla="*/ 32 h 1184"/>
              <a:gd name="T6" fmla="*/ 4512 w 5088"/>
              <a:gd name="T7" fmla="*/ 32 h 1184"/>
              <a:gd name="T8" fmla="*/ 4560 w 5088"/>
              <a:gd name="T9" fmla="*/ 32 h 1184"/>
              <a:gd name="T10" fmla="*/ 0 60000 65536"/>
              <a:gd name="T11" fmla="*/ 0 60000 65536"/>
              <a:gd name="T12" fmla="*/ 0 60000 65536"/>
              <a:gd name="T13" fmla="*/ 0 60000 65536"/>
              <a:gd name="T14" fmla="*/ 0 60000 65536"/>
              <a:gd name="T15" fmla="*/ 0 w 5088"/>
              <a:gd name="T16" fmla="*/ 0 h 1184"/>
              <a:gd name="T17" fmla="*/ 5088 w 5088"/>
              <a:gd name="T18" fmla="*/ 1184 h 1184"/>
            </a:gdLst>
            <a:ahLst/>
            <a:cxnLst>
              <a:cxn ang="T10">
                <a:pos x="T0" y="T1"/>
              </a:cxn>
              <a:cxn ang="T11">
                <a:pos x="T2" y="T3"/>
              </a:cxn>
              <a:cxn ang="T12">
                <a:pos x="T4" y="T5"/>
              </a:cxn>
              <a:cxn ang="T13">
                <a:pos x="T6" y="T7"/>
              </a:cxn>
              <a:cxn ang="T14">
                <a:pos x="T8" y="T9"/>
              </a:cxn>
            </a:cxnLst>
            <a:rect l="T15" t="T16" r="T17" b="T18"/>
            <a:pathLst>
              <a:path w="5088" h="1184">
                <a:moveTo>
                  <a:pt x="0" y="1184"/>
                </a:moveTo>
                <a:cubicBezTo>
                  <a:pt x="12" y="800"/>
                  <a:pt x="24" y="416"/>
                  <a:pt x="768" y="224"/>
                </a:cubicBezTo>
                <a:cubicBezTo>
                  <a:pt x="1512" y="32"/>
                  <a:pt x="3840" y="64"/>
                  <a:pt x="4464" y="32"/>
                </a:cubicBezTo>
                <a:cubicBezTo>
                  <a:pt x="5088" y="0"/>
                  <a:pt x="4496" y="32"/>
                  <a:pt x="4512" y="32"/>
                </a:cubicBezTo>
                <a:cubicBezTo>
                  <a:pt x="4528" y="32"/>
                  <a:pt x="4544" y="32"/>
                  <a:pt x="4560" y="32"/>
                </a:cubicBezTo>
              </a:path>
            </a:pathLst>
          </a:custGeom>
          <a:noFill/>
          <a:ln w="38100">
            <a:solidFill>
              <a:srgbClr val="FF00FF"/>
            </a:solidFill>
            <a:round/>
            <a:headEnd/>
            <a:tailEnd/>
          </a:ln>
        </p:spPr>
        <p:txBody>
          <a:bodyPr wrap="none" anchor="ctr">
            <a:spAutoFit/>
          </a:bodyPr>
          <a:lstStyle/>
          <a:p>
            <a:endParaRPr lang="fr-FR"/>
          </a:p>
        </p:txBody>
      </p:sp>
      <p:sp>
        <p:nvSpPr>
          <p:cNvPr id="19" name="Titre 1"/>
          <p:cNvSpPr txBox="1">
            <a:spLocks/>
          </p:cNvSpPr>
          <p:nvPr/>
        </p:nvSpPr>
        <p:spPr>
          <a:xfrm>
            <a:off x="1357290" y="71414"/>
            <a:ext cx="7143800" cy="7143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a:t>
            </a:r>
            <a:r>
              <a:rPr lang="fr-FR" sz="4000" dirty="0" smtClean="0">
                <a:solidFill>
                  <a:schemeClr val="tx2"/>
                </a:solidFill>
                <a:latin typeface="Arial" pitchFamily="34" charset="0"/>
                <a:ea typeface="+mj-ea"/>
                <a:cs typeface="Arial" pitchFamily="34" charset="0"/>
              </a:rPr>
              <a:t>h</a:t>
            </a: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épatite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chronique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cxnSp>
        <p:nvCxnSpPr>
          <p:cNvPr id="22" name="Connecteur droit 21"/>
          <p:cNvCxnSpPr/>
          <p:nvPr/>
        </p:nvCxnSpPr>
        <p:spPr>
          <a:xfrm rot="5400000" flipH="1" flipV="1">
            <a:off x="571472" y="3929066"/>
            <a:ext cx="2428892" cy="142876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a:endCxn id="5126" idx="1"/>
          </p:cNvCxnSpPr>
          <p:nvPr/>
        </p:nvCxnSpPr>
        <p:spPr>
          <a:xfrm flipV="1">
            <a:off x="2500298" y="2819400"/>
            <a:ext cx="928702" cy="60960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Connecteur droit 25"/>
          <p:cNvCxnSpPr>
            <a:stCxn id="5126" idx="1"/>
          </p:cNvCxnSpPr>
          <p:nvPr/>
        </p:nvCxnSpPr>
        <p:spPr>
          <a:xfrm flipV="1">
            <a:off x="3429000" y="2357430"/>
            <a:ext cx="1857380" cy="46197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Connecteur droit 27"/>
          <p:cNvCxnSpPr/>
          <p:nvPr/>
        </p:nvCxnSpPr>
        <p:spPr>
          <a:xfrm flipV="1">
            <a:off x="5286380" y="2285992"/>
            <a:ext cx="3000396" cy="71438"/>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29" name="ZoneTexte 28"/>
          <p:cNvSpPr txBox="1"/>
          <p:nvPr/>
        </p:nvSpPr>
        <p:spPr>
          <a:xfrm>
            <a:off x="1071570" y="853843"/>
            <a:ext cx="8001024"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b="1" dirty="0" smtClean="0">
                <a:solidFill>
                  <a:srgbClr val="FF0066"/>
                </a:solidFill>
                <a:latin typeface="Arial" pitchFamily="34" charset="0"/>
                <a:cs typeface="Arial" pitchFamily="34" charset="0"/>
              </a:rPr>
              <a:t> Effets indésirables de l’INF </a:t>
            </a:r>
            <a:r>
              <a:rPr lang="fr-FR" sz="3600" b="1" dirty="0" err="1" smtClean="0">
                <a:solidFill>
                  <a:srgbClr val="FF0066"/>
                </a:solidFill>
                <a:latin typeface="Arial" pitchFamily="34" charset="0"/>
                <a:cs typeface="Arial" pitchFamily="34" charset="0"/>
              </a:rPr>
              <a:t>pégylé</a:t>
            </a:r>
            <a:endParaRPr lang="fr-FR" sz="3600" b="1" dirty="0" smtClean="0">
              <a:solidFill>
                <a:srgbClr val="FF0066"/>
              </a:solidFill>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Espace réservé du contenu 2"/>
          <p:cNvSpPr>
            <a:spLocks noGrp="1"/>
          </p:cNvSpPr>
          <p:nvPr>
            <p:ph idx="1"/>
          </p:nvPr>
        </p:nvSpPr>
        <p:spPr>
          <a:xfrm>
            <a:off x="142844" y="2000240"/>
            <a:ext cx="8929718" cy="4143404"/>
          </a:xfrm>
        </p:spPr>
        <p:txBody>
          <a:bodyPr>
            <a:noAutofit/>
          </a:bodyPr>
          <a:lstStyle/>
          <a:p>
            <a:pPr eaLnBrk="1" hangingPunct="1">
              <a:lnSpc>
                <a:spcPct val="160000"/>
              </a:lnSpc>
            </a:pPr>
            <a:r>
              <a:rPr lang="fr-FR" dirty="0" smtClean="0">
                <a:latin typeface="Arial" pitchFamily="34" charset="0"/>
                <a:cs typeface="Arial" pitchFamily="34" charset="0"/>
              </a:rPr>
              <a:t>Le traitement est indiqué si</a:t>
            </a:r>
          </a:p>
          <a:p>
            <a:pPr eaLnBrk="1" hangingPunct="1">
              <a:lnSpc>
                <a:spcPct val="160000"/>
              </a:lnSpc>
              <a:buNone/>
            </a:pPr>
            <a:r>
              <a:rPr lang="fr-FR" dirty="0" smtClean="0">
                <a:latin typeface="Arial" pitchFamily="34" charset="0"/>
                <a:cs typeface="Arial" pitchFamily="34" charset="0"/>
              </a:rPr>
              <a:t> - la virémie est  </a:t>
            </a:r>
            <a:r>
              <a:rPr lang="fr-FR" b="1" dirty="0" smtClean="0">
                <a:solidFill>
                  <a:srgbClr val="7030A0"/>
                </a:solidFill>
                <a:latin typeface="Arial" pitchFamily="34" charset="0"/>
                <a:cs typeface="Arial" pitchFamily="34" charset="0"/>
              </a:rPr>
              <a:t>&gt; ou égale à 2000 UI/ml</a:t>
            </a:r>
          </a:p>
          <a:p>
            <a:pPr eaLnBrk="1" hangingPunct="1">
              <a:lnSpc>
                <a:spcPct val="160000"/>
              </a:lnSpc>
              <a:buNone/>
            </a:pPr>
            <a:r>
              <a:rPr lang="fr-FR" dirty="0" smtClean="0">
                <a:latin typeface="Arial" pitchFamily="34" charset="0"/>
                <a:cs typeface="Arial" pitchFamily="34" charset="0"/>
              </a:rPr>
              <a:t> - les </a:t>
            </a:r>
            <a:r>
              <a:rPr lang="fr-FR" b="1" dirty="0" smtClean="0">
                <a:solidFill>
                  <a:srgbClr val="7030A0"/>
                </a:solidFill>
                <a:latin typeface="Arial" pitchFamily="34" charset="0"/>
                <a:cs typeface="Arial" pitchFamily="34" charset="0"/>
              </a:rPr>
              <a:t>ALAT &gt; ou = </a:t>
            </a:r>
            <a:r>
              <a:rPr lang="fr-FR" dirty="0" smtClean="0">
                <a:latin typeface="Arial" pitchFamily="34" charset="0"/>
                <a:cs typeface="Arial" pitchFamily="34" charset="0"/>
              </a:rPr>
              <a:t>à la normale</a:t>
            </a:r>
          </a:p>
          <a:p>
            <a:pPr eaLnBrk="1" hangingPunct="1">
              <a:lnSpc>
                <a:spcPct val="160000"/>
              </a:lnSpc>
              <a:buNone/>
            </a:pPr>
            <a:r>
              <a:rPr lang="fr-FR" dirty="0" smtClean="0">
                <a:latin typeface="Arial" pitchFamily="34" charset="0"/>
                <a:cs typeface="Arial" pitchFamily="34" charset="0"/>
              </a:rPr>
              <a:t> - l’activité </a:t>
            </a:r>
            <a:r>
              <a:rPr lang="fr-FR" dirty="0" err="1" smtClean="0">
                <a:latin typeface="Arial" pitchFamily="34" charset="0"/>
                <a:cs typeface="Arial" pitchFamily="34" charset="0"/>
              </a:rPr>
              <a:t>fibro</a:t>
            </a:r>
            <a:r>
              <a:rPr lang="fr-FR" dirty="0" smtClean="0">
                <a:latin typeface="Arial" pitchFamily="34" charset="0"/>
                <a:cs typeface="Arial" pitchFamily="34" charset="0"/>
              </a:rPr>
              <a:t>-inflammatoire </a:t>
            </a:r>
            <a:r>
              <a:rPr lang="fr-FR" b="1" dirty="0" smtClean="0">
                <a:solidFill>
                  <a:srgbClr val="7030A0"/>
                </a:solidFill>
                <a:latin typeface="Arial" pitchFamily="34" charset="0"/>
                <a:cs typeface="Arial" pitchFamily="34" charset="0"/>
              </a:rPr>
              <a:t>(A≥ 2 et/ou F ≥ 2)</a:t>
            </a:r>
          </a:p>
          <a:p>
            <a:pPr lvl="1" eaLnBrk="1" hangingPunct="1">
              <a:lnSpc>
                <a:spcPct val="160000"/>
              </a:lnSpc>
              <a:buFontTx/>
              <a:buNone/>
            </a:pPr>
            <a:r>
              <a:rPr lang="fr-FR" sz="3200" dirty="0" smtClean="0">
                <a:latin typeface="Arial" pitchFamily="34" charset="0"/>
                <a:cs typeface="Arial" pitchFamily="34" charset="0"/>
              </a:rPr>
              <a:t>                                                                     </a:t>
            </a:r>
            <a:endParaRPr lang="fr-FR" sz="3200" b="1" dirty="0" smtClean="0">
              <a:latin typeface="Arial" pitchFamily="34" charset="0"/>
              <a:cs typeface="Arial" pitchFamily="34" charset="0"/>
            </a:endParaRPr>
          </a:p>
          <a:p>
            <a:pPr eaLnBrk="1" hangingPunct="1">
              <a:buFontTx/>
              <a:buNone/>
            </a:pPr>
            <a:endParaRPr lang="fr-FR" dirty="0" smtClean="0"/>
          </a:p>
        </p:txBody>
      </p:sp>
      <p:sp>
        <p:nvSpPr>
          <p:cNvPr id="4" name="Titre 1"/>
          <p:cNvSpPr txBox="1">
            <a:spLocks/>
          </p:cNvSpPr>
          <p:nvPr/>
        </p:nvSpPr>
        <p:spPr>
          <a:xfrm>
            <a:off x="71406" y="71414"/>
            <a:ext cx="7143800"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a:t>
            </a:r>
            <a:r>
              <a:rPr lang="fr-FR" sz="4000" dirty="0" smtClean="0">
                <a:solidFill>
                  <a:schemeClr val="tx2"/>
                </a:solidFill>
                <a:latin typeface="Arial" pitchFamily="34" charset="0"/>
                <a:ea typeface="+mj-ea"/>
                <a:cs typeface="Arial" pitchFamily="34" charset="0"/>
              </a:rPr>
              <a:t>h</a:t>
            </a: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épatite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chronique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pic>
        <p:nvPicPr>
          <p:cNvPr id="5" name="Picture 9" descr="C:\Users\FC\Desktop\hépatites virales\VHB.jpg"/>
          <p:cNvPicPr>
            <a:picLocks noChangeAspect="1" noChangeArrowheads="1"/>
          </p:cNvPicPr>
          <p:nvPr/>
        </p:nvPicPr>
        <p:blipFill>
          <a:blip r:embed="rId2" cstate="print"/>
          <a:srcRect/>
          <a:stretch>
            <a:fillRect/>
          </a:stretch>
        </p:blipFill>
        <p:spPr bwMode="auto">
          <a:xfrm>
            <a:off x="7740352" y="0"/>
            <a:ext cx="1403648" cy="1124744"/>
          </a:xfrm>
          <a:prstGeom prst="rect">
            <a:avLst/>
          </a:prstGeom>
          <a:ln>
            <a:noFill/>
          </a:ln>
          <a:effectLst>
            <a:outerShdw blurRad="292100" dist="139700" dir="2700000" algn="tl" rotWithShape="0">
              <a:srgbClr val="333333">
                <a:alpha val="65000"/>
              </a:srgbClr>
            </a:outerShdw>
          </a:effectLst>
        </p:spPr>
      </p:pic>
      <p:sp>
        <p:nvSpPr>
          <p:cNvPr id="7" name="ZoneTexte 6"/>
          <p:cNvSpPr txBox="1"/>
          <p:nvPr/>
        </p:nvSpPr>
        <p:spPr>
          <a:xfrm>
            <a:off x="2857488" y="925281"/>
            <a:ext cx="3357586"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dirty="0" smtClean="0">
                <a:solidFill>
                  <a:srgbClr val="FF0066"/>
                </a:solidFill>
                <a:latin typeface="Arial" pitchFamily="34" charset="0"/>
                <a:cs typeface="Arial" pitchFamily="34" charset="0"/>
              </a:rPr>
              <a:t>   </a:t>
            </a:r>
            <a:r>
              <a:rPr lang="fr-FR" sz="3600" b="1" dirty="0" smtClean="0">
                <a:solidFill>
                  <a:srgbClr val="FF0066"/>
                </a:solidFill>
                <a:latin typeface="Arial" pitchFamily="34" charset="0"/>
                <a:cs typeface="Arial" pitchFamily="34" charset="0"/>
              </a:rPr>
              <a:t>Indications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142876" y="1643074"/>
            <a:ext cx="8929718" cy="5715016"/>
          </a:xfrm>
        </p:spPr>
        <p:txBody>
          <a:bodyPr>
            <a:normAutofit fontScale="92500"/>
          </a:bodyPr>
          <a:lstStyle/>
          <a:p>
            <a:pPr eaLnBrk="1" hangingPunct="1">
              <a:lnSpc>
                <a:spcPct val="170000"/>
              </a:lnSpc>
              <a:spcBef>
                <a:spcPct val="0"/>
              </a:spcBef>
              <a:buFontTx/>
              <a:buNone/>
            </a:pPr>
            <a:r>
              <a:rPr lang="fr-FR" sz="2400" dirty="0" smtClean="0">
                <a:solidFill>
                  <a:schemeClr val="bg1"/>
                </a:solidFill>
              </a:rPr>
              <a:t>	</a:t>
            </a:r>
            <a:r>
              <a:rPr lang="fr-FR" sz="3500" b="1" dirty="0" smtClean="0">
                <a:latin typeface="Arial" pitchFamily="34" charset="0"/>
                <a:cs typeface="Arial" pitchFamily="34" charset="0"/>
              </a:rPr>
              <a:t>Deux stratégies thérapeutiques :</a:t>
            </a:r>
          </a:p>
          <a:p>
            <a:pPr>
              <a:lnSpc>
                <a:spcPct val="170000"/>
              </a:lnSpc>
              <a:spcBef>
                <a:spcPct val="0"/>
              </a:spcBef>
              <a:buNone/>
            </a:pPr>
            <a:r>
              <a:rPr lang="fr-FR" sz="3500" dirty="0" smtClean="0">
                <a:latin typeface="Arial" pitchFamily="34" charset="0"/>
                <a:cs typeface="Arial" pitchFamily="34" charset="0"/>
              </a:rPr>
              <a:t> - l’interféron </a:t>
            </a:r>
            <a:r>
              <a:rPr lang="fr-FR" sz="3500" dirty="0" err="1" smtClean="0">
                <a:latin typeface="Arial" pitchFamily="34" charset="0"/>
                <a:cs typeface="Arial" pitchFamily="34" charset="0"/>
              </a:rPr>
              <a:t>pégylé</a:t>
            </a:r>
            <a:r>
              <a:rPr lang="fr-FR" sz="3500" dirty="0" smtClean="0">
                <a:latin typeface="Arial" pitchFamily="34" charset="0"/>
                <a:cs typeface="Arial" pitchFamily="34" charset="0"/>
              </a:rPr>
              <a:t> : un </a:t>
            </a:r>
            <a:r>
              <a:rPr lang="fr-FR" sz="3500" dirty="0" err="1" smtClean="0">
                <a:latin typeface="Arial" pitchFamily="34" charset="0"/>
                <a:cs typeface="Arial" pitchFamily="34" charset="0"/>
              </a:rPr>
              <a:t>ttt</a:t>
            </a:r>
            <a:r>
              <a:rPr lang="fr-FR" sz="3500" dirty="0" smtClean="0">
                <a:latin typeface="Arial" pitchFamily="34" charset="0"/>
                <a:cs typeface="Arial" pitchFamily="34" charset="0"/>
              </a:rPr>
              <a:t> de durée limitée </a:t>
            </a:r>
          </a:p>
          <a:p>
            <a:pPr>
              <a:lnSpc>
                <a:spcPct val="170000"/>
              </a:lnSpc>
              <a:spcBef>
                <a:spcPct val="0"/>
              </a:spcBef>
              <a:buNone/>
            </a:pPr>
            <a:r>
              <a:rPr lang="fr-FR" sz="3500" dirty="0" smtClean="0">
                <a:latin typeface="Arial" pitchFamily="34" charset="0"/>
                <a:cs typeface="Arial" pitchFamily="34" charset="0"/>
              </a:rPr>
              <a:t> - les analogues nucléotidiques ou </a:t>
            </a:r>
            <a:r>
              <a:rPr lang="fr-FR" sz="3500" dirty="0" err="1" smtClean="0">
                <a:latin typeface="Arial" pitchFamily="34" charset="0"/>
                <a:cs typeface="Arial" pitchFamily="34" charset="0"/>
              </a:rPr>
              <a:t>nucléosidiques</a:t>
            </a:r>
            <a:r>
              <a:rPr lang="fr-FR" sz="3500" dirty="0" smtClean="0">
                <a:latin typeface="Arial" pitchFamily="34" charset="0"/>
                <a:cs typeface="Arial" pitchFamily="34" charset="0"/>
              </a:rPr>
              <a:t>: </a:t>
            </a:r>
            <a:r>
              <a:rPr lang="fr-FR" sz="3500" b="1" dirty="0" smtClean="0">
                <a:solidFill>
                  <a:schemeClr val="accent3">
                    <a:lumMod val="50000"/>
                  </a:schemeClr>
                </a:solidFill>
                <a:latin typeface="Arial" pitchFamily="34" charset="0"/>
                <a:cs typeface="Arial" pitchFamily="34" charset="0"/>
              </a:rPr>
              <a:t>un </a:t>
            </a:r>
            <a:r>
              <a:rPr lang="fr-FR" sz="3500" b="1" dirty="0" err="1" smtClean="0">
                <a:solidFill>
                  <a:schemeClr val="accent3">
                    <a:lumMod val="50000"/>
                  </a:schemeClr>
                </a:solidFill>
                <a:latin typeface="Arial" pitchFamily="34" charset="0"/>
                <a:cs typeface="Arial" pitchFamily="34" charset="0"/>
              </a:rPr>
              <a:t>ttt</a:t>
            </a:r>
            <a:r>
              <a:rPr lang="fr-FR" sz="3500" b="1" dirty="0" smtClean="0">
                <a:solidFill>
                  <a:schemeClr val="accent3">
                    <a:lumMod val="50000"/>
                  </a:schemeClr>
                </a:solidFill>
                <a:latin typeface="Arial" pitchFamily="34" charset="0"/>
                <a:cs typeface="Arial" pitchFamily="34" charset="0"/>
              </a:rPr>
              <a:t> de durée indéterminée tant que l’ADN est indétectable </a:t>
            </a:r>
          </a:p>
          <a:p>
            <a:pPr eaLnBrk="1" hangingPunct="1">
              <a:lnSpc>
                <a:spcPct val="170000"/>
              </a:lnSpc>
              <a:spcBef>
                <a:spcPct val="0"/>
              </a:spcBef>
              <a:buFontTx/>
              <a:buNone/>
            </a:pPr>
            <a:r>
              <a:rPr lang="fr-FR" sz="3500" dirty="0" smtClean="0">
                <a:latin typeface="Arial" pitchFamily="34" charset="0"/>
                <a:cs typeface="Arial" pitchFamily="34" charset="0"/>
              </a:rPr>
              <a:t>	</a:t>
            </a:r>
            <a:endParaRPr lang="fr-FR" sz="3500" i="1" dirty="0" smtClean="0">
              <a:latin typeface="Arial" pitchFamily="34" charset="0"/>
              <a:cs typeface="Arial" pitchFamily="34" charset="0"/>
            </a:endParaRPr>
          </a:p>
          <a:p>
            <a:pPr eaLnBrk="1" hangingPunct="1">
              <a:lnSpc>
                <a:spcPct val="170000"/>
              </a:lnSpc>
              <a:buFontTx/>
              <a:buNone/>
            </a:pPr>
            <a:endParaRPr lang="fr-FR" i="1" dirty="0" smtClean="0">
              <a:latin typeface="Arial" pitchFamily="34" charset="0"/>
              <a:cs typeface="Arial" pitchFamily="34" charset="0"/>
            </a:endParaRPr>
          </a:p>
          <a:p>
            <a:pPr eaLnBrk="1" hangingPunct="1">
              <a:lnSpc>
                <a:spcPct val="170000"/>
              </a:lnSpc>
              <a:buFontTx/>
              <a:buNone/>
            </a:pPr>
            <a:endParaRPr lang="fr-FR" dirty="0" smtClean="0">
              <a:latin typeface="Arial" pitchFamily="34" charset="0"/>
              <a:cs typeface="Arial" pitchFamily="34" charset="0"/>
            </a:endParaRPr>
          </a:p>
        </p:txBody>
      </p:sp>
      <p:sp>
        <p:nvSpPr>
          <p:cNvPr id="4" name="Titre 1"/>
          <p:cNvSpPr txBox="1">
            <a:spLocks/>
          </p:cNvSpPr>
          <p:nvPr/>
        </p:nvSpPr>
        <p:spPr>
          <a:xfrm>
            <a:off x="214282" y="71414"/>
            <a:ext cx="7143800" cy="7143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a:t>
            </a:r>
            <a:r>
              <a:rPr lang="fr-FR" sz="4000" dirty="0" smtClean="0">
                <a:solidFill>
                  <a:schemeClr val="tx2"/>
                </a:solidFill>
                <a:latin typeface="Arial" pitchFamily="34" charset="0"/>
                <a:ea typeface="+mj-ea"/>
                <a:cs typeface="Arial" pitchFamily="34" charset="0"/>
              </a:rPr>
              <a:t>h</a:t>
            </a: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épatite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chronique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ZoneTexte 4"/>
          <p:cNvSpPr txBox="1"/>
          <p:nvPr/>
        </p:nvSpPr>
        <p:spPr>
          <a:xfrm>
            <a:off x="2143108" y="857232"/>
            <a:ext cx="3643338"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b="1" dirty="0" smtClean="0">
                <a:solidFill>
                  <a:srgbClr val="FF0066"/>
                </a:solidFill>
                <a:latin typeface="Arial" pitchFamily="34" charset="0"/>
                <a:cs typeface="Arial" pitchFamily="34" charset="0"/>
              </a:rPr>
              <a:t>Modalités du </a:t>
            </a:r>
            <a:r>
              <a:rPr lang="fr-FR" sz="3600" b="1" dirty="0" err="1" smtClean="0">
                <a:solidFill>
                  <a:srgbClr val="FF0066"/>
                </a:solidFill>
                <a:latin typeface="Arial" pitchFamily="34" charset="0"/>
                <a:cs typeface="Arial" pitchFamily="34" charset="0"/>
              </a:rPr>
              <a:t>ttt</a:t>
            </a:r>
            <a:endParaRPr lang="fr-FR" sz="3600" b="1" dirty="0" smtClean="0">
              <a:solidFill>
                <a:srgbClr val="FF0066"/>
              </a:solidFill>
              <a:latin typeface="Arial" pitchFamily="34" charset="0"/>
              <a:cs typeface="Arial" pitchFamily="34" charset="0"/>
            </a:endParaRPr>
          </a:p>
        </p:txBody>
      </p:sp>
      <p:pic>
        <p:nvPicPr>
          <p:cNvPr id="7" name="Picture 9" descr="C:\Users\FC\Desktop\hépatites virales\VHB.jpg"/>
          <p:cNvPicPr>
            <a:picLocks noChangeAspect="1" noChangeArrowheads="1"/>
          </p:cNvPicPr>
          <p:nvPr/>
        </p:nvPicPr>
        <p:blipFill>
          <a:blip r:embed="rId2" cstate="print"/>
          <a:srcRect/>
          <a:stretch>
            <a:fillRect/>
          </a:stretch>
        </p:blipFill>
        <p:spPr bwMode="auto">
          <a:xfrm>
            <a:off x="7740384" y="0"/>
            <a:ext cx="1403648" cy="92867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txBox="1">
            <a:spLocks noGrp="1"/>
          </p:cNvSpPr>
          <p:nvPr>
            <p:ph idx="1"/>
          </p:nvPr>
        </p:nvSpPr>
        <p:spPr>
          <a:xfrm>
            <a:off x="71406" y="1714488"/>
            <a:ext cx="8643998" cy="2308324"/>
          </a:xfrm>
          <a:prstGeom prst="rect">
            <a:avLst/>
          </a:prstGeom>
          <a:noFill/>
        </p:spPr>
        <p:txBody>
          <a:bodyPr wrap="square" rtlCol="0">
            <a:spAutoFit/>
          </a:bodyPr>
          <a:lstStyle/>
          <a:p>
            <a:pPr>
              <a:lnSpc>
                <a:spcPct val="150000"/>
              </a:lnSpc>
            </a:pPr>
            <a:r>
              <a:rPr lang="fr-FR" dirty="0" smtClean="0">
                <a:latin typeface="Arial" pitchFamily="34" charset="0"/>
                <a:cs typeface="Arial" pitchFamily="34" charset="0"/>
              </a:rPr>
              <a:t>Si la virémie est ≥ 2000 UI/l et l’activité </a:t>
            </a:r>
            <a:r>
              <a:rPr lang="fr-FR" dirty="0" err="1" smtClean="0">
                <a:latin typeface="Arial" pitchFamily="34" charset="0"/>
                <a:cs typeface="Arial" pitchFamily="34" charset="0"/>
              </a:rPr>
              <a:t>fibro</a:t>
            </a:r>
            <a:r>
              <a:rPr lang="fr-FR" dirty="0" smtClean="0">
                <a:latin typeface="Arial" pitchFamily="34" charset="0"/>
                <a:cs typeface="Arial" pitchFamily="34" charset="0"/>
              </a:rPr>
              <a:t>-inflammatoire (A≥ 2 et/ou F ≥ 2), le </a:t>
            </a:r>
            <a:r>
              <a:rPr lang="fr-FR" dirty="0" err="1" smtClean="0">
                <a:latin typeface="Arial" pitchFamily="34" charset="0"/>
                <a:cs typeface="Arial" pitchFamily="34" charset="0"/>
              </a:rPr>
              <a:t>ttt</a:t>
            </a:r>
            <a:r>
              <a:rPr lang="fr-FR" dirty="0" smtClean="0">
                <a:latin typeface="Arial" pitchFamily="34" charset="0"/>
                <a:cs typeface="Arial" pitchFamily="34" charset="0"/>
              </a:rPr>
              <a:t> est indiqué même si le taux d’ALAT est normal. </a:t>
            </a:r>
            <a:endParaRPr lang="fr-FR" b="1" i="1" dirty="0" smtClean="0">
              <a:latin typeface="Arial" pitchFamily="34" charset="0"/>
              <a:cs typeface="Arial" pitchFamily="34" charset="0"/>
            </a:endParaRPr>
          </a:p>
        </p:txBody>
      </p:sp>
      <p:sp>
        <p:nvSpPr>
          <p:cNvPr id="5" name="Titre 1"/>
          <p:cNvSpPr txBox="1">
            <a:spLocks/>
          </p:cNvSpPr>
          <p:nvPr/>
        </p:nvSpPr>
        <p:spPr>
          <a:xfrm>
            <a:off x="71406" y="71414"/>
            <a:ext cx="7143800"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a:t>
            </a:r>
            <a:r>
              <a:rPr lang="fr-FR" sz="4000" dirty="0" smtClean="0">
                <a:solidFill>
                  <a:schemeClr val="tx2"/>
                </a:solidFill>
                <a:latin typeface="Arial" pitchFamily="34" charset="0"/>
                <a:ea typeface="+mj-ea"/>
                <a:cs typeface="Arial" pitchFamily="34" charset="0"/>
              </a:rPr>
              <a:t>h</a:t>
            </a: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épatite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chronique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pic>
        <p:nvPicPr>
          <p:cNvPr id="6" name="Picture 9" descr="C:\Users\FC\Desktop\hépatites virales\VHB.jpg"/>
          <p:cNvPicPr>
            <a:picLocks noChangeAspect="1" noChangeArrowheads="1"/>
          </p:cNvPicPr>
          <p:nvPr/>
        </p:nvPicPr>
        <p:blipFill>
          <a:blip r:embed="rId2" cstate="print"/>
          <a:srcRect/>
          <a:stretch>
            <a:fillRect/>
          </a:stretch>
        </p:blipFill>
        <p:spPr bwMode="auto">
          <a:xfrm>
            <a:off x="7740352" y="0"/>
            <a:ext cx="1403648" cy="1124744"/>
          </a:xfrm>
          <a:prstGeom prst="rect">
            <a:avLst/>
          </a:prstGeom>
          <a:ln>
            <a:noFill/>
          </a:ln>
          <a:effectLst>
            <a:outerShdw blurRad="292100" dist="139700" dir="2700000" algn="tl" rotWithShape="0">
              <a:srgbClr val="333333">
                <a:alpha val="65000"/>
              </a:srgbClr>
            </a:outerShdw>
          </a:effectLst>
        </p:spPr>
      </p:pic>
      <p:pic>
        <p:nvPicPr>
          <p:cNvPr id="9" name="Picture 2" descr="C:\Documents and Settings\Microsoft\Bureau\Journée Abbott\drapeau Tunisie.jpeg"/>
          <p:cNvPicPr>
            <a:picLocks noChangeAspect="1" noChangeArrowheads="1"/>
          </p:cNvPicPr>
          <p:nvPr/>
        </p:nvPicPr>
        <p:blipFill>
          <a:blip r:embed="rId3" cstate="print"/>
          <a:srcRect/>
          <a:stretch>
            <a:fillRect/>
          </a:stretch>
        </p:blipFill>
        <p:spPr bwMode="auto">
          <a:xfrm>
            <a:off x="7786678" y="0"/>
            <a:ext cx="1357322" cy="1142984"/>
          </a:xfrm>
          <a:prstGeom prst="rect">
            <a:avLst/>
          </a:prstGeom>
          <a:noFill/>
          <a:effectLst>
            <a:glow rad="101600">
              <a:schemeClr val="accent1">
                <a:satMod val="175000"/>
                <a:alpha val="40000"/>
              </a:schemeClr>
            </a:glow>
          </a:effectLst>
        </p:spPr>
      </p:pic>
      <p:sp>
        <p:nvSpPr>
          <p:cNvPr id="10" name="ZoneTexte 9"/>
          <p:cNvSpPr txBox="1"/>
          <p:nvPr/>
        </p:nvSpPr>
        <p:spPr>
          <a:xfrm>
            <a:off x="2143108" y="910461"/>
            <a:ext cx="3643338"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b="1" dirty="0" smtClean="0">
                <a:solidFill>
                  <a:srgbClr val="FF0066"/>
                </a:solidFill>
                <a:latin typeface="Arial" pitchFamily="34" charset="0"/>
                <a:cs typeface="Arial" pitchFamily="34" charset="0"/>
              </a:rPr>
              <a:t>     Indications </a:t>
            </a:r>
          </a:p>
        </p:txBody>
      </p:sp>
      <p:sp>
        <p:nvSpPr>
          <p:cNvPr id="11" name="Rectangle 3"/>
          <p:cNvSpPr txBox="1">
            <a:spLocks noChangeArrowheads="1"/>
          </p:cNvSpPr>
          <p:nvPr/>
        </p:nvSpPr>
        <p:spPr>
          <a:xfrm>
            <a:off x="251520" y="4077072"/>
            <a:ext cx="8435280" cy="2016224"/>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fr-FR" sz="3200" b="0" i="0" u="none" strike="noStrike" kern="1200" cap="none" spc="0" normalizeH="0" baseline="0" noProof="0" dirty="0" smtClean="0">
                <a:ln>
                  <a:noFill/>
                </a:ln>
                <a:solidFill>
                  <a:srgbClr val="002060"/>
                </a:solidFill>
                <a:effectLst/>
                <a:uLnTx/>
                <a:uFillTx/>
                <a:latin typeface="Arial" pitchFamily="34" charset="0"/>
                <a:cs typeface="Arial" pitchFamily="34" charset="0"/>
              </a:rPr>
              <a:t>Le traitement par </a:t>
            </a:r>
            <a:r>
              <a:rPr kumimoji="0" lang="fr-FR" sz="3200" b="0" i="0" u="none" strike="noStrike" kern="1200" cap="none" spc="0" normalizeH="0" baseline="0" noProof="0" dirty="0" err="1" smtClean="0">
                <a:ln>
                  <a:noFill/>
                </a:ln>
                <a:solidFill>
                  <a:srgbClr val="002060"/>
                </a:solidFill>
                <a:effectLst/>
                <a:uLnTx/>
                <a:uFillTx/>
                <a:latin typeface="Arial" pitchFamily="34" charset="0"/>
                <a:cs typeface="Arial" pitchFamily="34" charset="0"/>
              </a:rPr>
              <a:t>Peg</a:t>
            </a:r>
            <a:r>
              <a:rPr kumimoji="0" lang="fr-FR" sz="3200" b="0" i="0" u="none" strike="noStrike" kern="1200" cap="none" spc="0" normalizeH="0" baseline="0" noProof="0" dirty="0" smtClean="0">
                <a:ln>
                  <a:noFill/>
                </a:ln>
                <a:solidFill>
                  <a:srgbClr val="002060"/>
                </a:solidFill>
                <a:effectLst/>
                <a:uLnTx/>
                <a:uFillTx/>
                <a:latin typeface="Arial" pitchFamily="34" charset="0"/>
                <a:cs typeface="Arial" pitchFamily="34" charset="0"/>
              </a:rPr>
              <a:t> INF est recommandé</a:t>
            </a:r>
          </a:p>
          <a:p>
            <a:pPr marL="342900" marR="0" lvl="0" indent="-342900" algn="l" defTabSz="914400" rtl="0" eaLnBrk="1" fontAlgn="auto" latinLnBrk="0" hangingPunct="1">
              <a:lnSpc>
                <a:spcPct val="150000"/>
              </a:lnSpc>
              <a:spcBef>
                <a:spcPct val="20000"/>
              </a:spcBef>
              <a:spcAft>
                <a:spcPts val="0"/>
              </a:spcAft>
              <a:buClrTx/>
              <a:buSzTx/>
              <a:tabLst/>
              <a:defRPr/>
            </a:pPr>
            <a:r>
              <a:rPr kumimoji="0" lang="fr-FR" sz="3200" b="0" i="0" u="none" strike="noStrike" kern="1200" cap="none" spc="0" normalizeH="0" baseline="0" noProof="0" dirty="0" smtClean="0">
                <a:ln>
                  <a:noFill/>
                </a:ln>
                <a:solidFill>
                  <a:srgbClr val="002060"/>
                </a:solidFill>
                <a:effectLst/>
                <a:uLnTx/>
                <a:uFillTx/>
                <a:latin typeface="Arial" pitchFamily="34" charset="0"/>
                <a:cs typeface="Arial" pitchFamily="34" charset="0"/>
              </a:rPr>
              <a:t>   en 1</a:t>
            </a:r>
            <a:r>
              <a:rPr kumimoji="0" lang="fr-FR" sz="3200" b="0" i="0" u="none" strike="noStrike" kern="1200" cap="none" spc="0" normalizeH="0" baseline="30000" noProof="0" dirty="0" smtClean="0">
                <a:ln>
                  <a:noFill/>
                </a:ln>
                <a:solidFill>
                  <a:srgbClr val="002060"/>
                </a:solidFill>
                <a:effectLst/>
                <a:uLnTx/>
                <a:uFillTx/>
                <a:latin typeface="Arial" pitchFamily="34" charset="0"/>
                <a:cs typeface="Arial" pitchFamily="34" charset="0"/>
              </a:rPr>
              <a:t>ère</a:t>
            </a:r>
            <a:r>
              <a:rPr kumimoji="0" lang="fr-FR" sz="3200" b="0" i="0" u="none" strike="noStrike" kern="1200" cap="none" spc="0" normalizeH="0" baseline="0" noProof="0" dirty="0" smtClean="0">
                <a:ln>
                  <a:noFill/>
                </a:ln>
                <a:solidFill>
                  <a:srgbClr val="002060"/>
                </a:solidFill>
                <a:effectLst/>
                <a:uLnTx/>
                <a:uFillTx/>
                <a:latin typeface="Arial" pitchFamily="34" charset="0"/>
                <a:cs typeface="Arial" pitchFamily="34" charset="0"/>
              </a:rPr>
              <a:t> intention :</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800" b="0" i="0" u="none" strike="noStrike" kern="1200" cap="none" spc="0" normalizeH="0" baseline="0" noProof="0" dirty="0" smtClean="0">
              <a:ln>
                <a:noFill/>
              </a:ln>
              <a:solidFill>
                <a:srgbClr val="002060"/>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3"/>
          <p:cNvSpPr>
            <a:spLocks noGrp="1" noChangeArrowheads="1"/>
          </p:cNvSpPr>
          <p:nvPr>
            <p:ph type="body" idx="1"/>
          </p:nvPr>
        </p:nvSpPr>
        <p:spPr>
          <a:xfrm>
            <a:off x="251520" y="1627584"/>
            <a:ext cx="8857172" cy="5257800"/>
          </a:xfrm>
        </p:spPr>
        <p:txBody>
          <a:bodyPr>
            <a:normAutofit/>
          </a:bodyPr>
          <a:lstStyle/>
          <a:p>
            <a:pPr>
              <a:lnSpc>
                <a:spcPct val="150000"/>
              </a:lnSpc>
              <a:buFont typeface="Wingdings" pitchFamily="2" charset="2"/>
              <a:buChar char="Ø"/>
            </a:pPr>
            <a:r>
              <a:rPr lang="fr-FR" b="1" dirty="0" smtClean="0">
                <a:solidFill>
                  <a:srgbClr val="7030A0"/>
                </a:solidFill>
                <a:latin typeface="Arial" pitchFamily="34" charset="0"/>
                <a:cs typeface="Arial" pitchFamily="34" charset="0"/>
              </a:rPr>
              <a:t> Le traitement par </a:t>
            </a:r>
            <a:r>
              <a:rPr lang="fr-FR" b="1" dirty="0" err="1" smtClean="0">
                <a:solidFill>
                  <a:srgbClr val="7030A0"/>
                </a:solidFill>
                <a:latin typeface="Arial" pitchFamily="34" charset="0"/>
                <a:cs typeface="Arial" pitchFamily="34" charset="0"/>
              </a:rPr>
              <a:t>Peg</a:t>
            </a:r>
            <a:r>
              <a:rPr lang="fr-FR" b="1" dirty="0" smtClean="0">
                <a:solidFill>
                  <a:srgbClr val="7030A0"/>
                </a:solidFill>
                <a:latin typeface="Arial" pitchFamily="34" charset="0"/>
                <a:cs typeface="Arial" pitchFamily="34" charset="0"/>
              </a:rPr>
              <a:t> INF :</a:t>
            </a:r>
          </a:p>
          <a:p>
            <a:pPr>
              <a:lnSpc>
                <a:spcPct val="150000"/>
              </a:lnSpc>
              <a:buFontTx/>
              <a:buChar char="-"/>
            </a:pPr>
            <a:r>
              <a:rPr lang="fr-FR" b="1" dirty="0" smtClean="0">
                <a:latin typeface="Arial" pitchFamily="34" charset="0"/>
                <a:cs typeface="Arial" pitchFamily="34" charset="0"/>
              </a:rPr>
              <a:t>Réponse virologique :</a:t>
            </a:r>
          </a:p>
          <a:p>
            <a:pPr>
              <a:lnSpc>
                <a:spcPct val="150000"/>
              </a:lnSpc>
              <a:buNone/>
            </a:pPr>
            <a:r>
              <a:rPr lang="fr-FR" b="1" dirty="0" smtClean="0">
                <a:latin typeface="Arial" pitchFamily="34" charset="0"/>
                <a:cs typeface="Arial" pitchFamily="34" charset="0"/>
              </a:rPr>
              <a:t>              </a:t>
            </a:r>
            <a:r>
              <a:rPr lang="fr-FR" dirty="0" smtClean="0">
                <a:latin typeface="Arial" pitchFamily="34" charset="0"/>
                <a:cs typeface="Arial" pitchFamily="34" charset="0"/>
              </a:rPr>
              <a:t>si DNA &lt; 2000 UI à 6 mois</a:t>
            </a:r>
          </a:p>
          <a:p>
            <a:pPr>
              <a:lnSpc>
                <a:spcPct val="150000"/>
              </a:lnSpc>
              <a:buFontTx/>
              <a:buChar char="-"/>
            </a:pPr>
            <a:r>
              <a:rPr lang="fr-FR" b="1" dirty="0" smtClean="0">
                <a:latin typeface="Arial" pitchFamily="34" charset="0"/>
                <a:cs typeface="Arial" pitchFamily="34" charset="0"/>
              </a:rPr>
              <a:t>Réponse virologique soutenue </a:t>
            </a:r>
          </a:p>
          <a:p>
            <a:pPr>
              <a:lnSpc>
                <a:spcPct val="150000"/>
              </a:lnSpc>
              <a:buNone/>
            </a:pPr>
            <a:r>
              <a:rPr lang="fr-FR" b="1" dirty="0" smtClean="0">
                <a:latin typeface="Arial" pitchFamily="34" charset="0"/>
                <a:cs typeface="Arial" pitchFamily="34" charset="0"/>
              </a:rPr>
              <a:t>      </a:t>
            </a:r>
            <a:r>
              <a:rPr lang="fr-FR" dirty="0" smtClean="0">
                <a:latin typeface="Arial" pitchFamily="34" charset="0"/>
                <a:cs typeface="Arial" pitchFamily="34" charset="0"/>
              </a:rPr>
              <a:t>si DNA&lt; 2000 UI 12 mois après la fin du  </a:t>
            </a:r>
          </a:p>
          <a:p>
            <a:pPr>
              <a:lnSpc>
                <a:spcPct val="150000"/>
              </a:lnSpc>
              <a:buNone/>
            </a:pPr>
            <a:r>
              <a:rPr lang="fr-FR" dirty="0" smtClean="0">
                <a:latin typeface="Arial" pitchFamily="34" charset="0"/>
                <a:cs typeface="Arial" pitchFamily="34" charset="0"/>
              </a:rPr>
              <a:t>      traitement</a:t>
            </a:r>
          </a:p>
          <a:p>
            <a:pPr>
              <a:buNone/>
            </a:pPr>
            <a:endParaRPr lang="fr-FR" dirty="0" smtClean="0">
              <a:latin typeface="Arial" pitchFamily="34" charset="0"/>
              <a:cs typeface="Arial" pitchFamily="34" charset="0"/>
            </a:endParaRPr>
          </a:p>
          <a:p>
            <a:pPr>
              <a:lnSpc>
                <a:spcPct val="150000"/>
              </a:lnSpc>
              <a:buNone/>
            </a:pPr>
            <a:endParaRPr lang="fr-FR" dirty="0" smtClean="0">
              <a:latin typeface="Arial" pitchFamily="34" charset="0"/>
              <a:cs typeface="Arial" pitchFamily="34" charset="0"/>
            </a:endParaRPr>
          </a:p>
          <a:p>
            <a:pPr>
              <a:buNone/>
            </a:pPr>
            <a:endParaRPr lang="fr-FR" dirty="0" smtClean="0">
              <a:latin typeface="Arial" pitchFamily="34" charset="0"/>
              <a:cs typeface="Arial" pitchFamily="34" charset="0"/>
            </a:endParaRPr>
          </a:p>
          <a:p>
            <a:pPr lvl="1"/>
            <a:endParaRPr lang="fr-FR" dirty="0" smtClean="0"/>
          </a:p>
        </p:txBody>
      </p:sp>
      <p:sp>
        <p:nvSpPr>
          <p:cNvPr id="4" name="Titre 1"/>
          <p:cNvSpPr txBox="1">
            <a:spLocks/>
          </p:cNvSpPr>
          <p:nvPr/>
        </p:nvSpPr>
        <p:spPr>
          <a:xfrm>
            <a:off x="214282" y="71414"/>
            <a:ext cx="7143800" cy="7143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a:t>
            </a:r>
            <a:r>
              <a:rPr lang="fr-FR" sz="4000" dirty="0" smtClean="0">
                <a:solidFill>
                  <a:schemeClr val="tx2"/>
                </a:solidFill>
                <a:latin typeface="Arial" pitchFamily="34" charset="0"/>
                <a:ea typeface="+mj-ea"/>
                <a:cs typeface="Arial" pitchFamily="34" charset="0"/>
              </a:rPr>
              <a:t>h</a:t>
            </a: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épatite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chronique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pic>
        <p:nvPicPr>
          <p:cNvPr id="6" name="Picture 9" descr="C:\Users\FC\Desktop\hépatites virales\VHB.jpg"/>
          <p:cNvPicPr>
            <a:picLocks noChangeAspect="1" noChangeArrowheads="1"/>
          </p:cNvPicPr>
          <p:nvPr/>
        </p:nvPicPr>
        <p:blipFill>
          <a:blip r:embed="rId2" cstate="print"/>
          <a:srcRect/>
          <a:stretch>
            <a:fillRect/>
          </a:stretch>
        </p:blipFill>
        <p:spPr bwMode="auto">
          <a:xfrm>
            <a:off x="7740384" y="0"/>
            <a:ext cx="1403648" cy="928670"/>
          </a:xfrm>
          <a:prstGeom prst="rect">
            <a:avLst/>
          </a:prstGeom>
          <a:ln>
            <a:noFill/>
          </a:ln>
          <a:effectLst>
            <a:outerShdw blurRad="292100" dist="139700" dir="2700000" algn="tl" rotWithShape="0">
              <a:srgbClr val="333333">
                <a:alpha val="65000"/>
              </a:srgbClr>
            </a:outerShdw>
          </a:effectLst>
        </p:spPr>
      </p:pic>
      <p:sp>
        <p:nvSpPr>
          <p:cNvPr id="7" name="ZoneTexte 6"/>
          <p:cNvSpPr txBox="1"/>
          <p:nvPr/>
        </p:nvSpPr>
        <p:spPr>
          <a:xfrm>
            <a:off x="2143108" y="857232"/>
            <a:ext cx="3643338"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b="1" dirty="0" smtClean="0">
                <a:solidFill>
                  <a:srgbClr val="FF0066"/>
                </a:solidFill>
                <a:latin typeface="Arial" pitchFamily="34" charset="0"/>
                <a:cs typeface="Arial" pitchFamily="34" charset="0"/>
              </a:rPr>
              <a:t>Modalités du </a:t>
            </a:r>
            <a:r>
              <a:rPr lang="fr-FR" sz="3600" b="1" dirty="0" err="1" smtClean="0">
                <a:solidFill>
                  <a:srgbClr val="FF0066"/>
                </a:solidFill>
                <a:latin typeface="Arial" pitchFamily="34" charset="0"/>
                <a:cs typeface="Arial" pitchFamily="34" charset="0"/>
              </a:rPr>
              <a:t>ttt</a:t>
            </a:r>
            <a:endParaRPr lang="fr-FR" sz="3600" b="1" dirty="0" smtClean="0">
              <a:solidFill>
                <a:srgbClr val="FF0066"/>
              </a:solidFill>
              <a:latin typeface="Arial" pitchFamily="34" charset="0"/>
              <a:cs typeface="Arial" pitchFamily="34" charset="0"/>
            </a:endParaRPr>
          </a:p>
        </p:txBody>
      </p:sp>
      <p:pic>
        <p:nvPicPr>
          <p:cNvPr id="3074" name="Picture 2"/>
          <p:cNvPicPr>
            <a:picLocks noChangeAspect="1" noChangeArrowheads="1"/>
          </p:cNvPicPr>
          <p:nvPr/>
        </p:nvPicPr>
        <p:blipFill>
          <a:blip r:embed="rId3" cstate="print"/>
          <a:srcRect/>
          <a:stretch>
            <a:fillRect/>
          </a:stretch>
        </p:blipFill>
        <p:spPr bwMode="auto">
          <a:xfrm>
            <a:off x="6012160" y="1556792"/>
            <a:ext cx="2928958" cy="149278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107504" y="1556792"/>
            <a:ext cx="8786843" cy="5572140"/>
          </a:xfrm>
        </p:spPr>
        <p:txBody>
          <a:bodyPr>
            <a:noAutofit/>
          </a:bodyPr>
          <a:lstStyle/>
          <a:p>
            <a:pPr>
              <a:lnSpc>
                <a:spcPct val="170000"/>
              </a:lnSpc>
              <a:spcBef>
                <a:spcPct val="0"/>
              </a:spcBef>
              <a:buNone/>
            </a:pPr>
            <a:r>
              <a:rPr lang="fr-FR" sz="2800" b="1" dirty="0" smtClean="0">
                <a:solidFill>
                  <a:schemeClr val="accent3">
                    <a:lumMod val="50000"/>
                  </a:schemeClr>
                </a:solidFill>
                <a:latin typeface="Arial" pitchFamily="34" charset="0"/>
                <a:cs typeface="Arial" pitchFamily="34" charset="0"/>
              </a:rPr>
              <a:t>      </a:t>
            </a:r>
            <a:r>
              <a:rPr lang="fr-FR" b="1" dirty="0" smtClean="0">
                <a:solidFill>
                  <a:srgbClr val="005C2A"/>
                </a:solidFill>
                <a:latin typeface="Arial" pitchFamily="34" charset="0"/>
                <a:cs typeface="Arial" pitchFamily="34" charset="0"/>
              </a:rPr>
              <a:t>*  Virémie à S12. </a:t>
            </a:r>
          </a:p>
          <a:p>
            <a:pPr eaLnBrk="1" hangingPunct="1">
              <a:lnSpc>
                <a:spcPct val="170000"/>
              </a:lnSpc>
              <a:spcBef>
                <a:spcPct val="0"/>
              </a:spcBef>
              <a:buFontTx/>
              <a:buNone/>
            </a:pPr>
            <a:r>
              <a:rPr lang="fr-FR" sz="2800" dirty="0" smtClean="0">
                <a:latin typeface="Arial" pitchFamily="34" charset="0"/>
                <a:cs typeface="Arial" pitchFamily="34" charset="0"/>
              </a:rPr>
              <a:t>-  </a:t>
            </a:r>
            <a:r>
              <a:rPr lang="fr-FR" sz="3000" dirty="0" smtClean="0">
                <a:latin typeface="Arial" pitchFamily="34" charset="0"/>
                <a:cs typeface="Arial" pitchFamily="34" charset="0"/>
              </a:rPr>
              <a:t>Si diminution de l’ADN &gt; 1 log, </a:t>
            </a:r>
            <a:r>
              <a:rPr lang="fr-FR" sz="3000" dirty="0" err="1" smtClean="0">
                <a:latin typeface="Arial" pitchFamily="34" charset="0"/>
                <a:cs typeface="Arial" pitchFamily="34" charset="0"/>
              </a:rPr>
              <a:t>ttt</a:t>
            </a:r>
            <a:r>
              <a:rPr lang="fr-FR" sz="3000" dirty="0" smtClean="0">
                <a:latin typeface="Arial" pitchFamily="34" charset="0"/>
                <a:cs typeface="Arial" pitchFamily="34" charset="0"/>
              </a:rPr>
              <a:t> poursuivi  48 s </a:t>
            </a:r>
          </a:p>
          <a:p>
            <a:pPr eaLnBrk="1" hangingPunct="1">
              <a:lnSpc>
                <a:spcPct val="170000"/>
              </a:lnSpc>
              <a:spcBef>
                <a:spcPct val="0"/>
              </a:spcBef>
              <a:buFontTx/>
              <a:buNone/>
            </a:pPr>
            <a:r>
              <a:rPr lang="fr-FR" sz="3000" dirty="0" smtClean="0">
                <a:latin typeface="Arial" pitchFamily="34" charset="0"/>
                <a:cs typeface="Arial" pitchFamily="34" charset="0"/>
              </a:rPr>
              <a:t>-  Si pas de diminution, passage aux analogues </a:t>
            </a:r>
          </a:p>
          <a:p>
            <a:pPr eaLnBrk="1" hangingPunct="1">
              <a:lnSpc>
                <a:spcPct val="170000"/>
              </a:lnSpc>
              <a:spcBef>
                <a:spcPct val="0"/>
              </a:spcBef>
              <a:buFontTx/>
              <a:buNone/>
            </a:pPr>
            <a:r>
              <a:rPr lang="fr-FR" sz="2800" b="1" dirty="0" smtClean="0">
                <a:latin typeface="Arial" pitchFamily="34" charset="0"/>
                <a:cs typeface="Arial" pitchFamily="34" charset="0"/>
              </a:rPr>
              <a:t>    </a:t>
            </a:r>
            <a:r>
              <a:rPr lang="fr-FR" b="1" dirty="0" smtClean="0">
                <a:solidFill>
                  <a:schemeClr val="accent3">
                    <a:lumMod val="50000"/>
                  </a:schemeClr>
                </a:solidFill>
                <a:latin typeface="Arial" pitchFamily="34" charset="0"/>
                <a:cs typeface="Arial" pitchFamily="34" charset="0"/>
              </a:rPr>
              <a:t> </a:t>
            </a:r>
            <a:r>
              <a:rPr lang="fr-FR" b="1" dirty="0" smtClean="0">
                <a:solidFill>
                  <a:srgbClr val="005C2A"/>
                </a:solidFill>
                <a:latin typeface="Arial" pitchFamily="34" charset="0"/>
                <a:cs typeface="Arial" pitchFamily="34" charset="0"/>
              </a:rPr>
              <a:t>* Dosage de l’</a:t>
            </a:r>
            <a:r>
              <a:rPr lang="fr-FR" b="1" dirty="0" err="1" smtClean="0">
                <a:solidFill>
                  <a:srgbClr val="005C2A"/>
                </a:solidFill>
                <a:latin typeface="Arial" pitchFamily="34" charset="0"/>
                <a:cs typeface="Arial" pitchFamily="34" charset="0"/>
              </a:rPr>
              <a:t>AgHBs</a:t>
            </a:r>
            <a:r>
              <a:rPr lang="fr-FR" b="1" dirty="0" smtClean="0">
                <a:solidFill>
                  <a:srgbClr val="005C2A"/>
                </a:solidFill>
                <a:latin typeface="Arial" pitchFamily="34" charset="0"/>
                <a:cs typeface="Arial" pitchFamily="34" charset="0"/>
              </a:rPr>
              <a:t> à S 12</a:t>
            </a:r>
          </a:p>
          <a:p>
            <a:pPr eaLnBrk="1" hangingPunct="1">
              <a:lnSpc>
                <a:spcPct val="170000"/>
              </a:lnSpc>
              <a:spcBef>
                <a:spcPct val="0"/>
              </a:spcBef>
              <a:buFontTx/>
              <a:buNone/>
            </a:pPr>
            <a:r>
              <a:rPr lang="fr-FR" sz="2800" dirty="0" smtClean="0">
                <a:latin typeface="Arial" pitchFamily="34" charset="0"/>
                <a:cs typeface="Arial" pitchFamily="34" charset="0"/>
              </a:rPr>
              <a:t> </a:t>
            </a:r>
            <a:r>
              <a:rPr lang="fr-FR" dirty="0" smtClean="0">
                <a:latin typeface="Arial" pitchFamily="34" charset="0"/>
                <a:cs typeface="Arial" pitchFamily="34" charset="0"/>
              </a:rPr>
              <a:t>-  Un taux d’Ag </a:t>
            </a:r>
            <a:r>
              <a:rPr lang="fr-FR" dirty="0" err="1" smtClean="0">
                <a:latin typeface="Arial" pitchFamily="34" charset="0"/>
                <a:cs typeface="Arial" pitchFamily="34" charset="0"/>
              </a:rPr>
              <a:t>HBs</a:t>
            </a:r>
            <a:r>
              <a:rPr lang="fr-FR" dirty="0" smtClean="0">
                <a:latin typeface="Arial" pitchFamily="34" charset="0"/>
                <a:cs typeface="Arial" pitchFamily="34" charset="0"/>
              </a:rPr>
              <a:t> &lt; 1500 UI/ml : élément prédictif de bonne réponse.</a:t>
            </a:r>
          </a:p>
        </p:txBody>
      </p:sp>
      <p:sp>
        <p:nvSpPr>
          <p:cNvPr id="4" name="Titre 1"/>
          <p:cNvSpPr txBox="1">
            <a:spLocks/>
          </p:cNvSpPr>
          <p:nvPr/>
        </p:nvSpPr>
        <p:spPr>
          <a:xfrm>
            <a:off x="214282" y="71414"/>
            <a:ext cx="7143800" cy="7143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a:t>
            </a:r>
            <a:r>
              <a:rPr lang="fr-FR" sz="4000" dirty="0" smtClean="0">
                <a:solidFill>
                  <a:schemeClr val="tx2"/>
                </a:solidFill>
                <a:latin typeface="Arial" pitchFamily="34" charset="0"/>
                <a:ea typeface="+mj-ea"/>
                <a:cs typeface="Arial" pitchFamily="34" charset="0"/>
              </a:rPr>
              <a:t>h</a:t>
            </a: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épatite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chronique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pic>
        <p:nvPicPr>
          <p:cNvPr id="6" name="Picture 9" descr="C:\Users\FC\Desktop\hépatites virales\VHB.jpg"/>
          <p:cNvPicPr>
            <a:picLocks noChangeAspect="1" noChangeArrowheads="1"/>
          </p:cNvPicPr>
          <p:nvPr/>
        </p:nvPicPr>
        <p:blipFill>
          <a:blip r:embed="rId2" cstate="print"/>
          <a:srcRect/>
          <a:stretch>
            <a:fillRect/>
          </a:stretch>
        </p:blipFill>
        <p:spPr bwMode="auto">
          <a:xfrm>
            <a:off x="7740384" y="0"/>
            <a:ext cx="1403648" cy="928670"/>
          </a:xfrm>
          <a:prstGeom prst="rect">
            <a:avLst/>
          </a:prstGeom>
          <a:ln>
            <a:noFill/>
          </a:ln>
          <a:effectLst>
            <a:outerShdw blurRad="292100" dist="139700" dir="2700000" algn="tl" rotWithShape="0">
              <a:srgbClr val="333333">
                <a:alpha val="65000"/>
              </a:srgbClr>
            </a:outerShdw>
          </a:effectLst>
        </p:spPr>
      </p:pic>
      <p:sp>
        <p:nvSpPr>
          <p:cNvPr id="7" name="ZoneTexte 6"/>
          <p:cNvSpPr txBox="1"/>
          <p:nvPr/>
        </p:nvSpPr>
        <p:spPr>
          <a:xfrm>
            <a:off x="2714612" y="853843"/>
            <a:ext cx="3143272"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b="1" dirty="0" smtClean="0">
                <a:solidFill>
                  <a:srgbClr val="FF0066"/>
                </a:solidFill>
                <a:latin typeface="Arial" pitchFamily="34" charset="0"/>
                <a:cs typeface="Arial" pitchFamily="34" charset="0"/>
              </a:rPr>
              <a:t>Surveillance </a:t>
            </a:r>
          </a:p>
        </p:txBody>
      </p:sp>
      <p:sp>
        <p:nvSpPr>
          <p:cNvPr id="8" name="ZoneTexte 7"/>
          <p:cNvSpPr txBox="1"/>
          <p:nvPr/>
        </p:nvSpPr>
        <p:spPr>
          <a:xfrm>
            <a:off x="2143108" y="857232"/>
            <a:ext cx="3941060"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b="1" dirty="0" smtClean="0">
                <a:solidFill>
                  <a:srgbClr val="FF0066"/>
                </a:solidFill>
                <a:latin typeface="Arial" pitchFamily="34" charset="0"/>
                <a:cs typeface="Arial" pitchFamily="34" charset="0"/>
              </a:rPr>
              <a:t>Modalités du </a:t>
            </a:r>
            <a:r>
              <a:rPr lang="fr-FR" sz="3600" b="1" dirty="0" err="1" smtClean="0">
                <a:solidFill>
                  <a:srgbClr val="FF0066"/>
                </a:solidFill>
                <a:latin typeface="Arial" pitchFamily="34" charset="0"/>
                <a:cs typeface="Arial" pitchFamily="34" charset="0"/>
              </a:rPr>
              <a:t>ttt</a:t>
            </a:r>
            <a:endParaRPr lang="fr-FR" sz="3600" b="1" dirty="0" smtClean="0">
              <a:solidFill>
                <a:srgbClr val="FF0066"/>
              </a:solidFill>
              <a:latin typeface="Arial" pitchFamily="34" charset="0"/>
              <a:cs typeface="Arial" pitchFamily="34" charset="0"/>
            </a:endParaRPr>
          </a:p>
        </p:txBody>
      </p:sp>
      <p:pic>
        <p:nvPicPr>
          <p:cNvPr id="9" name="Picture 2" descr="C:\Documents and Settings\Microsoft\Bureau\Journée Abbott\drapeau Tunisie.jpeg"/>
          <p:cNvPicPr>
            <a:picLocks noChangeAspect="1" noChangeArrowheads="1"/>
          </p:cNvPicPr>
          <p:nvPr/>
        </p:nvPicPr>
        <p:blipFill>
          <a:blip r:embed="rId3" cstate="print"/>
          <a:srcRect/>
          <a:stretch>
            <a:fillRect/>
          </a:stretch>
        </p:blipFill>
        <p:spPr bwMode="auto">
          <a:xfrm>
            <a:off x="7786678" y="0"/>
            <a:ext cx="1357322" cy="1142984"/>
          </a:xfrm>
          <a:prstGeom prst="rect">
            <a:avLst/>
          </a:prstGeom>
          <a:noFill/>
          <a:effectLst>
            <a:glow rad="101600">
              <a:schemeClr val="accent1">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214282" y="71414"/>
            <a:ext cx="7143800" cy="7143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a:t>
            </a:r>
            <a:r>
              <a:rPr lang="fr-FR" sz="4000" dirty="0" smtClean="0">
                <a:solidFill>
                  <a:schemeClr val="tx2"/>
                </a:solidFill>
                <a:latin typeface="Arial" pitchFamily="34" charset="0"/>
                <a:ea typeface="+mj-ea"/>
                <a:cs typeface="Arial" pitchFamily="34" charset="0"/>
              </a:rPr>
              <a:t>h</a:t>
            </a: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épatite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chronique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ZoneTexte 4"/>
          <p:cNvSpPr txBox="1"/>
          <p:nvPr/>
        </p:nvSpPr>
        <p:spPr>
          <a:xfrm>
            <a:off x="2928926" y="853843"/>
            <a:ext cx="3143272"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b="1" dirty="0" smtClean="0">
                <a:solidFill>
                  <a:srgbClr val="FF0066"/>
                </a:solidFill>
                <a:latin typeface="Arial" pitchFamily="34" charset="0"/>
                <a:cs typeface="Arial" pitchFamily="34" charset="0"/>
              </a:rPr>
              <a:t>  Indications  </a:t>
            </a:r>
          </a:p>
        </p:txBody>
      </p:sp>
      <p:sp>
        <p:nvSpPr>
          <p:cNvPr id="6" name="ZoneTexte 5"/>
          <p:cNvSpPr txBox="1"/>
          <p:nvPr/>
        </p:nvSpPr>
        <p:spPr>
          <a:xfrm>
            <a:off x="2500298" y="1643050"/>
            <a:ext cx="3786214" cy="523220"/>
          </a:xfrm>
          <a:prstGeom prst="rect">
            <a:avLst/>
          </a:prstGeom>
          <a:solidFill>
            <a:schemeClr val="bg1">
              <a:lumMod val="85000"/>
            </a:schemeClr>
          </a:solidFill>
        </p:spPr>
        <p:txBody>
          <a:bodyPr wrap="square" rtlCol="0">
            <a:spAutoFit/>
          </a:bodyPr>
          <a:lstStyle/>
          <a:p>
            <a:r>
              <a:rPr lang="fr-FR" sz="2800" dirty="0" smtClean="0">
                <a:latin typeface="Arial" pitchFamily="34" charset="0"/>
                <a:cs typeface="Arial" pitchFamily="34" charset="0"/>
              </a:rPr>
              <a:t> Hépatite chronique B      </a:t>
            </a:r>
            <a:endParaRPr lang="fr-FR" sz="2800" dirty="0">
              <a:latin typeface="Arial" pitchFamily="34" charset="0"/>
              <a:cs typeface="Arial" pitchFamily="34" charset="0"/>
            </a:endParaRPr>
          </a:p>
        </p:txBody>
      </p:sp>
      <p:sp>
        <p:nvSpPr>
          <p:cNvPr id="7" name="ZoneTexte 6"/>
          <p:cNvSpPr txBox="1"/>
          <p:nvPr/>
        </p:nvSpPr>
        <p:spPr>
          <a:xfrm>
            <a:off x="71406" y="2714620"/>
            <a:ext cx="2988426" cy="1200329"/>
          </a:xfrm>
          <a:prstGeom prst="rect">
            <a:avLst/>
          </a:prstGeom>
          <a:solidFill>
            <a:schemeClr val="accent2">
              <a:lumMod val="20000"/>
              <a:lumOff val="80000"/>
            </a:schemeClr>
          </a:solidFill>
        </p:spPr>
        <p:txBody>
          <a:bodyPr wrap="square" rtlCol="0">
            <a:spAutoFit/>
          </a:bodyPr>
          <a:lstStyle/>
          <a:p>
            <a:r>
              <a:rPr lang="fr-FR" sz="2400" dirty="0" smtClean="0">
                <a:latin typeface="Arial" pitchFamily="34" charset="0"/>
                <a:cs typeface="Arial" pitchFamily="34" charset="0"/>
              </a:rPr>
              <a:t> </a:t>
            </a:r>
            <a:r>
              <a:rPr lang="fr-FR" sz="2400" b="1" dirty="0" smtClean="0">
                <a:latin typeface="Arial" pitchFamily="34" charset="0"/>
                <a:cs typeface="Arial" pitchFamily="34" charset="0"/>
              </a:rPr>
              <a:t>ALAT &lt; 1 x N </a:t>
            </a:r>
          </a:p>
          <a:p>
            <a:r>
              <a:rPr lang="fr-FR" sz="2400" b="1" dirty="0" smtClean="0">
                <a:latin typeface="Arial" pitchFamily="34" charset="0"/>
                <a:cs typeface="Arial" pitchFamily="34" charset="0"/>
              </a:rPr>
              <a:t> ADN &lt; 2000- 20000 UI/ml  </a:t>
            </a:r>
            <a:endParaRPr lang="fr-FR" sz="2400" b="1" dirty="0">
              <a:latin typeface="Arial" pitchFamily="34" charset="0"/>
              <a:cs typeface="Arial" pitchFamily="34" charset="0"/>
            </a:endParaRPr>
          </a:p>
        </p:txBody>
      </p:sp>
      <p:sp>
        <p:nvSpPr>
          <p:cNvPr id="8" name="ZoneTexte 7"/>
          <p:cNvSpPr txBox="1"/>
          <p:nvPr/>
        </p:nvSpPr>
        <p:spPr>
          <a:xfrm>
            <a:off x="214282" y="4370328"/>
            <a:ext cx="2643206" cy="1938992"/>
          </a:xfrm>
          <a:prstGeom prst="rect">
            <a:avLst/>
          </a:prstGeom>
          <a:solidFill>
            <a:schemeClr val="accent2">
              <a:lumMod val="20000"/>
              <a:lumOff val="80000"/>
            </a:schemeClr>
          </a:solidFill>
        </p:spPr>
        <p:txBody>
          <a:bodyPr wrap="square" rtlCol="0">
            <a:spAutoFit/>
          </a:bodyPr>
          <a:lstStyle/>
          <a:p>
            <a:r>
              <a:rPr lang="fr-FR" sz="2400" b="1" dirty="0" smtClean="0">
                <a:latin typeface="Arial" pitchFamily="34" charset="0"/>
                <a:cs typeface="Arial" pitchFamily="34" charset="0"/>
              </a:rPr>
              <a:t>Surveillance ALAT et / 3 mois puis / 6 à 12 mois si ALAT &lt; 1x N</a:t>
            </a:r>
            <a:endParaRPr lang="fr-FR" sz="2400" b="1" dirty="0">
              <a:latin typeface="Arial" pitchFamily="34" charset="0"/>
              <a:cs typeface="Arial" pitchFamily="34" charset="0"/>
            </a:endParaRPr>
          </a:p>
        </p:txBody>
      </p:sp>
      <p:sp>
        <p:nvSpPr>
          <p:cNvPr id="9" name="ZoneTexte 8"/>
          <p:cNvSpPr txBox="1"/>
          <p:nvPr/>
        </p:nvSpPr>
        <p:spPr>
          <a:xfrm>
            <a:off x="3203848" y="2708920"/>
            <a:ext cx="3015216" cy="1200329"/>
          </a:xfrm>
          <a:prstGeom prst="rect">
            <a:avLst/>
          </a:prstGeom>
          <a:solidFill>
            <a:schemeClr val="accent3">
              <a:lumMod val="60000"/>
              <a:lumOff val="40000"/>
            </a:schemeClr>
          </a:solidFill>
        </p:spPr>
        <p:txBody>
          <a:bodyPr wrap="square" rtlCol="0">
            <a:spAutoFit/>
          </a:bodyPr>
          <a:lstStyle/>
          <a:p>
            <a:r>
              <a:rPr lang="fr-FR" sz="2400" b="1" dirty="0" smtClean="0">
                <a:latin typeface="Arial" pitchFamily="34" charset="0"/>
                <a:cs typeface="Arial" pitchFamily="34" charset="0"/>
              </a:rPr>
              <a:t>N&lt; ALAT &lt; 2x N</a:t>
            </a:r>
          </a:p>
          <a:p>
            <a:r>
              <a:rPr lang="fr-FR" sz="2400" b="1" dirty="0" smtClean="0">
                <a:latin typeface="Arial" pitchFamily="34" charset="0"/>
                <a:cs typeface="Arial" pitchFamily="34" charset="0"/>
              </a:rPr>
              <a:t> ADN &lt; 2000- 20000 UI/ml</a:t>
            </a:r>
            <a:endParaRPr lang="fr-FR" sz="2400" b="1" dirty="0">
              <a:latin typeface="Arial" pitchFamily="34" charset="0"/>
              <a:cs typeface="Arial" pitchFamily="34" charset="0"/>
            </a:endParaRPr>
          </a:p>
        </p:txBody>
      </p:sp>
      <p:sp>
        <p:nvSpPr>
          <p:cNvPr id="10" name="ZoneTexte 9"/>
          <p:cNvSpPr txBox="1"/>
          <p:nvPr/>
        </p:nvSpPr>
        <p:spPr>
          <a:xfrm>
            <a:off x="3059832" y="4565446"/>
            <a:ext cx="3301538" cy="1815882"/>
          </a:xfrm>
          <a:prstGeom prst="rect">
            <a:avLst/>
          </a:prstGeom>
          <a:solidFill>
            <a:schemeClr val="accent3">
              <a:lumMod val="60000"/>
              <a:lumOff val="40000"/>
            </a:schemeClr>
          </a:solidFill>
        </p:spPr>
        <p:txBody>
          <a:bodyPr wrap="square" rtlCol="0">
            <a:spAutoFit/>
          </a:bodyPr>
          <a:lstStyle/>
          <a:p>
            <a:r>
              <a:rPr lang="fr-FR" sz="2000" dirty="0" smtClean="0">
                <a:latin typeface="Arial" pitchFamily="34" charset="0"/>
                <a:cs typeface="Arial" pitchFamily="34" charset="0"/>
              </a:rPr>
              <a:t> </a:t>
            </a:r>
            <a:r>
              <a:rPr lang="fr-FR" sz="2800" b="1" dirty="0" smtClean="0">
                <a:latin typeface="Arial" pitchFamily="34" charset="0"/>
                <a:cs typeface="Arial" pitchFamily="34" charset="0"/>
              </a:rPr>
              <a:t>ALAT et ADN / 3 mois </a:t>
            </a:r>
          </a:p>
          <a:p>
            <a:r>
              <a:rPr lang="fr-FR" sz="2800" b="1" dirty="0" smtClean="0">
                <a:latin typeface="Arial" pitchFamily="34" charset="0"/>
                <a:cs typeface="Arial" pitchFamily="34" charset="0"/>
              </a:rPr>
              <a:t>Si persistance:  </a:t>
            </a:r>
            <a:r>
              <a:rPr lang="fr-FR" sz="2800" b="1" dirty="0" err="1" smtClean="0">
                <a:latin typeface="Arial" pitchFamily="34" charset="0"/>
                <a:cs typeface="Arial" pitchFamily="34" charset="0"/>
              </a:rPr>
              <a:t>ttt</a:t>
            </a:r>
            <a:r>
              <a:rPr lang="fr-FR" sz="2800" b="1" dirty="0" smtClean="0">
                <a:latin typeface="Arial" pitchFamily="34" charset="0"/>
                <a:cs typeface="Arial" pitchFamily="34" charset="0"/>
              </a:rPr>
              <a:t> si &gt;A2F2</a:t>
            </a:r>
            <a:endParaRPr lang="fr-FR" sz="2800" b="1" dirty="0">
              <a:latin typeface="Arial" pitchFamily="34" charset="0"/>
              <a:cs typeface="Arial" pitchFamily="34" charset="0"/>
            </a:endParaRPr>
          </a:p>
        </p:txBody>
      </p:sp>
      <p:sp>
        <p:nvSpPr>
          <p:cNvPr id="11" name="ZoneTexte 10"/>
          <p:cNvSpPr txBox="1"/>
          <p:nvPr/>
        </p:nvSpPr>
        <p:spPr>
          <a:xfrm>
            <a:off x="6372200" y="2643182"/>
            <a:ext cx="2771800" cy="1200329"/>
          </a:xfrm>
          <a:prstGeom prst="rect">
            <a:avLst/>
          </a:prstGeom>
          <a:solidFill>
            <a:schemeClr val="accent2">
              <a:lumMod val="40000"/>
              <a:lumOff val="60000"/>
            </a:schemeClr>
          </a:solidFill>
        </p:spPr>
        <p:txBody>
          <a:bodyPr wrap="square" rtlCol="0">
            <a:spAutoFit/>
          </a:bodyPr>
          <a:lstStyle/>
          <a:p>
            <a:r>
              <a:rPr lang="fr-FR" dirty="0" smtClean="0"/>
              <a:t> </a:t>
            </a:r>
            <a:r>
              <a:rPr lang="fr-FR" sz="2400" b="1" dirty="0" smtClean="0">
                <a:latin typeface="Arial" pitchFamily="34" charset="0"/>
                <a:cs typeface="Arial" pitchFamily="34" charset="0"/>
              </a:rPr>
              <a:t>ALAT &gt; ou = 2x N </a:t>
            </a:r>
          </a:p>
          <a:p>
            <a:r>
              <a:rPr lang="fr-FR" sz="2400" b="1" dirty="0" smtClean="0">
                <a:latin typeface="Arial" pitchFamily="34" charset="0"/>
                <a:cs typeface="Arial" pitchFamily="34" charset="0"/>
              </a:rPr>
              <a:t> ADN &gt;  20 000 UI/ml</a:t>
            </a:r>
            <a:endParaRPr lang="fr-FR" sz="2400" b="1" dirty="0">
              <a:latin typeface="Arial" pitchFamily="34" charset="0"/>
              <a:cs typeface="Arial" pitchFamily="34" charset="0"/>
            </a:endParaRPr>
          </a:p>
        </p:txBody>
      </p:sp>
      <p:sp>
        <p:nvSpPr>
          <p:cNvPr id="12" name="ZoneTexte 11"/>
          <p:cNvSpPr txBox="1"/>
          <p:nvPr/>
        </p:nvSpPr>
        <p:spPr>
          <a:xfrm>
            <a:off x="6732240" y="4347101"/>
            <a:ext cx="2214546" cy="954107"/>
          </a:xfrm>
          <a:prstGeom prst="rect">
            <a:avLst/>
          </a:prstGeom>
          <a:solidFill>
            <a:schemeClr val="accent2">
              <a:lumMod val="40000"/>
              <a:lumOff val="60000"/>
            </a:schemeClr>
          </a:solidFill>
        </p:spPr>
        <p:txBody>
          <a:bodyPr wrap="square" rtlCol="0">
            <a:spAutoFit/>
          </a:bodyPr>
          <a:lstStyle/>
          <a:p>
            <a:r>
              <a:rPr lang="fr-FR" sz="2800" b="1" dirty="0" err="1" smtClean="0">
                <a:latin typeface="Arial" pitchFamily="34" charset="0"/>
                <a:cs typeface="Arial" pitchFamily="34" charset="0"/>
              </a:rPr>
              <a:t>Ttt</a:t>
            </a:r>
            <a:r>
              <a:rPr lang="fr-FR" sz="2800" b="1" dirty="0" smtClean="0">
                <a:latin typeface="Arial" pitchFamily="34" charset="0"/>
                <a:cs typeface="Arial" pitchFamily="34" charset="0"/>
              </a:rPr>
              <a:t> et PBF optionnelle </a:t>
            </a:r>
            <a:endParaRPr lang="fr-FR" sz="2800" b="1" dirty="0">
              <a:latin typeface="Arial" pitchFamily="34" charset="0"/>
              <a:cs typeface="Arial" pitchFamily="34" charset="0"/>
            </a:endParaRPr>
          </a:p>
        </p:txBody>
      </p:sp>
      <p:cxnSp>
        <p:nvCxnSpPr>
          <p:cNvPr id="15" name="Connecteur droit avec flèche 14"/>
          <p:cNvCxnSpPr/>
          <p:nvPr/>
        </p:nvCxnSpPr>
        <p:spPr>
          <a:xfrm rot="10800000" flipV="1">
            <a:off x="1357290" y="2285992"/>
            <a:ext cx="785818" cy="357190"/>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p:nvPr/>
        </p:nvCxnSpPr>
        <p:spPr>
          <a:xfrm rot="5400000">
            <a:off x="4321967" y="2464587"/>
            <a:ext cx="357190" cy="1588"/>
          </a:xfrm>
          <a:prstGeom prst="straightConnector1">
            <a:avLst/>
          </a:prstGeom>
          <a:ln w="381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 name="Connecteur droit avec flèche 18"/>
          <p:cNvCxnSpPr/>
          <p:nvPr/>
        </p:nvCxnSpPr>
        <p:spPr>
          <a:xfrm>
            <a:off x="6429388" y="2143116"/>
            <a:ext cx="1357322" cy="357190"/>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p:nvPr/>
        </p:nvCxnSpPr>
        <p:spPr>
          <a:xfrm rot="5400000">
            <a:off x="1225847" y="4110857"/>
            <a:ext cx="357190" cy="1588"/>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p:nvPr/>
        </p:nvCxnSpPr>
        <p:spPr>
          <a:xfrm rot="5400000">
            <a:off x="4322761" y="4182295"/>
            <a:ext cx="500066" cy="1588"/>
          </a:xfrm>
          <a:prstGeom prst="straightConnector1">
            <a:avLst/>
          </a:prstGeom>
          <a:ln w="381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p:nvPr/>
        </p:nvCxnSpPr>
        <p:spPr>
          <a:xfrm rot="5400000">
            <a:off x="7490543" y="4110857"/>
            <a:ext cx="357190" cy="1588"/>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pic>
        <p:nvPicPr>
          <p:cNvPr id="23" name="Picture 9" descr="C:\Users\FC\Desktop\hépatites virales\VHB.jpg"/>
          <p:cNvPicPr>
            <a:picLocks noChangeAspect="1" noChangeArrowheads="1"/>
          </p:cNvPicPr>
          <p:nvPr/>
        </p:nvPicPr>
        <p:blipFill>
          <a:blip r:embed="rId2" cstate="print"/>
          <a:srcRect/>
          <a:stretch>
            <a:fillRect/>
          </a:stretch>
        </p:blipFill>
        <p:spPr bwMode="auto">
          <a:xfrm>
            <a:off x="7740384" y="0"/>
            <a:ext cx="1403648" cy="928670"/>
          </a:xfrm>
          <a:prstGeom prst="rect">
            <a:avLst/>
          </a:prstGeom>
          <a:ln>
            <a:noFill/>
          </a:ln>
          <a:effectLst>
            <a:outerShdw blurRad="292100" dist="139700" dir="2700000" algn="tl" rotWithShape="0">
              <a:srgbClr val="333333">
                <a:alpha val="65000"/>
              </a:srgbClr>
            </a:outerShdw>
          </a:effectLst>
        </p:spPr>
      </p:pic>
      <p:sp>
        <p:nvSpPr>
          <p:cNvPr id="39938" name="AutoShape 2" descr="https://encrypted-tbn0.gstatic.com/images?q=tbn:ANd9GcR2FYuKdB7-vmmd9Uy2HzfJZSQ9J_FyhZfdrjxF2SaHJYJ3YvCNv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39940" name="AutoShape 4" descr="https://encrypted-tbn0.gstatic.com/images?q=tbn:ANd9GcR2FYuKdB7-vmmd9Uy2HzfJZSQ9J_FyhZfdrjxF2SaHJYJ3YvCNv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39941" name="Picture 5" descr="C:\Documents and Settings\Microsoft\Bureau\hépatites virales\images.jpeg"/>
          <p:cNvPicPr>
            <a:picLocks noChangeAspect="1" noChangeArrowheads="1"/>
          </p:cNvPicPr>
          <p:nvPr/>
        </p:nvPicPr>
        <p:blipFill>
          <a:blip r:embed="rId3" cstate="print"/>
          <a:srcRect/>
          <a:stretch>
            <a:fillRect/>
          </a:stretch>
        </p:blipFill>
        <p:spPr bwMode="auto">
          <a:xfrm>
            <a:off x="7500958" y="0"/>
            <a:ext cx="1643042" cy="121442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1484784"/>
            <a:ext cx="8568952" cy="4569371"/>
          </a:xfrm>
        </p:spPr>
        <p:txBody>
          <a:bodyPr>
            <a:normAutofit/>
          </a:bodyPr>
          <a:lstStyle/>
          <a:p>
            <a:pPr>
              <a:lnSpc>
                <a:spcPct val="150000"/>
              </a:lnSpc>
            </a:pPr>
            <a:r>
              <a:rPr lang="en-US" dirty="0" err="1" smtClean="0">
                <a:latin typeface="Arial" pitchFamily="34" charset="0"/>
                <a:cs typeface="Arial" pitchFamily="34" charset="0"/>
              </a:rPr>
              <a:t>Ttt</a:t>
            </a:r>
            <a:r>
              <a:rPr lang="en-US" dirty="0" smtClean="0">
                <a:latin typeface="Arial" pitchFamily="34" charset="0"/>
                <a:cs typeface="Arial" pitchFamily="34" charset="0"/>
              </a:rPr>
              <a:t> de 1</a:t>
            </a:r>
            <a:r>
              <a:rPr lang="en-US" baseline="30000" dirty="0" smtClean="0">
                <a:latin typeface="Arial" pitchFamily="34" charset="0"/>
                <a:cs typeface="Arial" pitchFamily="34" charset="0"/>
              </a:rPr>
              <a:t>ère</a:t>
            </a:r>
            <a:r>
              <a:rPr lang="en-US" dirty="0" smtClean="0">
                <a:latin typeface="Arial" pitchFamily="34" charset="0"/>
                <a:cs typeface="Arial" pitchFamily="34" charset="0"/>
              </a:rPr>
              <a:t> intention : </a:t>
            </a:r>
            <a:r>
              <a:rPr lang="en-US" dirty="0" err="1" smtClean="0">
                <a:latin typeface="Arial" pitchFamily="34" charset="0"/>
                <a:cs typeface="Arial" pitchFamily="34" charset="0"/>
              </a:rPr>
              <a:t>Entecavir</a:t>
            </a:r>
            <a:r>
              <a:rPr lang="en-US" dirty="0" smtClean="0">
                <a:latin typeface="Arial" pitchFamily="34" charset="0"/>
                <a:cs typeface="Arial" pitchFamily="34" charset="0"/>
              </a:rPr>
              <a:t>  </a:t>
            </a:r>
            <a:r>
              <a:rPr lang="en-US" dirty="0" err="1" smtClean="0">
                <a:latin typeface="Arial" pitchFamily="34" charset="0"/>
                <a:cs typeface="Arial" pitchFamily="34" charset="0"/>
              </a:rPr>
              <a:t>ou</a:t>
            </a:r>
            <a:r>
              <a:rPr lang="en-US" dirty="0" smtClean="0">
                <a:latin typeface="Arial" pitchFamily="34" charset="0"/>
                <a:cs typeface="Arial" pitchFamily="34" charset="0"/>
              </a:rPr>
              <a:t> </a:t>
            </a:r>
            <a:r>
              <a:rPr lang="en-US" dirty="0" err="1" smtClean="0">
                <a:latin typeface="Arial" pitchFamily="34" charset="0"/>
                <a:cs typeface="Arial" pitchFamily="34" charset="0"/>
              </a:rPr>
              <a:t>Tenofovir</a:t>
            </a:r>
            <a:endParaRPr lang="en-US" dirty="0" smtClean="0">
              <a:latin typeface="Arial" pitchFamily="34" charset="0"/>
              <a:cs typeface="Arial" pitchFamily="34" charset="0"/>
            </a:endParaRPr>
          </a:p>
          <a:p>
            <a:pPr>
              <a:lnSpc>
                <a:spcPct val="150000"/>
              </a:lnSpc>
            </a:pPr>
            <a:r>
              <a:rPr lang="en-US" dirty="0" smtClean="0">
                <a:latin typeface="Arial" pitchFamily="34" charset="0"/>
                <a:cs typeface="Arial" pitchFamily="34" charset="0"/>
              </a:rPr>
              <a:t>L’INF </a:t>
            </a:r>
            <a:r>
              <a:rPr lang="en-US" dirty="0" err="1" smtClean="0">
                <a:latin typeface="Arial" pitchFamily="34" charset="0"/>
                <a:cs typeface="Arial" pitchFamily="34" charset="0"/>
              </a:rPr>
              <a:t>pégylé</a:t>
            </a:r>
            <a:r>
              <a:rPr lang="en-US" dirty="0" smtClean="0">
                <a:latin typeface="Arial" pitchFamily="34" charset="0"/>
                <a:cs typeface="Arial" pitchFamily="34" charset="0"/>
              </a:rPr>
              <a:t> </a:t>
            </a:r>
            <a:r>
              <a:rPr lang="en-US" dirty="0" err="1" smtClean="0">
                <a:latin typeface="Arial" pitchFamily="34" charset="0"/>
                <a:cs typeface="Arial" pitchFamily="34" charset="0"/>
              </a:rPr>
              <a:t>peut</a:t>
            </a:r>
            <a:r>
              <a:rPr lang="en-US" dirty="0" smtClean="0">
                <a:latin typeface="Arial" pitchFamily="34" charset="0"/>
                <a:cs typeface="Arial" pitchFamily="34" charset="0"/>
              </a:rPr>
              <a:t> </a:t>
            </a:r>
            <a:r>
              <a:rPr lang="en-US" dirty="0" err="1" smtClean="0">
                <a:latin typeface="Arial" pitchFamily="34" charset="0"/>
                <a:cs typeface="Arial" pitchFamily="34" charset="0"/>
              </a:rPr>
              <a:t>étre</a:t>
            </a:r>
            <a:r>
              <a:rPr lang="en-US" dirty="0" smtClean="0">
                <a:latin typeface="Arial" pitchFamily="34" charset="0"/>
                <a:cs typeface="Arial" pitchFamily="34" charset="0"/>
              </a:rPr>
              <a:t> </a:t>
            </a:r>
            <a:r>
              <a:rPr lang="en-US" dirty="0" err="1" smtClean="0">
                <a:latin typeface="Arial" pitchFamily="34" charset="0"/>
                <a:cs typeface="Arial" pitchFamily="34" charset="0"/>
              </a:rPr>
              <a:t>prescrit</a:t>
            </a:r>
            <a:r>
              <a:rPr lang="en-US" dirty="0" smtClean="0">
                <a:latin typeface="Arial" pitchFamily="34" charset="0"/>
                <a:cs typeface="Arial" pitchFamily="34" charset="0"/>
              </a:rPr>
              <a:t> </a:t>
            </a:r>
            <a:r>
              <a:rPr lang="en-US" dirty="0" err="1" smtClean="0">
                <a:latin typeface="Arial" pitchFamily="34" charset="0"/>
                <a:cs typeface="Arial" pitchFamily="34" charset="0"/>
              </a:rPr>
              <a:t>surtout</a:t>
            </a:r>
            <a:r>
              <a:rPr lang="en-US" dirty="0" smtClean="0">
                <a:latin typeface="Arial" pitchFamily="34" charset="0"/>
                <a:cs typeface="Arial" pitchFamily="34" charset="0"/>
              </a:rPr>
              <a:t>  </a:t>
            </a:r>
            <a:r>
              <a:rPr lang="en-US" dirty="0" err="1" smtClean="0">
                <a:latin typeface="Arial" pitchFamily="34" charset="0"/>
                <a:cs typeface="Arial" pitchFamily="34" charset="0"/>
              </a:rPr>
              <a:t>dans</a:t>
            </a:r>
            <a:r>
              <a:rPr lang="en-US" dirty="0" smtClean="0">
                <a:latin typeface="Arial" pitchFamily="34" charset="0"/>
                <a:cs typeface="Arial" pitchFamily="34" charset="0"/>
              </a:rPr>
              <a:t>  les </a:t>
            </a:r>
            <a:r>
              <a:rPr lang="en-US" dirty="0" err="1" smtClean="0">
                <a:latin typeface="Arial" pitchFamily="34" charset="0"/>
                <a:cs typeface="Arial" pitchFamily="34" charset="0"/>
              </a:rPr>
              <a:t>hépatites</a:t>
            </a:r>
            <a:r>
              <a:rPr lang="en-US" dirty="0" smtClean="0">
                <a:latin typeface="Arial" pitchFamily="34" charset="0"/>
                <a:cs typeface="Arial" pitchFamily="34" charset="0"/>
              </a:rPr>
              <a:t>  Ag </a:t>
            </a:r>
            <a:r>
              <a:rPr lang="en-US" dirty="0" err="1" smtClean="0">
                <a:latin typeface="Arial" pitchFamily="34" charset="0"/>
                <a:cs typeface="Arial" pitchFamily="34" charset="0"/>
              </a:rPr>
              <a:t>Hbe</a:t>
            </a:r>
            <a:r>
              <a:rPr lang="en-US" dirty="0" smtClean="0">
                <a:latin typeface="Arial" pitchFamily="34" charset="0"/>
                <a:cs typeface="Arial" pitchFamily="34" charset="0"/>
              </a:rPr>
              <a:t> </a:t>
            </a:r>
            <a:r>
              <a:rPr lang="en-US" dirty="0" err="1" smtClean="0">
                <a:latin typeface="Arial" pitchFamily="34" charset="0"/>
                <a:cs typeface="Arial" pitchFamily="34" charset="0"/>
              </a:rPr>
              <a:t>positif</a:t>
            </a:r>
            <a:endParaRPr lang="en-US" dirty="0" smtClean="0">
              <a:latin typeface="Arial" pitchFamily="34" charset="0"/>
              <a:cs typeface="Arial" pitchFamily="34" charset="0"/>
            </a:endParaRPr>
          </a:p>
          <a:p>
            <a:pPr>
              <a:lnSpc>
                <a:spcPct val="150000"/>
              </a:lnSpc>
            </a:pPr>
            <a:r>
              <a:rPr lang="en-US" dirty="0" err="1" smtClean="0">
                <a:latin typeface="Arial" pitchFamily="34" charset="0"/>
                <a:cs typeface="Arial" pitchFamily="34" charset="0"/>
              </a:rPr>
              <a:t>Impliquer</a:t>
            </a:r>
            <a:r>
              <a:rPr lang="en-US" dirty="0" smtClean="0">
                <a:latin typeface="Arial" pitchFamily="34" charset="0"/>
                <a:cs typeface="Arial" pitchFamily="34" charset="0"/>
              </a:rPr>
              <a:t> le </a:t>
            </a:r>
            <a:r>
              <a:rPr lang="en-US" dirty="0" err="1" smtClean="0">
                <a:latin typeface="Arial" pitchFamily="34" charset="0"/>
                <a:cs typeface="Arial" pitchFamily="34" charset="0"/>
              </a:rPr>
              <a:t>malade</a:t>
            </a:r>
            <a:r>
              <a:rPr lang="en-US" dirty="0" smtClean="0">
                <a:latin typeface="Arial" pitchFamily="34" charset="0"/>
                <a:cs typeface="Arial" pitchFamily="34" charset="0"/>
              </a:rPr>
              <a:t> </a:t>
            </a:r>
            <a:r>
              <a:rPr lang="en-US" dirty="0" err="1" smtClean="0">
                <a:latin typeface="Arial" pitchFamily="34" charset="0"/>
                <a:cs typeface="Arial" pitchFamily="34" charset="0"/>
              </a:rPr>
              <a:t>dans</a:t>
            </a:r>
            <a:r>
              <a:rPr lang="en-US" dirty="0" smtClean="0">
                <a:latin typeface="Arial" pitchFamily="34" charset="0"/>
                <a:cs typeface="Arial" pitchFamily="34" charset="0"/>
              </a:rPr>
              <a:t> le </a:t>
            </a:r>
            <a:r>
              <a:rPr lang="en-US" dirty="0" err="1" smtClean="0">
                <a:latin typeface="Arial" pitchFamily="34" charset="0"/>
                <a:cs typeface="Arial" pitchFamily="34" charset="0"/>
              </a:rPr>
              <a:t>choix</a:t>
            </a:r>
            <a:r>
              <a:rPr lang="en-US" dirty="0" smtClean="0">
                <a:latin typeface="Arial" pitchFamily="34" charset="0"/>
                <a:cs typeface="Arial" pitchFamily="34" charset="0"/>
              </a:rPr>
              <a:t> du </a:t>
            </a:r>
            <a:r>
              <a:rPr lang="en-US" dirty="0" err="1" smtClean="0">
                <a:latin typeface="Arial" pitchFamily="34" charset="0"/>
                <a:cs typeface="Arial" pitchFamily="34" charset="0"/>
              </a:rPr>
              <a:t>traitement</a:t>
            </a:r>
            <a:r>
              <a:rPr lang="en-US" dirty="0" smtClean="0">
                <a:latin typeface="Arial" pitchFamily="34" charset="0"/>
                <a:cs typeface="Arial" pitchFamily="34" charset="0"/>
              </a:rPr>
              <a:t> !!</a:t>
            </a:r>
          </a:p>
        </p:txBody>
      </p:sp>
      <p:pic>
        <p:nvPicPr>
          <p:cNvPr id="4" name="Picture 5" descr="C:\Documents and Settings\Microsoft\Bureau\hépatites virales\images.jpeg"/>
          <p:cNvPicPr>
            <a:picLocks noChangeAspect="1" noChangeArrowheads="1"/>
          </p:cNvPicPr>
          <p:nvPr/>
        </p:nvPicPr>
        <p:blipFill>
          <a:blip r:embed="rId2" cstate="print"/>
          <a:srcRect/>
          <a:stretch>
            <a:fillRect/>
          </a:stretch>
        </p:blipFill>
        <p:spPr bwMode="auto">
          <a:xfrm>
            <a:off x="7500958" y="0"/>
            <a:ext cx="1643042" cy="1214422"/>
          </a:xfrm>
          <a:prstGeom prst="rect">
            <a:avLst/>
          </a:prstGeom>
          <a:noFill/>
        </p:spPr>
      </p:pic>
      <p:sp>
        <p:nvSpPr>
          <p:cNvPr id="5" name="Titre 1"/>
          <p:cNvSpPr txBox="1">
            <a:spLocks/>
          </p:cNvSpPr>
          <p:nvPr/>
        </p:nvSpPr>
        <p:spPr>
          <a:xfrm>
            <a:off x="214282" y="71414"/>
            <a:ext cx="7143800" cy="7143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a:t>
            </a:r>
            <a:r>
              <a:rPr lang="fr-FR" sz="4000" dirty="0" smtClean="0">
                <a:solidFill>
                  <a:schemeClr val="tx2"/>
                </a:solidFill>
                <a:latin typeface="Arial" pitchFamily="34" charset="0"/>
                <a:ea typeface="+mj-ea"/>
                <a:cs typeface="Arial" pitchFamily="34" charset="0"/>
              </a:rPr>
              <a:t>h</a:t>
            </a: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épatite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chronique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6" name="ZoneTexte 5"/>
          <p:cNvSpPr txBox="1"/>
          <p:nvPr/>
        </p:nvSpPr>
        <p:spPr>
          <a:xfrm>
            <a:off x="7092280" y="6237312"/>
            <a:ext cx="1656184" cy="369332"/>
          </a:xfrm>
          <a:prstGeom prst="rect">
            <a:avLst/>
          </a:prstGeom>
          <a:solidFill>
            <a:schemeClr val="bg1">
              <a:lumMod val="85000"/>
            </a:schemeClr>
          </a:solidFill>
        </p:spPr>
        <p:txBody>
          <a:bodyPr wrap="square" rtlCol="0">
            <a:spAutoFit/>
          </a:bodyPr>
          <a:lstStyle/>
          <a:p>
            <a:r>
              <a:rPr lang="fr-FR" i="1" dirty="0" smtClean="0">
                <a:latin typeface="Arial" pitchFamily="34" charset="0"/>
                <a:cs typeface="Arial" pitchFamily="34" charset="0"/>
              </a:rPr>
              <a:t>EASL 2012</a:t>
            </a:r>
            <a:endParaRPr lang="fr-FR" i="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Grp="1" noChangeArrowheads="1"/>
          </p:cNvSpPr>
          <p:nvPr>
            <p:ph type="body" idx="4294967295"/>
          </p:nvPr>
        </p:nvSpPr>
        <p:spPr>
          <a:xfrm>
            <a:off x="214283" y="980728"/>
            <a:ext cx="8605868" cy="5500726"/>
          </a:xfrm>
        </p:spPr>
        <p:txBody>
          <a:bodyPr>
            <a:noAutofit/>
          </a:bodyPr>
          <a:lstStyle/>
          <a:p>
            <a:pPr eaLnBrk="1" hangingPunct="1">
              <a:lnSpc>
                <a:spcPct val="150000"/>
              </a:lnSpc>
            </a:pPr>
            <a:r>
              <a:rPr lang="fr-FR" b="1" dirty="0" smtClean="0">
                <a:latin typeface="Arial" pitchFamily="34" charset="0"/>
                <a:cs typeface="Arial" pitchFamily="34" charset="0"/>
              </a:rPr>
              <a:t>Cirrhose compensée </a:t>
            </a:r>
          </a:p>
          <a:p>
            <a:pPr marL="342900" lvl="1" indent="-342900">
              <a:lnSpc>
                <a:spcPct val="150000"/>
              </a:lnSpc>
              <a:buNone/>
            </a:pPr>
            <a:r>
              <a:rPr lang="fr-FR" sz="3200" b="1" dirty="0" smtClean="0">
                <a:latin typeface="Arial" pitchFamily="34" charset="0"/>
                <a:cs typeface="Arial" pitchFamily="34" charset="0"/>
              </a:rPr>
              <a:t>     </a:t>
            </a:r>
            <a:r>
              <a:rPr lang="fr-FR" sz="3200" dirty="0" smtClean="0">
                <a:latin typeface="Arial" pitchFamily="34" charset="0"/>
                <a:cs typeface="Arial" pitchFamily="34" charset="0"/>
              </a:rPr>
              <a:t>-</a:t>
            </a:r>
            <a:r>
              <a:rPr lang="fr-FR" sz="3200" b="1" dirty="0" smtClean="0">
                <a:latin typeface="Arial" pitchFamily="34" charset="0"/>
                <a:cs typeface="Arial" pitchFamily="34" charset="0"/>
              </a:rPr>
              <a:t> </a:t>
            </a:r>
            <a:r>
              <a:rPr lang="fr-FR" sz="3200" dirty="0" smtClean="0">
                <a:latin typeface="Arial" pitchFamily="34" charset="0"/>
                <a:cs typeface="Arial" pitchFamily="34" charset="0"/>
              </a:rPr>
              <a:t>Analogues : </a:t>
            </a:r>
            <a:r>
              <a:rPr lang="fr-FR" sz="3200" dirty="0" err="1" smtClean="0">
                <a:latin typeface="Arial" pitchFamily="34" charset="0"/>
                <a:cs typeface="Arial" pitchFamily="34" charset="0"/>
              </a:rPr>
              <a:t>Entécavir</a:t>
            </a:r>
            <a:r>
              <a:rPr lang="fr-FR" sz="3200" dirty="0" smtClean="0">
                <a:latin typeface="Arial" pitchFamily="34" charset="0"/>
                <a:cs typeface="Arial" pitchFamily="34" charset="0"/>
              </a:rPr>
              <a:t>  ou </a:t>
            </a:r>
            <a:r>
              <a:rPr lang="fr-FR" sz="3200" dirty="0" err="1" smtClean="0">
                <a:latin typeface="Arial" pitchFamily="34" charset="0"/>
                <a:cs typeface="Arial" pitchFamily="34" charset="0"/>
              </a:rPr>
              <a:t>Tenofovir</a:t>
            </a:r>
            <a:endParaRPr lang="fr-FR" sz="3200" dirty="0" smtClean="0">
              <a:latin typeface="Arial" pitchFamily="34" charset="0"/>
              <a:cs typeface="Arial" pitchFamily="34" charset="0"/>
            </a:endParaRPr>
          </a:p>
          <a:p>
            <a:pPr eaLnBrk="1" hangingPunct="1">
              <a:lnSpc>
                <a:spcPct val="150000"/>
              </a:lnSpc>
              <a:buNone/>
            </a:pPr>
            <a:r>
              <a:rPr lang="fr-FR" dirty="0" smtClean="0">
                <a:latin typeface="Arial" pitchFamily="34" charset="0"/>
                <a:cs typeface="Arial" pitchFamily="34" charset="0"/>
              </a:rPr>
              <a:t>     - IFN-PEG : </a:t>
            </a:r>
            <a:r>
              <a:rPr lang="fr-FR" b="1" dirty="0" smtClean="0">
                <a:solidFill>
                  <a:srgbClr val="B9178B"/>
                </a:solidFill>
                <a:latin typeface="Arial" pitchFamily="34" charset="0"/>
                <a:cs typeface="Arial" pitchFamily="34" charset="0"/>
              </a:rPr>
              <a:t>oui avec précaution !</a:t>
            </a:r>
          </a:p>
          <a:p>
            <a:pPr eaLnBrk="1" hangingPunct="1">
              <a:lnSpc>
                <a:spcPct val="150000"/>
              </a:lnSpc>
            </a:pPr>
            <a:r>
              <a:rPr lang="fr-FR" b="1" dirty="0" smtClean="0">
                <a:latin typeface="Arial" pitchFamily="34" charset="0"/>
                <a:cs typeface="Arial" pitchFamily="34" charset="0"/>
              </a:rPr>
              <a:t>Cirrhose décompensée</a:t>
            </a:r>
          </a:p>
          <a:p>
            <a:pPr lvl="1" eaLnBrk="1" hangingPunct="1">
              <a:lnSpc>
                <a:spcPct val="150000"/>
              </a:lnSpc>
              <a:buNone/>
            </a:pPr>
            <a:r>
              <a:rPr lang="fr-FR" sz="3200" dirty="0" smtClean="0">
                <a:latin typeface="Arial" pitchFamily="34" charset="0"/>
                <a:cs typeface="Arial" pitchFamily="34" charset="0"/>
              </a:rPr>
              <a:t> - Analogues </a:t>
            </a:r>
            <a:r>
              <a:rPr lang="fr-FR" sz="3200" dirty="0" err="1" smtClean="0">
                <a:latin typeface="Arial" pitchFamily="34" charset="0"/>
                <a:cs typeface="Arial" pitchFamily="34" charset="0"/>
              </a:rPr>
              <a:t>Entécavir</a:t>
            </a:r>
            <a:r>
              <a:rPr lang="fr-FR" sz="3200" dirty="0" smtClean="0">
                <a:latin typeface="Arial" pitchFamily="34" charset="0"/>
                <a:cs typeface="Arial" pitchFamily="34" charset="0"/>
              </a:rPr>
              <a:t> (1 mg) ou </a:t>
            </a:r>
            <a:r>
              <a:rPr lang="fr-FR" sz="3200" dirty="0" err="1" smtClean="0">
                <a:latin typeface="Arial" pitchFamily="34" charset="0"/>
                <a:cs typeface="Arial" pitchFamily="34" charset="0"/>
              </a:rPr>
              <a:t>Tenofovir</a:t>
            </a:r>
            <a:endParaRPr lang="fr-FR" sz="3200" dirty="0" smtClean="0">
              <a:latin typeface="Arial" pitchFamily="34" charset="0"/>
              <a:cs typeface="Arial" pitchFamily="34" charset="0"/>
            </a:endParaRPr>
          </a:p>
          <a:p>
            <a:pPr lvl="1" eaLnBrk="1" hangingPunct="1">
              <a:lnSpc>
                <a:spcPct val="150000"/>
              </a:lnSpc>
              <a:buNone/>
            </a:pPr>
            <a:r>
              <a:rPr lang="fr-FR" sz="3600" b="1" dirty="0" smtClean="0">
                <a:solidFill>
                  <a:srgbClr val="FF0000"/>
                </a:solidFill>
                <a:latin typeface="Arial" pitchFamily="34" charset="0"/>
                <a:cs typeface="Arial" pitchFamily="34" charset="0"/>
              </a:rPr>
              <a:t>- IFN </a:t>
            </a:r>
            <a:r>
              <a:rPr lang="fr-FR" sz="3600" b="1" dirty="0" err="1" smtClean="0">
                <a:solidFill>
                  <a:srgbClr val="FF0000"/>
                </a:solidFill>
                <a:latin typeface="Arial" pitchFamily="34" charset="0"/>
                <a:cs typeface="Arial" pitchFamily="34" charset="0"/>
              </a:rPr>
              <a:t>pégylé</a:t>
            </a:r>
            <a:r>
              <a:rPr lang="fr-FR" sz="3600" b="1" dirty="0" smtClean="0">
                <a:solidFill>
                  <a:srgbClr val="FF0000"/>
                </a:solidFill>
                <a:latin typeface="Arial" pitchFamily="34" charset="0"/>
                <a:cs typeface="Arial" pitchFamily="34" charset="0"/>
              </a:rPr>
              <a:t> : contre-indiqué</a:t>
            </a:r>
          </a:p>
          <a:p>
            <a:pPr lvl="1" eaLnBrk="1" hangingPunct="1">
              <a:lnSpc>
                <a:spcPct val="150000"/>
              </a:lnSpc>
            </a:pPr>
            <a:endParaRPr lang="fr-FR" sz="3200" b="1" dirty="0" smtClean="0">
              <a:latin typeface="Arial" pitchFamily="34" charset="0"/>
              <a:cs typeface="Arial" pitchFamily="34" charset="0"/>
            </a:endParaRPr>
          </a:p>
        </p:txBody>
      </p:sp>
      <p:sp>
        <p:nvSpPr>
          <p:cNvPr id="4" name="Titre 1"/>
          <p:cNvSpPr txBox="1">
            <a:spLocks/>
          </p:cNvSpPr>
          <p:nvPr/>
        </p:nvSpPr>
        <p:spPr>
          <a:xfrm>
            <a:off x="71406" y="71414"/>
            <a:ext cx="7143800"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la cirrhose post </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pic>
        <p:nvPicPr>
          <p:cNvPr id="5" name="Picture 9" descr="C:\Users\FC\Desktop\hépatites virales\VHB.jpg"/>
          <p:cNvPicPr>
            <a:picLocks noChangeAspect="1" noChangeArrowheads="1"/>
          </p:cNvPicPr>
          <p:nvPr/>
        </p:nvPicPr>
        <p:blipFill>
          <a:blip r:embed="rId3" cstate="print"/>
          <a:srcRect/>
          <a:stretch>
            <a:fillRect/>
          </a:stretch>
        </p:blipFill>
        <p:spPr bwMode="auto">
          <a:xfrm>
            <a:off x="7740352" y="0"/>
            <a:ext cx="1403648" cy="112474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11266" name="Picture 2"/>
          <p:cNvPicPr>
            <a:picLocks noChangeAspect="1" noChangeArrowheads="1"/>
          </p:cNvPicPr>
          <p:nvPr/>
        </p:nvPicPr>
        <p:blipFill>
          <a:blip r:embed="rId2" cstate="print"/>
          <a:srcRect/>
          <a:stretch>
            <a:fillRect/>
          </a:stretch>
        </p:blipFill>
        <p:spPr bwMode="auto">
          <a:xfrm>
            <a:off x="0" y="1412776"/>
            <a:ext cx="9144000" cy="5184576"/>
          </a:xfrm>
          <a:prstGeom prst="rect">
            <a:avLst/>
          </a:prstGeom>
          <a:noFill/>
          <a:ln w="9525">
            <a:noFill/>
            <a:miter lim="800000"/>
            <a:headEnd/>
            <a:tailEnd/>
          </a:ln>
        </p:spPr>
      </p:pic>
      <p:sp>
        <p:nvSpPr>
          <p:cNvPr id="5" name="Titre 1"/>
          <p:cNvSpPr txBox="1">
            <a:spLocks/>
          </p:cNvSpPr>
          <p:nvPr/>
        </p:nvSpPr>
        <p:spPr>
          <a:xfrm>
            <a:off x="71406" y="44624"/>
            <a:ext cx="7072362"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a:t>
            </a:r>
            <a:r>
              <a:rPr lang="fr-FR" sz="4000" dirty="0" smtClean="0">
                <a:solidFill>
                  <a:schemeClr val="tx2"/>
                </a:solidFill>
                <a:latin typeface="Arial" pitchFamily="34" charset="0"/>
                <a:ea typeface="+mj-ea"/>
                <a:cs typeface="Arial" pitchFamily="34" charset="0"/>
              </a:rPr>
              <a:t>h</a:t>
            </a: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épatite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chronique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6" name="Rectangle 5"/>
          <p:cNvSpPr/>
          <p:nvPr/>
        </p:nvSpPr>
        <p:spPr>
          <a:xfrm>
            <a:off x="1475656" y="4229638"/>
            <a:ext cx="360040" cy="9995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2051720" y="4437112"/>
            <a:ext cx="214314" cy="785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3131840" y="4437112"/>
            <a:ext cx="285752" cy="785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5724128" y="4365104"/>
            <a:ext cx="216024" cy="864096"/>
          </a:xfrm>
          <a:prstGeom prst="rect">
            <a:avLst/>
          </a:prstGeom>
          <a:solidFill>
            <a:schemeClr val="accent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6228184" y="3933056"/>
            <a:ext cx="288032" cy="1296144"/>
          </a:xfrm>
          <a:prstGeom prst="rect">
            <a:avLst/>
          </a:prstGeom>
          <a:solidFill>
            <a:schemeClr val="accent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7308304" y="3068960"/>
            <a:ext cx="360040" cy="2160240"/>
          </a:xfrm>
          <a:prstGeom prst="rect">
            <a:avLst/>
          </a:prstGeom>
          <a:solidFill>
            <a:schemeClr val="accent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1290982" y="2031231"/>
            <a:ext cx="3929090" cy="461665"/>
          </a:xfrm>
          <a:prstGeom prst="rect">
            <a:avLst/>
          </a:prstGeom>
          <a:solidFill>
            <a:schemeClr val="accent1">
              <a:lumMod val="20000"/>
              <a:lumOff val="80000"/>
            </a:schemeClr>
          </a:solidFill>
        </p:spPr>
        <p:txBody>
          <a:bodyPr wrap="square" rtlCol="0">
            <a:spAutoFit/>
          </a:bodyPr>
          <a:lstStyle/>
          <a:p>
            <a:r>
              <a:rPr lang="fr-FR" sz="2400" dirty="0" smtClean="0">
                <a:latin typeface="Arial" pitchFamily="34" charset="0"/>
                <a:cs typeface="Arial" pitchFamily="34" charset="0"/>
              </a:rPr>
              <a:t>Séroconversion de l’</a:t>
            </a:r>
            <a:r>
              <a:rPr lang="fr-FR" sz="2400" dirty="0" err="1" smtClean="0">
                <a:latin typeface="Arial" pitchFamily="34" charset="0"/>
                <a:cs typeface="Arial" pitchFamily="34" charset="0"/>
              </a:rPr>
              <a:t>AgHBe</a:t>
            </a:r>
            <a:endParaRPr lang="fr-FR" sz="2400" dirty="0">
              <a:latin typeface="Arial" pitchFamily="34" charset="0"/>
              <a:cs typeface="Arial" pitchFamily="34" charset="0"/>
            </a:endParaRPr>
          </a:p>
        </p:txBody>
      </p:sp>
      <p:sp>
        <p:nvSpPr>
          <p:cNvPr id="13" name="ZoneTexte 12"/>
          <p:cNvSpPr txBox="1"/>
          <p:nvPr/>
        </p:nvSpPr>
        <p:spPr>
          <a:xfrm>
            <a:off x="5580112" y="2132856"/>
            <a:ext cx="3214710" cy="461665"/>
          </a:xfrm>
          <a:prstGeom prst="rect">
            <a:avLst/>
          </a:prstGeom>
          <a:solidFill>
            <a:schemeClr val="accent3">
              <a:lumMod val="40000"/>
              <a:lumOff val="60000"/>
            </a:schemeClr>
          </a:solidFill>
          <a:ln>
            <a:solidFill>
              <a:srgbClr val="92D050"/>
            </a:solidFill>
          </a:ln>
        </p:spPr>
        <p:txBody>
          <a:bodyPr wrap="square" rtlCol="0">
            <a:spAutoFit/>
          </a:bodyPr>
          <a:lstStyle/>
          <a:p>
            <a:r>
              <a:rPr lang="fr-FR" sz="2400" dirty="0" smtClean="0">
                <a:latin typeface="Arial" pitchFamily="34" charset="0"/>
                <a:cs typeface="Arial" pitchFamily="34" charset="0"/>
              </a:rPr>
              <a:t>Négativation de l’ADN</a:t>
            </a:r>
            <a:endParaRPr lang="fr-FR" sz="2400" dirty="0">
              <a:latin typeface="Arial" pitchFamily="34" charset="0"/>
              <a:cs typeface="Arial" pitchFamily="34" charset="0"/>
            </a:endParaRPr>
          </a:p>
        </p:txBody>
      </p:sp>
      <p:pic>
        <p:nvPicPr>
          <p:cNvPr id="14" name="Picture 9" descr="C:\Users\FC\Desktop\hépatites virales\VHB.jpg"/>
          <p:cNvPicPr>
            <a:picLocks noChangeAspect="1" noChangeArrowheads="1"/>
          </p:cNvPicPr>
          <p:nvPr/>
        </p:nvPicPr>
        <p:blipFill>
          <a:blip r:embed="rId3" cstate="print"/>
          <a:srcRect/>
          <a:stretch>
            <a:fillRect/>
          </a:stretch>
        </p:blipFill>
        <p:spPr bwMode="auto">
          <a:xfrm>
            <a:off x="7740352" y="0"/>
            <a:ext cx="1403648" cy="1124744"/>
          </a:xfrm>
          <a:prstGeom prst="rect">
            <a:avLst/>
          </a:prstGeom>
          <a:ln>
            <a:noFill/>
          </a:ln>
          <a:effectLst>
            <a:outerShdw blurRad="292100" dist="139700" dir="2700000" algn="tl" rotWithShape="0">
              <a:srgbClr val="333333">
                <a:alpha val="65000"/>
              </a:srgbClr>
            </a:outerShdw>
          </a:effectLst>
        </p:spPr>
      </p:pic>
      <p:sp>
        <p:nvSpPr>
          <p:cNvPr id="15" name="ZoneTexte 14"/>
          <p:cNvSpPr txBox="1"/>
          <p:nvPr/>
        </p:nvSpPr>
        <p:spPr>
          <a:xfrm>
            <a:off x="2915816" y="764704"/>
            <a:ext cx="3143272"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b="1" dirty="0" smtClean="0">
                <a:solidFill>
                  <a:srgbClr val="FF0066"/>
                </a:solidFill>
                <a:latin typeface="Arial" pitchFamily="34" charset="0"/>
                <a:cs typeface="Arial" pitchFamily="34" charset="0"/>
              </a:rPr>
              <a:t>  Résultats</a:t>
            </a:r>
          </a:p>
        </p:txBody>
      </p:sp>
      <p:sp>
        <p:nvSpPr>
          <p:cNvPr id="16" name="Rectangle 15"/>
          <p:cNvSpPr/>
          <p:nvPr/>
        </p:nvSpPr>
        <p:spPr>
          <a:xfrm>
            <a:off x="1763688" y="1412776"/>
            <a:ext cx="6840760"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p:cNvSpPr/>
          <p:nvPr/>
        </p:nvSpPr>
        <p:spPr>
          <a:xfrm>
            <a:off x="3923928" y="5877272"/>
            <a:ext cx="2592288" cy="6480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142844" y="44624"/>
            <a:ext cx="7247728"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a:t>
            </a:r>
            <a:r>
              <a:rPr lang="fr-FR" sz="4000" dirty="0" smtClean="0">
                <a:solidFill>
                  <a:schemeClr val="tx2"/>
                </a:solidFill>
                <a:latin typeface="Arial" pitchFamily="34" charset="0"/>
                <a:ea typeface="+mj-ea"/>
                <a:cs typeface="Arial" pitchFamily="34" charset="0"/>
              </a:rPr>
              <a:t>h</a:t>
            </a: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épatite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chronique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pic>
        <p:nvPicPr>
          <p:cNvPr id="12290" name="Picture 2"/>
          <p:cNvPicPr>
            <a:picLocks noChangeAspect="1" noChangeArrowheads="1"/>
          </p:cNvPicPr>
          <p:nvPr/>
        </p:nvPicPr>
        <p:blipFill>
          <a:blip r:embed="rId2" cstate="print"/>
          <a:srcRect/>
          <a:stretch>
            <a:fillRect/>
          </a:stretch>
        </p:blipFill>
        <p:spPr bwMode="auto">
          <a:xfrm>
            <a:off x="1835696" y="836712"/>
            <a:ext cx="5665262" cy="5099844"/>
          </a:xfrm>
          <a:prstGeom prst="rect">
            <a:avLst/>
          </a:prstGeom>
          <a:noFill/>
          <a:ln w="9525">
            <a:noFill/>
            <a:miter lim="800000"/>
            <a:headEnd/>
            <a:tailEnd/>
          </a:ln>
        </p:spPr>
      </p:pic>
      <p:sp>
        <p:nvSpPr>
          <p:cNvPr id="7" name="ZoneTexte 6"/>
          <p:cNvSpPr txBox="1"/>
          <p:nvPr/>
        </p:nvSpPr>
        <p:spPr>
          <a:xfrm>
            <a:off x="3635896" y="1124744"/>
            <a:ext cx="3214710" cy="461665"/>
          </a:xfrm>
          <a:prstGeom prst="rect">
            <a:avLst/>
          </a:prstGeom>
          <a:solidFill>
            <a:schemeClr val="accent3">
              <a:lumMod val="40000"/>
              <a:lumOff val="60000"/>
            </a:schemeClr>
          </a:solidFill>
          <a:ln>
            <a:solidFill>
              <a:srgbClr val="92D050"/>
            </a:solidFill>
          </a:ln>
        </p:spPr>
        <p:txBody>
          <a:bodyPr wrap="square" rtlCol="0">
            <a:spAutoFit/>
          </a:bodyPr>
          <a:lstStyle/>
          <a:p>
            <a:r>
              <a:rPr lang="fr-FR" sz="2400" dirty="0" smtClean="0">
                <a:latin typeface="Arial" pitchFamily="34" charset="0"/>
                <a:cs typeface="Arial" pitchFamily="34" charset="0"/>
              </a:rPr>
              <a:t>Négativation de l’ADN</a:t>
            </a:r>
            <a:endParaRPr lang="fr-FR" sz="2400" dirty="0">
              <a:latin typeface="Arial" pitchFamily="34" charset="0"/>
              <a:cs typeface="Arial" pitchFamily="34" charset="0"/>
            </a:endParaRPr>
          </a:p>
        </p:txBody>
      </p:sp>
      <p:sp>
        <p:nvSpPr>
          <p:cNvPr id="8" name="Rectangle 7"/>
          <p:cNvSpPr/>
          <p:nvPr/>
        </p:nvSpPr>
        <p:spPr>
          <a:xfrm>
            <a:off x="4929190" y="1928802"/>
            <a:ext cx="285752" cy="2571768"/>
          </a:xfrm>
          <a:prstGeom prst="rect">
            <a:avLst/>
          </a:prstGeom>
          <a:solidFill>
            <a:schemeClr val="accent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3071802" y="2714620"/>
            <a:ext cx="357190" cy="1785950"/>
          </a:xfrm>
          <a:prstGeom prst="rect">
            <a:avLst/>
          </a:prstGeom>
          <a:solidFill>
            <a:schemeClr val="accent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3714744" y="2428868"/>
            <a:ext cx="357190" cy="2071702"/>
          </a:xfrm>
          <a:prstGeom prst="rect">
            <a:avLst/>
          </a:prstGeom>
          <a:solidFill>
            <a:schemeClr val="accent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Picture 9" descr="C:\Users\FC\Desktop\hépatites virales\VHB.jpg"/>
          <p:cNvPicPr>
            <a:picLocks noChangeAspect="1" noChangeArrowheads="1"/>
          </p:cNvPicPr>
          <p:nvPr/>
        </p:nvPicPr>
        <p:blipFill>
          <a:blip r:embed="rId3" cstate="print"/>
          <a:srcRect/>
          <a:stretch>
            <a:fillRect/>
          </a:stretch>
        </p:blipFill>
        <p:spPr bwMode="auto">
          <a:xfrm>
            <a:off x="7740352" y="0"/>
            <a:ext cx="1403648" cy="1124744"/>
          </a:xfrm>
          <a:prstGeom prst="rect">
            <a:avLst/>
          </a:prstGeom>
          <a:ln>
            <a:noFill/>
          </a:ln>
          <a:effectLst>
            <a:outerShdw blurRad="292100" dist="139700" dir="2700000" algn="tl" rotWithShape="0">
              <a:srgbClr val="333333">
                <a:alpha val="65000"/>
              </a:srgbClr>
            </a:outerShdw>
          </a:effectLst>
        </p:spPr>
      </p:pic>
      <p:sp>
        <p:nvSpPr>
          <p:cNvPr id="12" name="Rectangle 11"/>
          <p:cNvSpPr/>
          <p:nvPr/>
        </p:nvSpPr>
        <p:spPr>
          <a:xfrm>
            <a:off x="3203848" y="5085184"/>
            <a:ext cx="2592288" cy="6480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251520" y="836712"/>
            <a:ext cx="3143272"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b="1" dirty="0" smtClean="0">
                <a:solidFill>
                  <a:srgbClr val="FF0066"/>
                </a:solidFill>
                <a:latin typeface="Arial" pitchFamily="34" charset="0"/>
                <a:cs typeface="Arial" pitchFamily="34" charset="0"/>
              </a:rPr>
              <a:t>  Résultats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142844" y="44624"/>
            <a:ext cx="7247728"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a:t>
            </a:r>
            <a:r>
              <a:rPr lang="fr-FR" sz="4000" dirty="0" smtClean="0">
                <a:solidFill>
                  <a:schemeClr val="tx2"/>
                </a:solidFill>
                <a:latin typeface="Arial" pitchFamily="34" charset="0"/>
                <a:ea typeface="+mj-ea"/>
                <a:cs typeface="Arial" pitchFamily="34" charset="0"/>
              </a:rPr>
              <a:t>h</a:t>
            </a: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épatite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chronique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ZoneTexte 4"/>
          <p:cNvSpPr txBox="1"/>
          <p:nvPr/>
        </p:nvSpPr>
        <p:spPr>
          <a:xfrm>
            <a:off x="2915816" y="836712"/>
            <a:ext cx="3143272"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b="1" dirty="0" smtClean="0">
                <a:solidFill>
                  <a:srgbClr val="FF0066"/>
                </a:solidFill>
                <a:latin typeface="Arial" pitchFamily="34" charset="0"/>
                <a:cs typeface="Arial" pitchFamily="34" charset="0"/>
              </a:rPr>
              <a:t>  Résultats</a:t>
            </a:r>
          </a:p>
        </p:txBody>
      </p:sp>
      <p:sp>
        <p:nvSpPr>
          <p:cNvPr id="6" name="Espace réservé du contenu 5"/>
          <p:cNvSpPr>
            <a:spLocks noGrp="1"/>
          </p:cNvSpPr>
          <p:nvPr>
            <p:ph idx="1"/>
          </p:nvPr>
        </p:nvSpPr>
        <p:spPr>
          <a:xfrm>
            <a:off x="611560" y="2276872"/>
            <a:ext cx="8136904" cy="2505301"/>
          </a:xfrm>
          <a:prstGeom prst="rect">
            <a:avLst/>
          </a:prstGeom>
          <a:solidFill>
            <a:schemeClr val="accent3">
              <a:lumMod val="20000"/>
              <a:lumOff val="80000"/>
            </a:schemeClr>
          </a:solidFill>
        </p:spPr>
        <p:txBody>
          <a:bodyPr wrap="square">
            <a:spAutoFit/>
          </a:bodyPr>
          <a:lstStyle/>
          <a:p>
            <a:pPr>
              <a:lnSpc>
                <a:spcPct val="150000"/>
              </a:lnSpc>
            </a:pPr>
            <a:r>
              <a:rPr lang="fr-FR" sz="3200" dirty="0" smtClean="0">
                <a:latin typeface="Arial" pitchFamily="34" charset="0"/>
                <a:cs typeface="Arial" pitchFamily="34" charset="0"/>
              </a:rPr>
              <a:t>Séroconversion de l’Ag </a:t>
            </a:r>
            <a:r>
              <a:rPr lang="fr-FR" sz="3200" dirty="0" err="1" smtClean="0">
                <a:latin typeface="Arial" pitchFamily="34" charset="0"/>
                <a:cs typeface="Arial" pitchFamily="34" charset="0"/>
              </a:rPr>
              <a:t>Hbs</a:t>
            </a:r>
            <a:endParaRPr lang="fr-FR" sz="3200" dirty="0" smtClean="0">
              <a:latin typeface="Arial" pitchFamily="34" charset="0"/>
              <a:cs typeface="Arial" pitchFamily="34" charset="0"/>
            </a:endParaRPr>
          </a:p>
          <a:p>
            <a:pPr>
              <a:lnSpc>
                <a:spcPct val="150000"/>
              </a:lnSpc>
              <a:buNone/>
            </a:pPr>
            <a:r>
              <a:rPr lang="fr-FR" dirty="0" smtClean="0">
                <a:latin typeface="Arial" pitchFamily="34" charset="0"/>
                <a:cs typeface="Arial" pitchFamily="34" charset="0"/>
              </a:rPr>
              <a:t>         - analogues : </a:t>
            </a:r>
            <a:r>
              <a:rPr lang="fr-FR" sz="3200" dirty="0" smtClean="0">
                <a:latin typeface="Arial" pitchFamily="34" charset="0"/>
                <a:cs typeface="Arial" pitchFamily="34" charset="0"/>
              </a:rPr>
              <a:t> &lt; 1%</a:t>
            </a:r>
          </a:p>
          <a:p>
            <a:pPr>
              <a:lnSpc>
                <a:spcPct val="150000"/>
              </a:lnSpc>
              <a:buNone/>
            </a:pPr>
            <a:r>
              <a:rPr lang="fr-FR" dirty="0" smtClean="0">
                <a:latin typeface="Arial" pitchFamily="34" charset="0"/>
                <a:cs typeface="Arial" pitchFamily="34" charset="0"/>
              </a:rPr>
              <a:t>         - INF </a:t>
            </a:r>
            <a:r>
              <a:rPr lang="fr-FR" dirty="0" err="1" smtClean="0">
                <a:latin typeface="Arial" pitchFamily="34" charset="0"/>
                <a:cs typeface="Arial" pitchFamily="34" charset="0"/>
              </a:rPr>
              <a:t>pégylé</a:t>
            </a:r>
            <a:r>
              <a:rPr lang="fr-FR" dirty="0" smtClean="0">
                <a:latin typeface="Arial" pitchFamily="34" charset="0"/>
                <a:cs typeface="Arial" pitchFamily="34" charset="0"/>
              </a:rPr>
              <a:t> : </a:t>
            </a:r>
            <a:r>
              <a:rPr lang="fr-FR" b="1" dirty="0" smtClean="0">
                <a:solidFill>
                  <a:srgbClr val="B9178B"/>
                </a:solidFill>
                <a:latin typeface="Arial" pitchFamily="34" charset="0"/>
                <a:cs typeface="Arial" pitchFamily="34" charset="0"/>
              </a:rPr>
              <a:t>3% à 1 an</a:t>
            </a:r>
            <a:endParaRPr lang="fr-FR" sz="3200" dirty="0">
              <a:latin typeface="Arial" pitchFamily="34" charset="0"/>
              <a:cs typeface="Arial" pitchFamily="34" charset="0"/>
            </a:endParaRPr>
          </a:p>
        </p:txBody>
      </p:sp>
      <p:pic>
        <p:nvPicPr>
          <p:cNvPr id="7" name="Picture 9" descr="C:\Users\FC\Desktop\hépatites virales\VHB.jpg"/>
          <p:cNvPicPr>
            <a:picLocks noChangeAspect="1" noChangeArrowheads="1"/>
          </p:cNvPicPr>
          <p:nvPr/>
        </p:nvPicPr>
        <p:blipFill>
          <a:blip r:embed="rId2" cstate="print"/>
          <a:srcRect/>
          <a:stretch>
            <a:fillRect/>
          </a:stretch>
        </p:blipFill>
        <p:spPr bwMode="auto">
          <a:xfrm>
            <a:off x="7740352" y="0"/>
            <a:ext cx="1403648" cy="112474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331640" y="1772816"/>
            <a:ext cx="6696744" cy="2088232"/>
          </a:xfrm>
          <a:solidFill>
            <a:schemeClr val="accent1">
              <a:lumMod val="40000"/>
              <a:lumOff val="60000"/>
            </a:schemeClr>
          </a:solidFill>
          <a:effectLst>
            <a:glow rad="228600">
              <a:schemeClr val="accent1">
                <a:satMod val="175000"/>
                <a:alpha val="40000"/>
              </a:schemeClr>
            </a:glow>
          </a:effectLst>
        </p:spPr>
        <p:txBody>
          <a:bodyPr>
            <a:normAutofit/>
          </a:bodyPr>
          <a:lstStyle/>
          <a:p>
            <a:pPr>
              <a:buNone/>
            </a:pPr>
            <a:r>
              <a:rPr lang="fr-FR" dirty="0" smtClean="0"/>
              <a:t> </a:t>
            </a:r>
          </a:p>
          <a:p>
            <a:pPr>
              <a:buNone/>
            </a:pPr>
            <a:r>
              <a:rPr lang="fr-FR" sz="4800" dirty="0" smtClean="0">
                <a:solidFill>
                  <a:srgbClr val="B9178B"/>
                </a:solidFill>
                <a:latin typeface="Arial" pitchFamily="34" charset="0"/>
                <a:cs typeface="Arial" pitchFamily="34" charset="0"/>
              </a:rPr>
              <a:t>    Les limites du </a:t>
            </a:r>
            <a:r>
              <a:rPr lang="fr-FR" sz="4800" dirty="0" err="1" smtClean="0">
                <a:solidFill>
                  <a:srgbClr val="B9178B"/>
                </a:solidFill>
                <a:latin typeface="Arial" pitchFamily="34" charset="0"/>
                <a:cs typeface="Arial" pitchFamily="34" charset="0"/>
              </a:rPr>
              <a:t>ttt</a:t>
            </a:r>
            <a:r>
              <a:rPr lang="fr-FR" sz="4800" dirty="0" smtClean="0">
                <a:solidFill>
                  <a:srgbClr val="B9178B"/>
                </a:solidFill>
                <a:latin typeface="Arial" pitchFamily="34" charset="0"/>
                <a:cs typeface="Arial" pitchFamily="34" charset="0"/>
              </a:rPr>
              <a:t> ???</a:t>
            </a:r>
            <a:endParaRPr lang="fr-FR" sz="4800" dirty="0">
              <a:solidFill>
                <a:srgbClr val="B9178B"/>
              </a:solidFill>
              <a:latin typeface="Arial" pitchFamily="34" charset="0"/>
              <a:cs typeface="Arial" pitchFamily="34" charset="0"/>
            </a:endParaRPr>
          </a:p>
        </p:txBody>
      </p:sp>
      <p:sp>
        <p:nvSpPr>
          <p:cNvPr id="4" name="Titre 1"/>
          <p:cNvSpPr txBox="1">
            <a:spLocks/>
          </p:cNvSpPr>
          <p:nvPr/>
        </p:nvSpPr>
        <p:spPr>
          <a:xfrm>
            <a:off x="142844" y="44624"/>
            <a:ext cx="7247728"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a:t>
            </a:r>
            <a:r>
              <a:rPr lang="fr-FR" sz="4000" dirty="0" smtClean="0">
                <a:solidFill>
                  <a:schemeClr val="tx2"/>
                </a:solidFill>
                <a:latin typeface="Arial" pitchFamily="34" charset="0"/>
                <a:ea typeface="+mj-ea"/>
                <a:cs typeface="Arial" pitchFamily="34" charset="0"/>
              </a:rPr>
              <a:t>h</a:t>
            </a: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épatite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chronique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pic>
        <p:nvPicPr>
          <p:cNvPr id="5" name="Picture 9" descr="C:\Users\FC\Desktop\hépatites virales\VHB.jpg"/>
          <p:cNvPicPr>
            <a:picLocks noChangeAspect="1" noChangeArrowheads="1"/>
          </p:cNvPicPr>
          <p:nvPr/>
        </p:nvPicPr>
        <p:blipFill>
          <a:blip r:embed="rId2" cstate="print"/>
          <a:srcRect/>
          <a:stretch>
            <a:fillRect/>
          </a:stretch>
        </p:blipFill>
        <p:spPr bwMode="auto">
          <a:xfrm>
            <a:off x="7740352" y="0"/>
            <a:ext cx="1403648" cy="112474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endParaRPr lang="fr-FR"/>
          </a:p>
        </p:txBody>
      </p:sp>
      <p:sp>
        <p:nvSpPr>
          <p:cNvPr id="5123" name="Rectangle 3"/>
          <p:cNvSpPr>
            <a:spLocks noGrp="1" noChangeArrowheads="1"/>
          </p:cNvSpPr>
          <p:nvPr>
            <p:ph type="body" idx="1"/>
          </p:nvPr>
        </p:nvSpPr>
        <p:spPr/>
        <p:txBody>
          <a:bodyPr/>
          <a:lstStyle/>
          <a:p>
            <a:endParaRPr lang="fr-FR"/>
          </a:p>
        </p:txBody>
      </p:sp>
      <p:pic>
        <p:nvPicPr>
          <p:cNvPr id="5124" name="Picture 4"/>
          <p:cNvPicPr>
            <a:picLocks noChangeAspect="1" noChangeArrowheads="1"/>
          </p:cNvPicPr>
          <p:nvPr/>
        </p:nvPicPr>
        <p:blipFill>
          <a:blip r:embed="rId2" cstate="print"/>
          <a:srcRect/>
          <a:stretch>
            <a:fillRect/>
          </a:stretch>
        </p:blipFill>
        <p:spPr bwMode="auto">
          <a:xfrm>
            <a:off x="1588" y="4763"/>
            <a:ext cx="9140825" cy="6854825"/>
          </a:xfrm>
          <a:prstGeom prst="rect">
            <a:avLst/>
          </a:prstGeom>
          <a:noFill/>
          <a:ln w="9525">
            <a:noFill/>
            <a:miter lim="800000"/>
            <a:headEnd/>
            <a:tailEnd/>
          </a:ln>
          <a:effectLst/>
        </p:spPr>
      </p:pic>
      <p:sp>
        <p:nvSpPr>
          <p:cNvPr id="5126" name="Rectangle 6"/>
          <p:cNvSpPr>
            <a:spLocks noChangeArrowheads="1"/>
          </p:cNvSpPr>
          <p:nvPr/>
        </p:nvSpPr>
        <p:spPr bwMode="auto">
          <a:xfrm>
            <a:off x="1476375" y="260350"/>
            <a:ext cx="6840538" cy="720725"/>
          </a:xfrm>
          <a:prstGeom prst="rect">
            <a:avLst/>
          </a:prstGeom>
          <a:solidFill>
            <a:srgbClr val="000066"/>
          </a:solidFill>
          <a:ln w="9525">
            <a:noFill/>
            <a:miter lim="800000"/>
            <a:headEnd/>
            <a:tailEnd/>
          </a:ln>
          <a:effectLst/>
        </p:spPr>
        <p:txBody>
          <a:bodyPr wrap="none" anchor="ctr"/>
          <a:lstStyle/>
          <a:p>
            <a:pPr algn="ctr"/>
            <a:r>
              <a:rPr lang="fr-FR" sz="4400">
                <a:solidFill>
                  <a:srgbClr val="FFFF00"/>
                </a:solidFill>
              </a:rPr>
              <a:t>LES GENOTYPES VHB</a:t>
            </a:r>
          </a:p>
        </p:txBody>
      </p:sp>
      <p:cxnSp>
        <p:nvCxnSpPr>
          <p:cNvPr id="7" name="Connecteur droit avec flèche 6"/>
          <p:cNvCxnSpPr/>
          <p:nvPr/>
        </p:nvCxnSpPr>
        <p:spPr>
          <a:xfrm>
            <a:off x="3563888" y="3356992"/>
            <a:ext cx="936104" cy="576064"/>
          </a:xfrm>
          <a:prstGeom prst="straightConnector1">
            <a:avLst/>
          </a:prstGeom>
          <a:ln w="57150">
            <a:solidFill>
              <a:schemeClr val="bg2"/>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395536" y="44624"/>
            <a:ext cx="8507287" cy="1296144"/>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r>
              <a:rPr lang="en-GB" sz="3200" dirty="0" smtClean="0">
                <a:solidFill>
                  <a:srgbClr val="002060"/>
                </a:solidFill>
                <a:latin typeface="Arial" pitchFamily="34" charset="0"/>
                <a:cs typeface="Arial" pitchFamily="34" charset="0"/>
              </a:rPr>
              <a:t/>
            </a:r>
            <a:br>
              <a:rPr lang="en-GB" sz="3200" dirty="0" smtClean="0">
                <a:solidFill>
                  <a:srgbClr val="002060"/>
                </a:solidFill>
                <a:latin typeface="Arial" pitchFamily="34" charset="0"/>
                <a:cs typeface="Arial" pitchFamily="34" charset="0"/>
              </a:rPr>
            </a:br>
            <a:r>
              <a:rPr lang="en-GB" sz="3600" dirty="0" smtClean="0">
                <a:solidFill>
                  <a:srgbClr val="002060"/>
                </a:solidFill>
                <a:latin typeface="Arial" pitchFamily="34" charset="0"/>
                <a:cs typeface="Arial" pitchFamily="34" charset="0"/>
              </a:rPr>
              <a:t>INF et </a:t>
            </a:r>
            <a:r>
              <a:rPr lang="en-GB" sz="3600" dirty="0" err="1" smtClean="0">
                <a:solidFill>
                  <a:srgbClr val="002060"/>
                </a:solidFill>
                <a:latin typeface="Arial" pitchFamily="34" charset="0"/>
                <a:cs typeface="Arial" pitchFamily="34" charset="0"/>
              </a:rPr>
              <a:t>séroconversion</a:t>
            </a:r>
            <a:r>
              <a:rPr lang="en-GB" sz="3600" dirty="0" smtClean="0">
                <a:solidFill>
                  <a:srgbClr val="002060"/>
                </a:solidFill>
                <a:latin typeface="Arial" pitchFamily="34" charset="0"/>
                <a:cs typeface="Arial" pitchFamily="34" charset="0"/>
              </a:rPr>
              <a:t> de </a:t>
            </a:r>
            <a:r>
              <a:rPr lang="en-GB" sz="3600" dirty="0" err="1" smtClean="0">
                <a:solidFill>
                  <a:srgbClr val="002060"/>
                </a:solidFill>
                <a:latin typeface="Arial" pitchFamily="34" charset="0"/>
                <a:cs typeface="Arial" pitchFamily="34" charset="0"/>
              </a:rPr>
              <a:t>l’Ag</a:t>
            </a:r>
            <a:r>
              <a:rPr lang="en-GB" sz="3600" dirty="0" smtClean="0">
                <a:solidFill>
                  <a:srgbClr val="002060"/>
                </a:solidFill>
                <a:latin typeface="Arial" pitchFamily="34" charset="0"/>
                <a:cs typeface="Arial" pitchFamily="34" charset="0"/>
              </a:rPr>
              <a:t> </a:t>
            </a:r>
            <a:r>
              <a:rPr lang="en-GB" sz="3600" dirty="0" err="1" smtClean="0">
                <a:solidFill>
                  <a:srgbClr val="002060"/>
                </a:solidFill>
                <a:latin typeface="Arial" pitchFamily="34" charset="0"/>
                <a:cs typeface="Arial" pitchFamily="34" charset="0"/>
              </a:rPr>
              <a:t>HBe</a:t>
            </a:r>
            <a:r>
              <a:rPr lang="en-GB" sz="3600" dirty="0" smtClean="0">
                <a:solidFill>
                  <a:srgbClr val="002060"/>
                </a:solidFill>
                <a:latin typeface="Arial" pitchFamily="34" charset="0"/>
                <a:cs typeface="Arial" pitchFamily="34" charset="0"/>
              </a:rPr>
              <a:t> en </a:t>
            </a:r>
            <a:r>
              <a:rPr lang="en-GB" sz="3600" dirty="0" err="1" smtClean="0">
                <a:solidFill>
                  <a:srgbClr val="002060"/>
                </a:solidFill>
                <a:latin typeface="Arial" pitchFamily="34" charset="0"/>
                <a:cs typeface="Arial" pitchFamily="34" charset="0"/>
              </a:rPr>
              <a:t>fonction</a:t>
            </a:r>
            <a:r>
              <a:rPr lang="en-GB" sz="3600" dirty="0" smtClean="0">
                <a:solidFill>
                  <a:srgbClr val="002060"/>
                </a:solidFill>
                <a:latin typeface="Arial" pitchFamily="34" charset="0"/>
                <a:cs typeface="Arial" pitchFamily="34" charset="0"/>
              </a:rPr>
              <a:t> du </a:t>
            </a:r>
            <a:r>
              <a:rPr lang="en-GB" sz="3600" dirty="0" err="1" smtClean="0">
                <a:solidFill>
                  <a:srgbClr val="002060"/>
                </a:solidFill>
                <a:latin typeface="Arial" pitchFamily="34" charset="0"/>
                <a:cs typeface="Arial" pitchFamily="34" charset="0"/>
              </a:rPr>
              <a:t>génotype</a:t>
            </a:r>
            <a:r>
              <a:rPr lang="en-GB" sz="3600" dirty="0" smtClean="0">
                <a:solidFill>
                  <a:srgbClr val="002060"/>
                </a:solidFill>
                <a:latin typeface="Arial" pitchFamily="34" charset="0"/>
                <a:cs typeface="Arial" pitchFamily="34" charset="0"/>
              </a:rPr>
              <a:t/>
            </a:r>
            <a:br>
              <a:rPr lang="en-GB" sz="3600" dirty="0" smtClean="0">
                <a:solidFill>
                  <a:srgbClr val="002060"/>
                </a:solidFill>
                <a:latin typeface="Arial" pitchFamily="34" charset="0"/>
                <a:cs typeface="Arial" pitchFamily="34" charset="0"/>
              </a:rPr>
            </a:br>
            <a:endParaRPr lang="en-US" sz="3600" dirty="0">
              <a:solidFill>
                <a:srgbClr val="002060"/>
              </a:solidFill>
              <a:latin typeface="Arial" pitchFamily="34" charset="0"/>
              <a:cs typeface="Arial" pitchFamily="34" charset="0"/>
            </a:endParaRPr>
          </a:p>
        </p:txBody>
      </p:sp>
      <p:graphicFrame>
        <p:nvGraphicFramePr>
          <p:cNvPr id="134147" name="Object 3"/>
          <p:cNvGraphicFramePr>
            <a:graphicFrameLocks noChangeAspect="1"/>
          </p:cNvGraphicFramePr>
          <p:nvPr>
            <p:ph type="chart" idx="1"/>
          </p:nvPr>
        </p:nvGraphicFramePr>
        <p:xfrm>
          <a:off x="611560" y="1556792"/>
          <a:ext cx="7992888" cy="4792639"/>
        </p:xfrm>
        <a:graphic>
          <a:graphicData uri="http://schemas.openxmlformats.org/presentationml/2006/ole">
            <p:oleObj spid="_x0000_s132098" name="Chart" r:id="rId4" imgW="9267880" imgH="4533804" progId="MSGraph.Chart.8">
              <p:embed followColorScheme="full"/>
            </p:oleObj>
          </a:graphicData>
        </a:graphic>
      </p:graphicFrame>
      <p:sp>
        <p:nvSpPr>
          <p:cNvPr id="134148" name="Text Box 4"/>
          <p:cNvSpPr txBox="1">
            <a:spLocks noChangeArrowheads="1"/>
          </p:cNvSpPr>
          <p:nvPr/>
        </p:nvSpPr>
        <p:spPr bwMode="auto">
          <a:xfrm>
            <a:off x="3740150" y="2133600"/>
            <a:ext cx="1338263" cy="457200"/>
          </a:xfrm>
          <a:prstGeom prst="rect">
            <a:avLst/>
          </a:prstGeom>
          <a:noFill/>
          <a:ln w="9525">
            <a:noFill/>
            <a:miter lim="800000"/>
            <a:headEnd/>
            <a:tailEnd/>
          </a:ln>
          <a:effectLst/>
        </p:spPr>
        <p:txBody>
          <a:bodyPr wrap="none">
            <a:spAutoFit/>
          </a:bodyPr>
          <a:lstStyle/>
          <a:p>
            <a:pPr eaLnBrk="0" hangingPunct="0"/>
            <a:r>
              <a:rPr lang="en-GB" sz="2400"/>
              <a:t>Genotype</a:t>
            </a:r>
            <a:endParaRPr lang="en-US" sz="2400"/>
          </a:p>
        </p:txBody>
      </p:sp>
      <p:sp>
        <p:nvSpPr>
          <p:cNvPr id="134149" name="Text Box 5"/>
          <p:cNvSpPr txBox="1">
            <a:spLocks noChangeArrowheads="1"/>
          </p:cNvSpPr>
          <p:nvPr/>
        </p:nvSpPr>
        <p:spPr bwMode="auto">
          <a:xfrm>
            <a:off x="6172200" y="6405563"/>
            <a:ext cx="3079750" cy="366712"/>
          </a:xfrm>
          <a:prstGeom prst="rect">
            <a:avLst/>
          </a:prstGeom>
          <a:noFill/>
          <a:ln w="9525">
            <a:noFill/>
            <a:miter lim="800000"/>
            <a:headEnd/>
            <a:tailEnd/>
          </a:ln>
          <a:effectLst/>
        </p:spPr>
        <p:txBody>
          <a:bodyPr wrap="none">
            <a:spAutoFit/>
          </a:bodyPr>
          <a:lstStyle/>
          <a:p>
            <a:pPr eaLnBrk="0" hangingPunct="0"/>
            <a:r>
              <a:rPr lang="en-GB">
                <a:solidFill>
                  <a:srgbClr val="FFFFFF"/>
                </a:solidFill>
              </a:rPr>
              <a:t>Cooksley G et al EASL 2005</a:t>
            </a:r>
            <a:endParaRPr lang="en-US">
              <a:solidFill>
                <a:srgbClr val="FFFFFF"/>
              </a:solidFill>
            </a:endParaRPr>
          </a:p>
        </p:txBody>
      </p:sp>
      <p:sp>
        <p:nvSpPr>
          <p:cNvPr id="7" name="Ellipse 6"/>
          <p:cNvSpPr/>
          <p:nvPr/>
        </p:nvSpPr>
        <p:spPr>
          <a:xfrm>
            <a:off x="6588224" y="5733256"/>
            <a:ext cx="1080120"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133123" name="Picture 3"/>
          <p:cNvPicPr>
            <a:picLocks noChangeAspect="1" noChangeArrowheads="1"/>
          </p:cNvPicPr>
          <p:nvPr/>
        </p:nvPicPr>
        <p:blipFill>
          <a:blip r:embed="rId2" cstate="print"/>
          <a:srcRect/>
          <a:stretch>
            <a:fillRect/>
          </a:stretch>
        </p:blipFill>
        <p:spPr bwMode="auto">
          <a:xfrm>
            <a:off x="467544" y="1412776"/>
            <a:ext cx="8424936" cy="5184576"/>
          </a:xfrm>
          <a:prstGeom prst="rect">
            <a:avLst/>
          </a:prstGeom>
          <a:noFill/>
          <a:ln w="9525">
            <a:noFill/>
            <a:miter lim="800000"/>
            <a:headEnd/>
            <a:tailEnd/>
          </a:ln>
        </p:spPr>
      </p:pic>
      <p:sp>
        <p:nvSpPr>
          <p:cNvPr id="7" name="Rectangle 2"/>
          <p:cNvSpPr txBox="1">
            <a:spLocks noChangeArrowheads="1"/>
          </p:cNvSpPr>
          <p:nvPr/>
        </p:nvSpPr>
        <p:spPr>
          <a:xfrm>
            <a:off x="395536" y="44624"/>
            <a:ext cx="8507287" cy="1296144"/>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200" b="0" i="0" u="none" strike="noStrike" kern="1200" cap="none" spc="0" normalizeH="0" baseline="0" noProof="0" dirty="0" smtClean="0">
                <a:ln>
                  <a:noFill/>
                </a:ln>
                <a:solidFill>
                  <a:srgbClr val="002060"/>
                </a:solidFill>
                <a:effectLst/>
                <a:uLnTx/>
                <a:uFillTx/>
                <a:latin typeface="Arial" pitchFamily="34" charset="0"/>
                <a:ea typeface="+mj-ea"/>
                <a:cs typeface="Arial" pitchFamily="34" charset="0"/>
              </a:rPr>
              <a:t/>
            </a:r>
            <a:br>
              <a:rPr kumimoji="0" lang="en-GB" sz="3200" b="0" i="0" u="none" strike="noStrike" kern="1200" cap="none" spc="0" normalizeH="0" baseline="0" noProof="0" dirty="0" smtClean="0">
                <a:ln>
                  <a:noFill/>
                </a:ln>
                <a:solidFill>
                  <a:srgbClr val="002060"/>
                </a:solidFill>
                <a:effectLst/>
                <a:uLnTx/>
                <a:uFillTx/>
                <a:latin typeface="Arial" pitchFamily="34" charset="0"/>
                <a:ea typeface="+mj-ea"/>
                <a:cs typeface="Arial" pitchFamily="34" charset="0"/>
              </a:rPr>
            </a:br>
            <a:r>
              <a:rPr kumimoji="0" lang="en-GB" sz="3600" b="0" i="0" u="none" strike="noStrike" kern="1200" cap="none" spc="0" normalizeH="0" baseline="0" noProof="0" dirty="0" smtClean="0">
                <a:ln>
                  <a:noFill/>
                </a:ln>
                <a:solidFill>
                  <a:srgbClr val="002060"/>
                </a:solidFill>
                <a:effectLst/>
                <a:uLnTx/>
                <a:uFillTx/>
                <a:latin typeface="Arial" pitchFamily="34" charset="0"/>
                <a:ea typeface="+mj-ea"/>
                <a:cs typeface="Arial" pitchFamily="34" charset="0"/>
              </a:rPr>
              <a:t>INF et </a:t>
            </a:r>
            <a:r>
              <a:rPr kumimoji="0" lang="en-GB" sz="3600" b="0" i="0" u="none" strike="noStrike" kern="1200" cap="none" spc="0" normalizeH="0" baseline="0" noProof="0" dirty="0" err="1" smtClean="0">
                <a:ln>
                  <a:noFill/>
                </a:ln>
                <a:solidFill>
                  <a:srgbClr val="002060"/>
                </a:solidFill>
                <a:effectLst/>
                <a:uLnTx/>
                <a:uFillTx/>
                <a:latin typeface="Arial" pitchFamily="34" charset="0"/>
                <a:ea typeface="+mj-ea"/>
                <a:cs typeface="Arial" pitchFamily="34" charset="0"/>
              </a:rPr>
              <a:t>perte</a:t>
            </a:r>
            <a:r>
              <a:rPr kumimoji="0" lang="en-GB" sz="3600" b="0" i="0" u="none" strike="noStrike" kern="1200" cap="none" spc="0" normalizeH="0" noProof="0" dirty="0" smtClean="0">
                <a:ln>
                  <a:noFill/>
                </a:ln>
                <a:solidFill>
                  <a:srgbClr val="002060"/>
                </a:solidFill>
                <a:effectLst/>
                <a:uLnTx/>
                <a:uFillTx/>
                <a:latin typeface="Arial" pitchFamily="34" charset="0"/>
                <a:ea typeface="+mj-ea"/>
                <a:cs typeface="Arial" pitchFamily="34" charset="0"/>
              </a:rPr>
              <a:t> </a:t>
            </a:r>
            <a:r>
              <a:rPr kumimoji="0" lang="en-GB" sz="3600" b="0" i="0" u="none" strike="noStrike" kern="1200" cap="none" spc="0" normalizeH="0" baseline="0" noProof="0" dirty="0" smtClean="0">
                <a:ln>
                  <a:noFill/>
                </a:ln>
                <a:solidFill>
                  <a:srgbClr val="002060"/>
                </a:solidFill>
                <a:effectLst/>
                <a:uLnTx/>
                <a:uFillTx/>
                <a:latin typeface="Arial" pitchFamily="34" charset="0"/>
                <a:ea typeface="+mj-ea"/>
                <a:cs typeface="Arial" pitchFamily="34" charset="0"/>
              </a:rPr>
              <a:t>de </a:t>
            </a:r>
            <a:r>
              <a:rPr kumimoji="0" lang="en-GB" sz="3600" b="0" i="0" u="none" strike="noStrike" kern="1200" cap="none" spc="0" normalizeH="0" baseline="0" noProof="0" dirty="0" err="1" smtClean="0">
                <a:ln>
                  <a:noFill/>
                </a:ln>
                <a:solidFill>
                  <a:srgbClr val="002060"/>
                </a:solidFill>
                <a:effectLst/>
                <a:uLnTx/>
                <a:uFillTx/>
                <a:latin typeface="Arial" pitchFamily="34" charset="0"/>
                <a:ea typeface="+mj-ea"/>
                <a:cs typeface="Arial" pitchFamily="34" charset="0"/>
              </a:rPr>
              <a:t>l’Ag</a:t>
            </a:r>
            <a:r>
              <a:rPr kumimoji="0" lang="en-GB" sz="3600" b="0" i="0" u="none" strike="noStrike" kern="1200" cap="none" spc="0" normalizeH="0" baseline="0" noProof="0" dirty="0" smtClean="0">
                <a:ln>
                  <a:noFill/>
                </a:ln>
                <a:solidFill>
                  <a:srgbClr val="002060"/>
                </a:solidFill>
                <a:effectLst/>
                <a:uLnTx/>
                <a:uFillTx/>
                <a:latin typeface="Arial" pitchFamily="34" charset="0"/>
                <a:ea typeface="+mj-ea"/>
                <a:cs typeface="Arial" pitchFamily="34" charset="0"/>
              </a:rPr>
              <a:t> HBS en </a:t>
            </a:r>
            <a:r>
              <a:rPr kumimoji="0" lang="en-GB" sz="3600" b="0" i="0" u="none" strike="noStrike" kern="1200" cap="none" spc="0" normalizeH="0" baseline="0" noProof="0" dirty="0" err="1" smtClean="0">
                <a:ln>
                  <a:noFill/>
                </a:ln>
                <a:solidFill>
                  <a:srgbClr val="002060"/>
                </a:solidFill>
                <a:effectLst/>
                <a:uLnTx/>
                <a:uFillTx/>
                <a:latin typeface="Arial" pitchFamily="34" charset="0"/>
                <a:ea typeface="+mj-ea"/>
                <a:cs typeface="Arial" pitchFamily="34" charset="0"/>
              </a:rPr>
              <a:t>fonction</a:t>
            </a:r>
            <a:r>
              <a:rPr kumimoji="0" lang="en-GB" sz="3600" b="0" i="0" u="none" strike="noStrike" kern="1200" cap="none" spc="0" normalizeH="0" baseline="0" noProof="0" dirty="0" smtClean="0">
                <a:ln>
                  <a:noFill/>
                </a:ln>
                <a:solidFill>
                  <a:srgbClr val="002060"/>
                </a:solidFill>
                <a:effectLst/>
                <a:uLnTx/>
                <a:uFillTx/>
                <a:latin typeface="Arial" pitchFamily="34" charset="0"/>
                <a:ea typeface="+mj-ea"/>
                <a:cs typeface="Arial" pitchFamily="34" charset="0"/>
              </a:rPr>
              <a:t> du </a:t>
            </a:r>
            <a:r>
              <a:rPr kumimoji="0" lang="en-GB" sz="3600" b="0" i="0" u="none" strike="noStrike" kern="1200" cap="none" spc="0" normalizeH="0" baseline="0" noProof="0" dirty="0" err="1" smtClean="0">
                <a:ln>
                  <a:noFill/>
                </a:ln>
                <a:solidFill>
                  <a:srgbClr val="002060"/>
                </a:solidFill>
                <a:effectLst/>
                <a:uLnTx/>
                <a:uFillTx/>
                <a:latin typeface="Arial" pitchFamily="34" charset="0"/>
                <a:ea typeface="+mj-ea"/>
                <a:cs typeface="Arial" pitchFamily="34" charset="0"/>
              </a:rPr>
              <a:t>génotype</a:t>
            </a:r>
            <a:r>
              <a:rPr kumimoji="0" lang="en-GB" sz="3600" b="0" i="0" u="none" strike="noStrike" kern="1200" cap="none" spc="0" normalizeH="0" baseline="0" noProof="0" dirty="0" smtClean="0">
                <a:ln>
                  <a:noFill/>
                </a:ln>
                <a:solidFill>
                  <a:srgbClr val="002060"/>
                </a:solidFill>
                <a:effectLst/>
                <a:uLnTx/>
                <a:uFillTx/>
                <a:latin typeface="Arial" pitchFamily="34" charset="0"/>
                <a:ea typeface="+mj-ea"/>
                <a:cs typeface="Arial" pitchFamily="34" charset="0"/>
              </a:rPr>
              <a:t/>
            </a:r>
            <a:br>
              <a:rPr kumimoji="0" lang="en-GB" sz="3600" b="0" i="0" u="none" strike="noStrike" kern="1200" cap="none" spc="0" normalizeH="0" baseline="0" noProof="0" dirty="0" smtClean="0">
                <a:ln>
                  <a:noFill/>
                </a:ln>
                <a:solidFill>
                  <a:srgbClr val="002060"/>
                </a:solidFill>
                <a:effectLst/>
                <a:uLnTx/>
                <a:uFillTx/>
                <a:latin typeface="Arial" pitchFamily="34" charset="0"/>
                <a:ea typeface="+mj-ea"/>
                <a:cs typeface="Arial" pitchFamily="34" charset="0"/>
              </a:rPr>
            </a:br>
            <a:endParaRPr kumimoji="0" lang="en-US" sz="3600" b="0" i="0" u="none" strike="noStrike" kern="1200" cap="none" spc="0" normalizeH="0" baseline="0" noProof="0" dirty="0">
              <a:ln>
                <a:noFill/>
              </a:ln>
              <a:solidFill>
                <a:srgbClr val="002060"/>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3" name="Rectangle 7"/>
          <p:cNvSpPr>
            <a:spLocks noGrp="1" noChangeArrowheads="1"/>
          </p:cNvSpPr>
          <p:nvPr>
            <p:ph type="title"/>
          </p:nvPr>
        </p:nvSpPr>
        <p:spPr>
          <a:xfrm>
            <a:off x="179512" y="44624"/>
            <a:ext cx="8784976" cy="1175321"/>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en-US" sz="4000" dirty="0">
                <a:solidFill>
                  <a:srgbClr val="000066"/>
                </a:solidFill>
              </a:rPr>
              <a:t>  </a:t>
            </a:r>
            <a:r>
              <a:rPr lang="en-US" sz="4000" dirty="0" err="1">
                <a:solidFill>
                  <a:srgbClr val="000066"/>
                </a:solidFill>
                <a:latin typeface="Arial" pitchFamily="34" charset="0"/>
                <a:cs typeface="Arial" pitchFamily="34" charset="0"/>
              </a:rPr>
              <a:t>Perte</a:t>
            </a:r>
            <a:r>
              <a:rPr lang="en-US" sz="4000" dirty="0">
                <a:solidFill>
                  <a:srgbClr val="000066"/>
                </a:solidFill>
                <a:latin typeface="Arial" pitchFamily="34" charset="0"/>
                <a:cs typeface="Arial" pitchFamily="34" charset="0"/>
              </a:rPr>
              <a:t> de </a:t>
            </a:r>
            <a:r>
              <a:rPr lang="en-US" sz="4000" dirty="0" err="1" smtClean="0">
                <a:solidFill>
                  <a:srgbClr val="000066"/>
                </a:solidFill>
                <a:latin typeface="Arial" pitchFamily="34" charset="0"/>
                <a:cs typeface="Arial" pitchFamily="34" charset="0"/>
              </a:rPr>
              <a:t>l’Ag</a:t>
            </a:r>
            <a:r>
              <a:rPr lang="en-US" sz="4000" dirty="0" smtClean="0">
                <a:solidFill>
                  <a:srgbClr val="000066"/>
                </a:solidFill>
                <a:latin typeface="Arial" pitchFamily="34" charset="0"/>
                <a:cs typeface="Arial" pitchFamily="34" charset="0"/>
              </a:rPr>
              <a:t> </a:t>
            </a:r>
            <a:r>
              <a:rPr lang="en-US" sz="4000" dirty="0">
                <a:solidFill>
                  <a:srgbClr val="000066"/>
                </a:solidFill>
                <a:latin typeface="Arial" pitchFamily="34" charset="0"/>
                <a:cs typeface="Arial" pitchFamily="34" charset="0"/>
              </a:rPr>
              <a:t>HBs chez </a:t>
            </a:r>
            <a:r>
              <a:rPr lang="en-US" sz="4000" dirty="0" smtClean="0">
                <a:solidFill>
                  <a:srgbClr val="000066"/>
                </a:solidFill>
                <a:latin typeface="Arial" pitchFamily="34" charset="0"/>
                <a:cs typeface="Arial" pitchFamily="34" charset="0"/>
              </a:rPr>
              <a:t>les </a:t>
            </a:r>
            <a:r>
              <a:rPr lang="en-US" sz="4000" dirty="0">
                <a:solidFill>
                  <a:srgbClr val="000066"/>
                </a:solidFill>
                <a:latin typeface="Arial" pitchFamily="34" charset="0"/>
                <a:cs typeface="Arial" pitchFamily="34" charset="0"/>
              </a:rPr>
              <a:t>Patients </a:t>
            </a:r>
            <a:r>
              <a:rPr lang="en-US" sz="4000" dirty="0" err="1">
                <a:solidFill>
                  <a:srgbClr val="000066"/>
                </a:solidFill>
                <a:latin typeface="Arial" pitchFamily="34" charset="0"/>
                <a:cs typeface="Arial" pitchFamily="34" charset="0"/>
              </a:rPr>
              <a:t>sous</a:t>
            </a:r>
            <a:r>
              <a:rPr lang="en-US" sz="4000" dirty="0">
                <a:solidFill>
                  <a:srgbClr val="000066"/>
                </a:solidFill>
                <a:latin typeface="Arial" pitchFamily="34" charset="0"/>
                <a:cs typeface="Arial" pitchFamily="34" charset="0"/>
              </a:rPr>
              <a:t> ETV </a:t>
            </a:r>
            <a:r>
              <a:rPr lang="en-US" sz="4000" dirty="0" err="1">
                <a:solidFill>
                  <a:srgbClr val="000066"/>
                </a:solidFill>
                <a:latin typeface="Arial" pitchFamily="34" charset="0"/>
                <a:cs typeface="Arial" pitchFamily="34" charset="0"/>
              </a:rPr>
              <a:t>ou</a:t>
            </a:r>
            <a:r>
              <a:rPr lang="en-US" sz="4000" dirty="0">
                <a:solidFill>
                  <a:srgbClr val="000066"/>
                </a:solidFill>
                <a:latin typeface="Arial" pitchFamily="34" charset="0"/>
                <a:cs typeface="Arial" pitchFamily="34" charset="0"/>
              </a:rPr>
              <a:t> LAM</a:t>
            </a:r>
          </a:p>
        </p:txBody>
      </p:sp>
      <p:sp>
        <p:nvSpPr>
          <p:cNvPr id="45064" name="Rectangle 8"/>
          <p:cNvSpPr>
            <a:spLocks noGrp="1" noChangeArrowheads="1"/>
          </p:cNvSpPr>
          <p:nvPr>
            <p:ph type="body" sz="half" idx="1"/>
          </p:nvPr>
        </p:nvSpPr>
        <p:spPr>
          <a:xfrm>
            <a:off x="251520" y="1484784"/>
            <a:ext cx="8462962" cy="1035050"/>
          </a:xfrm>
          <a:noFill/>
          <a:ln/>
        </p:spPr>
        <p:txBody>
          <a:bodyPr/>
          <a:lstStyle/>
          <a:p>
            <a:r>
              <a:rPr lang="en-US" sz="2800" dirty="0">
                <a:solidFill>
                  <a:srgbClr val="000066"/>
                </a:solidFill>
              </a:rPr>
              <a:t>709   patients -  120 </a:t>
            </a:r>
            <a:r>
              <a:rPr lang="en-US" sz="2800" dirty="0" err="1">
                <a:solidFill>
                  <a:srgbClr val="000066"/>
                </a:solidFill>
              </a:rPr>
              <a:t>semaines</a:t>
            </a:r>
            <a:endParaRPr lang="en-US" sz="2800" dirty="0">
              <a:solidFill>
                <a:srgbClr val="000066"/>
              </a:solidFill>
            </a:endParaRPr>
          </a:p>
          <a:p>
            <a:r>
              <a:rPr lang="en-US" sz="2800" dirty="0">
                <a:solidFill>
                  <a:srgbClr val="000066"/>
                </a:solidFill>
              </a:rPr>
              <a:t>28  </a:t>
            </a:r>
            <a:r>
              <a:rPr lang="en-US" sz="2800" dirty="0" err="1">
                <a:solidFill>
                  <a:srgbClr val="000066"/>
                </a:solidFill>
              </a:rPr>
              <a:t>perte</a:t>
            </a:r>
            <a:r>
              <a:rPr lang="en-US" sz="2800" dirty="0">
                <a:solidFill>
                  <a:srgbClr val="000066"/>
                </a:solidFill>
              </a:rPr>
              <a:t> de l’  Ag HBs   (ETV: n = 18; LAM: n = 10) </a:t>
            </a:r>
          </a:p>
        </p:txBody>
      </p:sp>
      <p:sp>
        <p:nvSpPr>
          <p:cNvPr id="45065" name="Text Box 9"/>
          <p:cNvSpPr txBox="1">
            <a:spLocks noChangeArrowheads="1"/>
          </p:cNvSpPr>
          <p:nvPr/>
        </p:nvSpPr>
        <p:spPr bwMode="auto">
          <a:xfrm>
            <a:off x="3124200" y="6381750"/>
            <a:ext cx="6019800" cy="274638"/>
          </a:xfrm>
          <a:prstGeom prst="rect">
            <a:avLst/>
          </a:prstGeom>
          <a:solidFill>
            <a:schemeClr val="bg1"/>
          </a:solidFill>
          <a:ln w="9525" algn="ctr">
            <a:noFill/>
            <a:miter lim="800000"/>
            <a:headEnd/>
            <a:tailEnd/>
          </a:ln>
          <a:effectLst/>
        </p:spPr>
        <p:txBody>
          <a:bodyPr anchor="b">
            <a:spAutoFit/>
          </a:bodyPr>
          <a:lstStyle/>
          <a:p>
            <a:pPr algn="r"/>
            <a:r>
              <a:rPr lang="en-US" sz="1200" dirty="0">
                <a:solidFill>
                  <a:srgbClr val="000066"/>
                </a:solidFill>
              </a:rPr>
              <a:t>Gish R, et al. AASLD 2006. Abstract 992.</a:t>
            </a:r>
          </a:p>
        </p:txBody>
      </p:sp>
      <p:sp>
        <p:nvSpPr>
          <p:cNvPr id="45072" name="Rectangle 16"/>
          <p:cNvSpPr>
            <a:spLocks noChangeArrowheads="1"/>
          </p:cNvSpPr>
          <p:nvPr/>
        </p:nvSpPr>
        <p:spPr bwMode="auto">
          <a:xfrm>
            <a:off x="1835696" y="3929360"/>
            <a:ext cx="523875" cy="1803896"/>
          </a:xfrm>
          <a:prstGeom prst="rect">
            <a:avLst/>
          </a:prstGeom>
          <a:solidFill>
            <a:schemeClr val="accent2"/>
          </a:solidFill>
          <a:ln w="9525">
            <a:solidFill>
              <a:srgbClr val="000000"/>
            </a:solidFill>
            <a:miter lim="800000"/>
            <a:headEnd/>
            <a:tailEnd/>
          </a:ln>
        </p:spPr>
        <p:txBody>
          <a:bodyPr/>
          <a:lstStyle/>
          <a:p>
            <a:endParaRPr lang="fr-FR"/>
          </a:p>
        </p:txBody>
      </p:sp>
      <p:sp>
        <p:nvSpPr>
          <p:cNvPr id="45073" name="Rectangle 17"/>
          <p:cNvSpPr>
            <a:spLocks noChangeArrowheads="1"/>
          </p:cNvSpPr>
          <p:nvPr/>
        </p:nvSpPr>
        <p:spPr bwMode="auto">
          <a:xfrm>
            <a:off x="3563888" y="5557044"/>
            <a:ext cx="523875" cy="176212"/>
          </a:xfrm>
          <a:prstGeom prst="rect">
            <a:avLst/>
          </a:prstGeom>
          <a:solidFill>
            <a:schemeClr val="accent2"/>
          </a:solidFill>
          <a:ln w="9525">
            <a:solidFill>
              <a:srgbClr val="000000"/>
            </a:solidFill>
            <a:miter lim="800000"/>
            <a:headEnd/>
            <a:tailEnd/>
          </a:ln>
        </p:spPr>
        <p:txBody>
          <a:bodyPr/>
          <a:lstStyle/>
          <a:p>
            <a:endParaRPr lang="fr-FR"/>
          </a:p>
        </p:txBody>
      </p:sp>
      <p:sp>
        <p:nvSpPr>
          <p:cNvPr id="45076" name="Line 20"/>
          <p:cNvSpPr>
            <a:spLocks noChangeShapeType="1"/>
          </p:cNvSpPr>
          <p:nvPr/>
        </p:nvSpPr>
        <p:spPr bwMode="auto">
          <a:xfrm>
            <a:off x="1082675" y="5676900"/>
            <a:ext cx="63500" cy="1588"/>
          </a:xfrm>
          <a:prstGeom prst="line">
            <a:avLst/>
          </a:prstGeom>
          <a:noFill/>
          <a:ln w="28575">
            <a:solidFill>
              <a:schemeClr val="tx1"/>
            </a:solidFill>
            <a:round/>
            <a:headEnd/>
            <a:tailEnd/>
          </a:ln>
        </p:spPr>
        <p:txBody>
          <a:bodyPr/>
          <a:lstStyle/>
          <a:p>
            <a:endParaRPr lang="fr-FR"/>
          </a:p>
        </p:txBody>
      </p:sp>
      <p:sp>
        <p:nvSpPr>
          <p:cNvPr id="45077" name="Line 21"/>
          <p:cNvSpPr>
            <a:spLocks noChangeShapeType="1"/>
          </p:cNvSpPr>
          <p:nvPr/>
        </p:nvSpPr>
        <p:spPr bwMode="auto">
          <a:xfrm>
            <a:off x="1082675" y="5324475"/>
            <a:ext cx="63500" cy="1588"/>
          </a:xfrm>
          <a:prstGeom prst="line">
            <a:avLst/>
          </a:prstGeom>
          <a:noFill/>
          <a:ln w="28575">
            <a:solidFill>
              <a:schemeClr val="tx1"/>
            </a:solidFill>
            <a:round/>
            <a:headEnd/>
            <a:tailEnd/>
          </a:ln>
        </p:spPr>
        <p:txBody>
          <a:bodyPr/>
          <a:lstStyle/>
          <a:p>
            <a:endParaRPr lang="fr-FR"/>
          </a:p>
        </p:txBody>
      </p:sp>
      <p:sp>
        <p:nvSpPr>
          <p:cNvPr id="45078" name="Line 22"/>
          <p:cNvSpPr>
            <a:spLocks noChangeShapeType="1"/>
          </p:cNvSpPr>
          <p:nvPr/>
        </p:nvSpPr>
        <p:spPr bwMode="auto">
          <a:xfrm>
            <a:off x="1082675" y="4983163"/>
            <a:ext cx="63500" cy="1587"/>
          </a:xfrm>
          <a:prstGeom prst="line">
            <a:avLst/>
          </a:prstGeom>
          <a:noFill/>
          <a:ln w="28575">
            <a:solidFill>
              <a:schemeClr val="tx1"/>
            </a:solidFill>
            <a:round/>
            <a:headEnd/>
            <a:tailEnd/>
          </a:ln>
        </p:spPr>
        <p:txBody>
          <a:bodyPr/>
          <a:lstStyle/>
          <a:p>
            <a:endParaRPr lang="fr-FR"/>
          </a:p>
        </p:txBody>
      </p:sp>
      <p:sp>
        <p:nvSpPr>
          <p:cNvPr id="45079" name="Line 23"/>
          <p:cNvSpPr>
            <a:spLocks noChangeShapeType="1"/>
          </p:cNvSpPr>
          <p:nvPr/>
        </p:nvSpPr>
        <p:spPr bwMode="auto">
          <a:xfrm>
            <a:off x="1082675" y="4630738"/>
            <a:ext cx="63500" cy="1587"/>
          </a:xfrm>
          <a:prstGeom prst="line">
            <a:avLst/>
          </a:prstGeom>
          <a:noFill/>
          <a:ln w="28575">
            <a:solidFill>
              <a:schemeClr val="tx1"/>
            </a:solidFill>
            <a:round/>
            <a:headEnd/>
            <a:tailEnd/>
          </a:ln>
        </p:spPr>
        <p:txBody>
          <a:bodyPr/>
          <a:lstStyle/>
          <a:p>
            <a:endParaRPr lang="fr-FR"/>
          </a:p>
        </p:txBody>
      </p:sp>
      <p:sp>
        <p:nvSpPr>
          <p:cNvPr id="45080" name="Line 24"/>
          <p:cNvSpPr>
            <a:spLocks noChangeShapeType="1"/>
          </p:cNvSpPr>
          <p:nvPr/>
        </p:nvSpPr>
        <p:spPr bwMode="auto">
          <a:xfrm>
            <a:off x="1082675" y="4289425"/>
            <a:ext cx="63500" cy="1588"/>
          </a:xfrm>
          <a:prstGeom prst="line">
            <a:avLst/>
          </a:prstGeom>
          <a:noFill/>
          <a:ln w="28575">
            <a:solidFill>
              <a:schemeClr val="tx1"/>
            </a:solidFill>
            <a:round/>
            <a:headEnd/>
            <a:tailEnd/>
          </a:ln>
        </p:spPr>
        <p:txBody>
          <a:bodyPr/>
          <a:lstStyle/>
          <a:p>
            <a:endParaRPr lang="fr-FR"/>
          </a:p>
        </p:txBody>
      </p:sp>
      <p:sp>
        <p:nvSpPr>
          <p:cNvPr id="45081" name="Line 25"/>
          <p:cNvSpPr>
            <a:spLocks noChangeShapeType="1"/>
          </p:cNvSpPr>
          <p:nvPr/>
        </p:nvSpPr>
        <p:spPr bwMode="auto">
          <a:xfrm>
            <a:off x="1082675" y="3937000"/>
            <a:ext cx="63500" cy="1588"/>
          </a:xfrm>
          <a:prstGeom prst="line">
            <a:avLst/>
          </a:prstGeom>
          <a:noFill/>
          <a:ln w="28575">
            <a:solidFill>
              <a:schemeClr val="tx1"/>
            </a:solidFill>
            <a:round/>
            <a:headEnd/>
            <a:tailEnd/>
          </a:ln>
        </p:spPr>
        <p:txBody>
          <a:bodyPr/>
          <a:lstStyle/>
          <a:p>
            <a:endParaRPr lang="fr-FR"/>
          </a:p>
        </p:txBody>
      </p:sp>
      <p:sp>
        <p:nvSpPr>
          <p:cNvPr id="45082" name="Line 26"/>
          <p:cNvSpPr>
            <a:spLocks noChangeShapeType="1"/>
          </p:cNvSpPr>
          <p:nvPr/>
        </p:nvSpPr>
        <p:spPr bwMode="auto">
          <a:xfrm flipV="1">
            <a:off x="1154113" y="5683250"/>
            <a:ext cx="3175" cy="63500"/>
          </a:xfrm>
          <a:prstGeom prst="line">
            <a:avLst/>
          </a:prstGeom>
          <a:noFill/>
          <a:ln w="28575">
            <a:solidFill>
              <a:schemeClr val="tx1"/>
            </a:solidFill>
            <a:round/>
            <a:headEnd/>
            <a:tailEnd/>
          </a:ln>
        </p:spPr>
        <p:txBody>
          <a:bodyPr/>
          <a:lstStyle/>
          <a:p>
            <a:endParaRPr lang="fr-FR"/>
          </a:p>
        </p:txBody>
      </p:sp>
      <p:sp>
        <p:nvSpPr>
          <p:cNvPr id="45083" name="Line 27"/>
          <p:cNvSpPr>
            <a:spLocks noChangeShapeType="1"/>
          </p:cNvSpPr>
          <p:nvPr/>
        </p:nvSpPr>
        <p:spPr bwMode="auto">
          <a:xfrm flipV="1">
            <a:off x="2495550" y="5683250"/>
            <a:ext cx="3175" cy="63500"/>
          </a:xfrm>
          <a:prstGeom prst="line">
            <a:avLst/>
          </a:prstGeom>
          <a:noFill/>
          <a:ln w="28575">
            <a:solidFill>
              <a:schemeClr val="tx1"/>
            </a:solidFill>
            <a:round/>
            <a:headEnd/>
            <a:tailEnd/>
          </a:ln>
        </p:spPr>
        <p:txBody>
          <a:bodyPr/>
          <a:lstStyle/>
          <a:p>
            <a:endParaRPr lang="fr-FR"/>
          </a:p>
        </p:txBody>
      </p:sp>
      <p:sp>
        <p:nvSpPr>
          <p:cNvPr id="45084" name="Line 28"/>
          <p:cNvSpPr>
            <a:spLocks noChangeShapeType="1"/>
          </p:cNvSpPr>
          <p:nvPr/>
        </p:nvSpPr>
        <p:spPr bwMode="auto">
          <a:xfrm flipV="1">
            <a:off x="5029200" y="5683250"/>
            <a:ext cx="3175" cy="63500"/>
          </a:xfrm>
          <a:prstGeom prst="line">
            <a:avLst/>
          </a:prstGeom>
          <a:noFill/>
          <a:ln w="28575">
            <a:solidFill>
              <a:schemeClr val="tx1"/>
            </a:solidFill>
            <a:round/>
            <a:headEnd/>
            <a:tailEnd/>
          </a:ln>
        </p:spPr>
        <p:txBody>
          <a:bodyPr/>
          <a:lstStyle/>
          <a:p>
            <a:endParaRPr lang="fr-FR"/>
          </a:p>
        </p:txBody>
      </p:sp>
      <p:sp>
        <p:nvSpPr>
          <p:cNvPr id="45085" name="Line 29"/>
          <p:cNvSpPr>
            <a:spLocks noChangeShapeType="1"/>
          </p:cNvSpPr>
          <p:nvPr/>
        </p:nvSpPr>
        <p:spPr bwMode="auto">
          <a:xfrm flipV="1">
            <a:off x="6372225" y="5683250"/>
            <a:ext cx="3175" cy="63500"/>
          </a:xfrm>
          <a:prstGeom prst="line">
            <a:avLst/>
          </a:prstGeom>
          <a:noFill/>
          <a:ln w="28575">
            <a:solidFill>
              <a:schemeClr val="tx1"/>
            </a:solidFill>
            <a:round/>
            <a:headEnd/>
            <a:tailEnd/>
          </a:ln>
        </p:spPr>
        <p:txBody>
          <a:bodyPr/>
          <a:lstStyle/>
          <a:p>
            <a:endParaRPr lang="fr-FR"/>
          </a:p>
        </p:txBody>
      </p:sp>
      <p:sp>
        <p:nvSpPr>
          <p:cNvPr id="45087" name="Rectangle 31"/>
          <p:cNvSpPr>
            <a:spLocks noChangeArrowheads="1"/>
          </p:cNvSpPr>
          <p:nvPr/>
        </p:nvSpPr>
        <p:spPr bwMode="auto">
          <a:xfrm>
            <a:off x="1907704" y="3356992"/>
            <a:ext cx="310984" cy="332399"/>
          </a:xfrm>
          <a:prstGeom prst="rect">
            <a:avLst/>
          </a:prstGeom>
          <a:noFill/>
          <a:ln w="9525">
            <a:noFill/>
            <a:miter lim="800000"/>
            <a:headEnd/>
            <a:tailEnd/>
          </a:ln>
        </p:spPr>
        <p:txBody>
          <a:bodyPr wrap="none" lIns="0" tIns="0" rIns="0" bIns="0">
            <a:spAutoFit/>
          </a:bodyPr>
          <a:lstStyle/>
          <a:p>
            <a:pPr algn="ctr">
              <a:lnSpc>
                <a:spcPct val="90000"/>
              </a:lnSpc>
              <a:spcBef>
                <a:spcPct val="35000"/>
              </a:spcBef>
              <a:spcAft>
                <a:spcPct val="25000"/>
              </a:spcAft>
              <a:buClr>
                <a:schemeClr val="folHlink"/>
              </a:buClr>
              <a:buFont typeface="Arial" pitchFamily="34" charset="0"/>
              <a:buNone/>
            </a:pPr>
            <a:r>
              <a:rPr lang="en-US" sz="2400" dirty="0">
                <a:solidFill>
                  <a:srgbClr val="002060"/>
                </a:solidFill>
              </a:rPr>
              <a:t>54</a:t>
            </a:r>
          </a:p>
        </p:txBody>
      </p:sp>
      <p:sp>
        <p:nvSpPr>
          <p:cNvPr id="45088" name="Rectangle 32"/>
          <p:cNvSpPr>
            <a:spLocks noChangeArrowheads="1"/>
          </p:cNvSpPr>
          <p:nvPr/>
        </p:nvSpPr>
        <p:spPr bwMode="auto">
          <a:xfrm>
            <a:off x="3660508" y="5157192"/>
            <a:ext cx="320217" cy="332399"/>
          </a:xfrm>
          <a:prstGeom prst="rect">
            <a:avLst/>
          </a:prstGeom>
          <a:noFill/>
          <a:ln w="9525">
            <a:noFill/>
            <a:miter lim="800000"/>
            <a:headEnd/>
            <a:tailEnd/>
          </a:ln>
        </p:spPr>
        <p:txBody>
          <a:bodyPr wrap="none" lIns="0" tIns="0" rIns="0" bIns="0">
            <a:spAutoFit/>
          </a:bodyPr>
          <a:lstStyle/>
          <a:p>
            <a:pPr algn="ctr">
              <a:lnSpc>
                <a:spcPct val="90000"/>
              </a:lnSpc>
              <a:spcBef>
                <a:spcPct val="35000"/>
              </a:spcBef>
              <a:spcAft>
                <a:spcPct val="25000"/>
              </a:spcAft>
              <a:buClr>
                <a:schemeClr val="folHlink"/>
              </a:buClr>
              <a:buFont typeface="Arial" pitchFamily="34" charset="0"/>
              <a:buNone/>
            </a:pPr>
            <a:r>
              <a:rPr lang="en-US" sz="2400" dirty="0">
                <a:solidFill>
                  <a:srgbClr val="000066"/>
                </a:solidFill>
                <a:latin typeface="Arial" pitchFamily="34" charset="0"/>
                <a:cs typeface="Arial" pitchFamily="34" charset="0"/>
              </a:rPr>
              <a:t>11</a:t>
            </a:r>
          </a:p>
        </p:txBody>
      </p:sp>
      <p:sp>
        <p:nvSpPr>
          <p:cNvPr id="45092" name="Rectangle 36"/>
          <p:cNvSpPr>
            <a:spLocks noChangeArrowheads="1"/>
          </p:cNvSpPr>
          <p:nvPr/>
        </p:nvSpPr>
        <p:spPr bwMode="auto">
          <a:xfrm>
            <a:off x="908050" y="5583238"/>
            <a:ext cx="112713" cy="220662"/>
          </a:xfrm>
          <a:prstGeom prst="rect">
            <a:avLst/>
          </a:prstGeom>
          <a:noFill/>
          <a:ln w="9525">
            <a:noFill/>
            <a:miter lim="800000"/>
            <a:headEnd/>
            <a:tailEnd/>
          </a:ln>
        </p:spPr>
        <p:txBody>
          <a:bodyPr wrap="none" lIns="0" tIns="0" rIns="0" bIns="0">
            <a:spAutoFit/>
          </a:bodyPr>
          <a:lstStyle/>
          <a:p>
            <a:pPr algn="r">
              <a:lnSpc>
                <a:spcPct val="90000"/>
              </a:lnSpc>
              <a:spcBef>
                <a:spcPct val="35000"/>
              </a:spcBef>
              <a:spcAft>
                <a:spcPct val="25000"/>
              </a:spcAft>
              <a:buClr>
                <a:schemeClr val="folHlink"/>
              </a:buClr>
              <a:buFont typeface="Arial" pitchFamily="34" charset="0"/>
              <a:buNone/>
            </a:pPr>
            <a:r>
              <a:rPr lang="en-US">
                <a:solidFill>
                  <a:srgbClr val="000066"/>
                </a:solidFill>
              </a:rPr>
              <a:t>0</a:t>
            </a:r>
          </a:p>
        </p:txBody>
      </p:sp>
      <p:sp>
        <p:nvSpPr>
          <p:cNvPr id="45099" name="Rectangle 43"/>
          <p:cNvSpPr>
            <a:spLocks noChangeArrowheads="1"/>
          </p:cNvSpPr>
          <p:nvPr/>
        </p:nvSpPr>
        <p:spPr bwMode="auto">
          <a:xfrm>
            <a:off x="1474260" y="5805264"/>
            <a:ext cx="1286634" cy="249299"/>
          </a:xfrm>
          <a:prstGeom prst="rect">
            <a:avLst/>
          </a:prstGeom>
          <a:noFill/>
          <a:ln w="9525">
            <a:noFill/>
            <a:miter lim="800000"/>
            <a:headEnd/>
            <a:tailEnd/>
          </a:ln>
        </p:spPr>
        <p:txBody>
          <a:bodyPr wrap="none" lIns="0" tIns="0" rIns="0" bIns="0">
            <a:spAutoFit/>
          </a:bodyPr>
          <a:lstStyle/>
          <a:p>
            <a:pPr algn="ctr">
              <a:lnSpc>
                <a:spcPct val="90000"/>
              </a:lnSpc>
              <a:spcBef>
                <a:spcPct val="35000"/>
              </a:spcBef>
              <a:spcAft>
                <a:spcPct val="25000"/>
              </a:spcAft>
              <a:buClr>
                <a:schemeClr val="folHlink"/>
              </a:buClr>
              <a:buFont typeface="Arial" pitchFamily="34" charset="0"/>
              <a:buNone/>
            </a:pPr>
            <a:r>
              <a:rPr lang="en-US" b="1" dirty="0">
                <a:solidFill>
                  <a:srgbClr val="000066"/>
                </a:solidFill>
                <a:latin typeface="Arial" pitchFamily="34" charset="0"/>
                <a:cs typeface="Arial" pitchFamily="34" charset="0"/>
              </a:rPr>
              <a:t>Genotype A</a:t>
            </a:r>
          </a:p>
        </p:txBody>
      </p:sp>
      <p:sp>
        <p:nvSpPr>
          <p:cNvPr id="45100" name="Rectangle 44"/>
          <p:cNvSpPr>
            <a:spLocks noChangeArrowheads="1"/>
          </p:cNvSpPr>
          <p:nvPr/>
        </p:nvSpPr>
        <p:spPr bwMode="auto">
          <a:xfrm>
            <a:off x="3270163" y="5805264"/>
            <a:ext cx="1295227" cy="249299"/>
          </a:xfrm>
          <a:prstGeom prst="rect">
            <a:avLst/>
          </a:prstGeom>
          <a:noFill/>
          <a:ln w="9525">
            <a:noFill/>
            <a:miter lim="800000"/>
            <a:headEnd/>
            <a:tailEnd/>
          </a:ln>
        </p:spPr>
        <p:txBody>
          <a:bodyPr wrap="none" lIns="0" tIns="0" rIns="0" bIns="0">
            <a:spAutoFit/>
          </a:bodyPr>
          <a:lstStyle/>
          <a:p>
            <a:pPr algn="ctr">
              <a:lnSpc>
                <a:spcPct val="90000"/>
              </a:lnSpc>
              <a:spcBef>
                <a:spcPct val="35000"/>
              </a:spcBef>
              <a:spcAft>
                <a:spcPct val="25000"/>
              </a:spcAft>
              <a:buClr>
                <a:schemeClr val="folHlink"/>
              </a:buClr>
              <a:buFont typeface="Arial" pitchFamily="34" charset="0"/>
              <a:buNone/>
            </a:pPr>
            <a:r>
              <a:rPr lang="en-US" b="1" dirty="0">
                <a:solidFill>
                  <a:srgbClr val="000066"/>
                </a:solidFill>
                <a:latin typeface="Arial" pitchFamily="34" charset="0"/>
                <a:cs typeface="Arial" pitchFamily="34" charset="0"/>
              </a:rPr>
              <a:t>Genotype B</a:t>
            </a:r>
          </a:p>
        </p:txBody>
      </p:sp>
      <p:sp>
        <p:nvSpPr>
          <p:cNvPr id="45105" name="Text Box 49"/>
          <p:cNvSpPr txBox="1">
            <a:spLocks noChangeArrowheads="1"/>
          </p:cNvSpPr>
          <p:nvPr/>
        </p:nvSpPr>
        <p:spPr bwMode="auto">
          <a:xfrm rot="16200000">
            <a:off x="-994868" y="4008722"/>
            <a:ext cx="3168352" cy="424732"/>
          </a:xfrm>
          <a:prstGeom prst="rect">
            <a:avLst/>
          </a:prstGeom>
          <a:noFill/>
          <a:ln w="9525" algn="ctr">
            <a:noFill/>
            <a:miter lim="800000"/>
            <a:headEnd/>
            <a:tailEnd/>
          </a:ln>
          <a:effectLst/>
        </p:spPr>
        <p:txBody>
          <a:bodyPr wrap="square">
            <a:spAutoFit/>
          </a:bodyPr>
          <a:lstStyle/>
          <a:p>
            <a:pPr algn="ctr">
              <a:lnSpc>
                <a:spcPct val="90000"/>
              </a:lnSpc>
              <a:spcBef>
                <a:spcPct val="35000"/>
              </a:spcBef>
              <a:spcAft>
                <a:spcPct val="25000"/>
              </a:spcAft>
              <a:buClr>
                <a:schemeClr val="folHlink"/>
              </a:buClr>
              <a:buFont typeface="Arial" pitchFamily="34" charset="0"/>
              <a:buNone/>
            </a:pPr>
            <a:r>
              <a:rPr lang="en-US" sz="2400" b="1" dirty="0">
                <a:solidFill>
                  <a:srgbClr val="000066"/>
                </a:solidFill>
                <a:latin typeface="Arial" pitchFamily="34" charset="0"/>
                <a:cs typeface="Arial" pitchFamily="34" charset="0"/>
              </a:rPr>
              <a:t>Patients (%)</a:t>
            </a:r>
          </a:p>
        </p:txBody>
      </p:sp>
      <p:sp>
        <p:nvSpPr>
          <p:cNvPr id="45113" name="Rectangle 57"/>
          <p:cNvSpPr>
            <a:spLocks noChangeArrowheads="1"/>
          </p:cNvSpPr>
          <p:nvPr/>
        </p:nvSpPr>
        <p:spPr bwMode="auto">
          <a:xfrm>
            <a:off x="5076056" y="5641181"/>
            <a:ext cx="523875" cy="92075"/>
          </a:xfrm>
          <a:prstGeom prst="rect">
            <a:avLst/>
          </a:prstGeom>
          <a:solidFill>
            <a:schemeClr val="accent2"/>
          </a:solidFill>
          <a:ln w="9525">
            <a:solidFill>
              <a:srgbClr val="000000"/>
            </a:solidFill>
            <a:miter lim="800000"/>
            <a:headEnd/>
            <a:tailEnd/>
          </a:ln>
        </p:spPr>
        <p:txBody>
          <a:bodyPr/>
          <a:lstStyle/>
          <a:p>
            <a:endParaRPr lang="fr-FR"/>
          </a:p>
        </p:txBody>
      </p:sp>
      <p:sp>
        <p:nvSpPr>
          <p:cNvPr id="45114" name="Rectangle 58"/>
          <p:cNvSpPr>
            <a:spLocks noChangeArrowheads="1"/>
          </p:cNvSpPr>
          <p:nvPr/>
        </p:nvSpPr>
        <p:spPr bwMode="auto">
          <a:xfrm>
            <a:off x="7020272" y="5301208"/>
            <a:ext cx="523875" cy="434975"/>
          </a:xfrm>
          <a:prstGeom prst="rect">
            <a:avLst/>
          </a:prstGeom>
          <a:solidFill>
            <a:schemeClr val="accent2"/>
          </a:solidFill>
          <a:ln w="9525">
            <a:solidFill>
              <a:srgbClr val="000000"/>
            </a:solidFill>
            <a:miter lim="800000"/>
            <a:headEnd/>
            <a:tailEnd/>
          </a:ln>
        </p:spPr>
        <p:txBody>
          <a:bodyPr/>
          <a:lstStyle/>
          <a:p>
            <a:endParaRPr lang="fr-FR"/>
          </a:p>
        </p:txBody>
      </p:sp>
      <p:sp>
        <p:nvSpPr>
          <p:cNvPr id="45116" name="Line 60"/>
          <p:cNvSpPr>
            <a:spLocks noChangeShapeType="1"/>
          </p:cNvSpPr>
          <p:nvPr/>
        </p:nvSpPr>
        <p:spPr bwMode="auto">
          <a:xfrm flipV="1">
            <a:off x="7610475" y="5676900"/>
            <a:ext cx="3175" cy="63500"/>
          </a:xfrm>
          <a:prstGeom prst="line">
            <a:avLst/>
          </a:prstGeom>
          <a:noFill/>
          <a:ln w="28575">
            <a:solidFill>
              <a:schemeClr val="tx1"/>
            </a:solidFill>
            <a:round/>
            <a:headEnd/>
            <a:tailEnd/>
          </a:ln>
        </p:spPr>
        <p:txBody>
          <a:bodyPr/>
          <a:lstStyle/>
          <a:p>
            <a:endParaRPr lang="fr-FR"/>
          </a:p>
        </p:txBody>
      </p:sp>
      <p:sp>
        <p:nvSpPr>
          <p:cNvPr id="45117" name="Line 61"/>
          <p:cNvSpPr>
            <a:spLocks noChangeShapeType="1"/>
          </p:cNvSpPr>
          <p:nvPr/>
        </p:nvSpPr>
        <p:spPr bwMode="auto">
          <a:xfrm flipV="1">
            <a:off x="8864600" y="5667375"/>
            <a:ext cx="3175" cy="63500"/>
          </a:xfrm>
          <a:prstGeom prst="line">
            <a:avLst/>
          </a:prstGeom>
          <a:noFill/>
          <a:ln w="28575">
            <a:solidFill>
              <a:schemeClr val="tx1"/>
            </a:solidFill>
            <a:round/>
            <a:headEnd/>
            <a:tailEnd/>
          </a:ln>
        </p:spPr>
        <p:txBody>
          <a:bodyPr/>
          <a:lstStyle/>
          <a:p>
            <a:endParaRPr lang="fr-FR"/>
          </a:p>
        </p:txBody>
      </p:sp>
      <p:sp>
        <p:nvSpPr>
          <p:cNvPr id="45118" name="Rectangle 62"/>
          <p:cNvSpPr>
            <a:spLocks noChangeArrowheads="1"/>
          </p:cNvSpPr>
          <p:nvPr/>
        </p:nvSpPr>
        <p:spPr bwMode="auto">
          <a:xfrm>
            <a:off x="5004048" y="5229200"/>
            <a:ext cx="648072" cy="332399"/>
          </a:xfrm>
          <a:prstGeom prst="rect">
            <a:avLst/>
          </a:prstGeom>
          <a:noFill/>
          <a:ln w="9525">
            <a:noFill/>
            <a:miter lim="800000"/>
            <a:headEnd/>
            <a:tailEnd/>
          </a:ln>
        </p:spPr>
        <p:txBody>
          <a:bodyPr wrap="square" lIns="0" tIns="0" rIns="0" bIns="0">
            <a:spAutoFit/>
          </a:bodyPr>
          <a:lstStyle/>
          <a:p>
            <a:pPr algn="ctr">
              <a:lnSpc>
                <a:spcPct val="90000"/>
              </a:lnSpc>
              <a:spcBef>
                <a:spcPct val="35000"/>
              </a:spcBef>
              <a:spcAft>
                <a:spcPct val="25000"/>
              </a:spcAft>
              <a:buClr>
                <a:schemeClr val="folHlink"/>
              </a:buClr>
              <a:buFont typeface="Arial" pitchFamily="34" charset="0"/>
              <a:buNone/>
            </a:pPr>
            <a:r>
              <a:rPr lang="en-US" sz="2400" dirty="0">
                <a:solidFill>
                  <a:srgbClr val="000066"/>
                </a:solidFill>
                <a:latin typeface="Arial" pitchFamily="34" charset="0"/>
                <a:cs typeface="Arial" pitchFamily="34" charset="0"/>
              </a:rPr>
              <a:t>4</a:t>
            </a:r>
          </a:p>
        </p:txBody>
      </p:sp>
      <p:sp>
        <p:nvSpPr>
          <p:cNvPr id="45120" name="Rectangle 64"/>
          <p:cNvSpPr>
            <a:spLocks noChangeArrowheads="1"/>
          </p:cNvSpPr>
          <p:nvPr/>
        </p:nvSpPr>
        <p:spPr bwMode="auto">
          <a:xfrm>
            <a:off x="7059541" y="4945063"/>
            <a:ext cx="343044" cy="332399"/>
          </a:xfrm>
          <a:prstGeom prst="rect">
            <a:avLst/>
          </a:prstGeom>
          <a:noFill/>
          <a:ln w="9525">
            <a:noFill/>
            <a:miter lim="800000"/>
            <a:headEnd/>
            <a:tailEnd/>
          </a:ln>
        </p:spPr>
        <p:txBody>
          <a:bodyPr wrap="none" lIns="0" tIns="0" rIns="0" bIns="0">
            <a:spAutoFit/>
          </a:bodyPr>
          <a:lstStyle/>
          <a:p>
            <a:pPr algn="ctr">
              <a:lnSpc>
                <a:spcPct val="90000"/>
              </a:lnSpc>
              <a:spcBef>
                <a:spcPct val="35000"/>
              </a:spcBef>
              <a:spcAft>
                <a:spcPct val="25000"/>
              </a:spcAft>
              <a:buClr>
                <a:schemeClr val="folHlink"/>
              </a:buClr>
              <a:buFont typeface="Arial" pitchFamily="34" charset="0"/>
              <a:buNone/>
            </a:pPr>
            <a:r>
              <a:rPr lang="en-US" sz="2400" dirty="0">
                <a:solidFill>
                  <a:srgbClr val="000066"/>
                </a:solidFill>
                <a:latin typeface="Arial" pitchFamily="34" charset="0"/>
                <a:cs typeface="Arial" pitchFamily="34" charset="0"/>
              </a:rPr>
              <a:t>29</a:t>
            </a:r>
          </a:p>
        </p:txBody>
      </p:sp>
      <p:sp>
        <p:nvSpPr>
          <p:cNvPr id="45122" name="Rectangle 66"/>
          <p:cNvSpPr>
            <a:spLocks noChangeArrowheads="1"/>
          </p:cNvSpPr>
          <p:nvPr/>
        </p:nvSpPr>
        <p:spPr bwMode="auto">
          <a:xfrm>
            <a:off x="4926347" y="5805264"/>
            <a:ext cx="1295227" cy="249299"/>
          </a:xfrm>
          <a:prstGeom prst="rect">
            <a:avLst/>
          </a:prstGeom>
          <a:noFill/>
          <a:ln w="9525">
            <a:noFill/>
            <a:miter lim="800000"/>
            <a:headEnd/>
            <a:tailEnd/>
          </a:ln>
        </p:spPr>
        <p:txBody>
          <a:bodyPr wrap="none" lIns="0" tIns="0" rIns="0" bIns="0">
            <a:spAutoFit/>
          </a:bodyPr>
          <a:lstStyle/>
          <a:p>
            <a:pPr algn="ctr">
              <a:lnSpc>
                <a:spcPct val="90000"/>
              </a:lnSpc>
              <a:spcBef>
                <a:spcPct val="35000"/>
              </a:spcBef>
              <a:spcAft>
                <a:spcPct val="25000"/>
              </a:spcAft>
              <a:buClr>
                <a:schemeClr val="folHlink"/>
              </a:buClr>
              <a:buFont typeface="Arial" pitchFamily="34" charset="0"/>
              <a:buNone/>
            </a:pPr>
            <a:r>
              <a:rPr lang="en-US" b="1" dirty="0">
                <a:solidFill>
                  <a:srgbClr val="000066"/>
                </a:solidFill>
                <a:latin typeface="Arial" pitchFamily="34" charset="0"/>
                <a:cs typeface="Arial" pitchFamily="34" charset="0"/>
              </a:rPr>
              <a:t>Genotype C</a:t>
            </a:r>
          </a:p>
        </p:txBody>
      </p:sp>
      <p:sp>
        <p:nvSpPr>
          <p:cNvPr id="45123" name="Rectangle 67"/>
          <p:cNvSpPr>
            <a:spLocks noChangeArrowheads="1"/>
          </p:cNvSpPr>
          <p:nvPr/>
        </p:nvSpPr>
        <p:spPr bwMode="auto">
          <a:xfrm>
            <a:off x="6870563" y="5805264"/>
            <a:ext cx="1295227" cy="249299"/>
          </a:xfrm>
          <a:prstGeom prst="rect">
            <a:avLst/>
          </a:prstGeom>
          <a:noFill/>
          <a:ln w="9525">
            <a:noFill/>
            <a:miter lim="800000"/>
            <a:headEnd/>
            <a:tailEnd/>
          </a:ln>
        </p:spPr>
        <p:txBody>
          <a:bodyPr wrap="none" lIns="0" tIns="0" rIns="0" bIns="0">
            <a:spAutoFit/>
          </a:bodyPr>
          <a:lstStyle/>
          <a:p>
            <a:pPr algn="ctr">
              <a:lnSpc>
                <a:spcPct val="90000"/>
              </a:lnSpc>
              <a:spcBef>
                <a:spcPct val="35000"/>
              </a:spcBef>
              <a:spcAft>
                <a:spcPct val="25000"/>
              </a:spcAft>
              <a:buClr>
                <a:schemeClr val="folHlink"/>
              </a:buClr>
              <a:buFont typeface="Arial" pitchFamily="34" charset="0"/>
              <a:buNone/>
            </a:pPr>
            <a:r>
              <a:rPr lang="en-US" b="1" dirty="0">
                <a:solidFill>
                  <a:srgbClr val="000066"/>
                </a:solidFill>
                <a:latin typeface="Arial" pitchFamily="34" charset="0"/>
                <a:cs typeface="Arial" pitchFamily="34" charset="0"/>
              </a:rPr>
              <a:t>Genotype D</a:t>
            </a:r>
          </a:p>
        </p:txBody>
      </p:sp>
      <p:sp>
        <p:nvSpPr>
          <p:cNvPr id="45124" name="Line 68"/>
          <p:cNvSpPr>
            <a:spLocks noChangeShapeType="1"/>
          </p:cNvSpPr>
          <p:nvPr/>
        </p:nvSpPr>
        <p:spPr bwMode="auto">
          <a:xfrm>
            <a:off x="1115616" y="5733256"/>
            <a:ext cx="7751763" cy="1588"/>
          </a:xfrm>
          <a:prstGeom prst="line">
            <a:avLst/>
          </a:prstGeom>
          <a:noFill/>
          <a:ln w="28575">
            <a:solidFill>
              <a:schemeClr val="tx1"/>
            </a:solidFill>
            <a:round/>
            <a:headEnd/>
            <a:tailEnd/>
          </a:ln>
        </p:spPr>
        <p:txBody>
          <a:bodyPr/>
          <a:lstStyle/>
          <a:p>
            <a:endParaRPr lang="fr-FR"/>
          </a:p>
        </p:txBody>
      </p:sp>
      <p:sp>
        <p:nvSpPr>
          <p:cNvPr id="45125" name="Text Box 69"/>
          <p:cNvSpPr txBox="1">
            <a:spLocks noChangeArrowheads="1"/>
          </p:cNvSpPr>
          <p:nvPr/>
        </p:nvSpPr>
        <p:spPr bwMode="auto">
          <a:xfrm>
            <a:off x="467544" y="2780928"/>
            <a:ext cx="1763713" cy="336550"/>
          </a:xfrm>
          <a:prstGeom prst="rect">
            <a:avLst/>
          </a:prstGeom>
          <a:noFill/>
          <a:ln w="9525">
            <a:noFill/>
            <a:miter lim="800000"/>
            <a:headEnd/>
            <a:tailEnd/>
          </a:ln>
          <a:effectLst/>
        </p:spPr>
        <p:txBody>
          <a:bodyPr wrap="none">
            <a:spAutoFit/>
          </a:bodyPr>
          <a:lstStyle/>
          <a:p>
            <a:r>
              <a:rPr lang="en-US" dirty="0" err="1">
                <a:solidFill>
                  <a:srgbClr val="000066"/>
                </a:solidFill>
              </a:rPr>
              <a:t>Perte</a:t>
            </a:r>
            <a:r>
              <a:rPr lang="en-US" dirty="0">
                <a:solidFill>
                  <a:srgbClr val="000066"/>
                </a:solidFill>
              </a:rPr>
              <a:t> de </a:t>
            </a:r>
            <a:r>
              <a:rPr lang="en-US" dirty="0" err="1">
                <a:solidFill>
                  <a:srgbClr val="000066"/>
                </a:solidFill>
              </a:rPr>
              <a:t>l’ag</a:t>
            </a:r>
            <a:r>
              <a:rPr lang="en-US" dirty="0">
                <a:solidFill>
                  <a:srgbClr val="000066"/>
                </a:solidFill>
              </a:rPr>
              <a:t> HBs</a:t>
            </a:r>
            <a:endParaRPr lang="fr-FR" dirty="0">
              <a:solidFill>
                <a:srgbClr val="000066"/>
              </a:solidFill>
            </a:endParaRPr>
          </a:p>
        </p:txBody>
      </p:sp>
      <p:sp>
        <p:nvSpPr>
          <p:cNvPr id="70" name="Flèche vers le bas 69"/>
          <p:cNvSpPr/>
          <p:nvPr/>
        </p:nvSpPr>
        <p:spPr>
          <a:xfrm>
            <a:off x="6876256" y="3933056"/>
            <a:ext cx="792088" cy="64807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Rectangle 70"/>
          <p:cNvSpPr/>
          <p:nvPr/>
        </p:nvSpPr>
        <p:spPr>
          <a:xfrm>
            <a:off x="6444208" y="6309320"/>
            <a:ext cx="2699792"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0-#ppt_w/2"/>
                                          </p:val>
                                        </p:tav>
                                        <p:tav tm="100000">
                                          <p:val>
                                            <p:strVal val="#ppt_x"/>
                                          </p:val>
                                        </p:tav>
                                      </p:tavLst>
                                    </p:anim>
                                    <p:anim calcmode="lin" valueType="num">
                                      <p:cBhvr additive="base">
                                        <p:cTn id="8" dur="500" fill="hold"/>
                                        <p:tgtEl>
                                          <p:spTgt spid="7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srcRect/>
          <a:stretch>
            <a:fillRect/>
          </a:stretch>
        </p:blipFill>
        <p:spPr bwMode="auto">
          <a:xfrm>
            <a:off x="0" y="1268760"/>
            <a:ext cx="9144000" cy="5589241"/>
          </a:xfrm>
          <a:prstGeom prst="rect">
            <a:avLst/>
          </a:prstGeom>
          <a:noFill/>
          <a:ln w="9525">
            <a:noFill/>
            <a:miter lim="800000"/>
            <a:headEnd/>
            <a:tailEnd/>
          </a:ln>
        </p:spPr>
      </p:pic>
      <p:sp>
        <p:nvSpPr>
          <p:cNvPr id="5" name="Titre 1"/>
          <p:cNvSpPr txBox="1">
            <a:spLocks/>
          </p:cNvSpPr>
          <p:nvPr/>
        </p:nvSpPr>
        <p:spPr>
          <a:xfrm>
            <a:off x="179512" y="44624"/>
            <a:ext cx="6678504" cy="720080"/>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Ttt</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de</a:t>
            </a:r>
            <a:r>
              <a:rPr kumimoji="0" lang="fr-FR" sz="4000" b="0" i="0" u="none" strike="noStrike" kern="1200" cap="none" spc="0" normalizeH="0" noProof="0" dirty="0" smtClean="0">
                <a:ln>
                  <a:noFill/>
                </a:ln>
                <a:solidFill>
                  <a:schemeClr val="tx2"/>
                </a:solidFill>
                <a:effectLst/>
                <a:uLnTx/>
                <a:uFillTx/>
                <a:latin typeface="Arial" pitchFamily="34" charset="0"/>
                <a:ea typeface="+mj-ea"/>
                <a:cs typeface="Arial" pitchFamily="34" charset="0"/>
              </a:rPr>
              <a:t> l’</a:t>
            </a:r>
            <a:r>
              <a:rPr lang="fr-FR" sz="4000" dirty="0" smtClean="0">
                <a:solidFill>
                  <a:schemeClr val="tx2"/>
                </a:solidFill>
                <a:latin typeface="Arial" pitchFamily="34" charset="0"/>
                <a:ea typeface="+mj-ea"/>
                <a:cs typeface="Arial" pitchFamily="34" charset="0"/>
              </a:rPr>
              <a:t>h</a:t>
            </a:r>
            <a:r>
              <a:rPr kumimoji="0" lang="fr-FR" sz="40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épatite</a:t>
            </a: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chronique B </a:t>
            </a:r>
            <a:endParaRPr kumimoji="0" lang="fr-FR" sz="40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6" name="ZoneTexte 5"/>
          <p:cNvSpPr txBox="1"/>
          <p:nvPr/>
        </p:nvSpPr>
        <p:spPr>
          <a:xfrm>
            <a:off x="1308270" y="853843"/>
            <a:ext cx="6192688"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dirty="0" smtClean="0">
                <a:solidFill>
                  <a:srgbClr val="FF0066"/>
                </a:solidFill>
                <a:latin typeface="Arial" pitchFamily="34" charset="0"/>
                <a:cs typeface="Arial" pitchFamily="34" charset="0"/>
              </a:rPr>
              <a:t>     Résistance aux analogues</a:t>
            </a:r>
            <a:endParaRPr lang="fr-FR" sz="3600" dirty="0">
              <a:solidFill>
                <a:srgbClr val="FF0066"/>
              </a:solidFill>
              <a:latin typeface="Arial" pitchFamily="34" charset="0"/>
              <a:cs typeface="Arial" pitchFamily="34" charset="0"/>
            </a:endParaRPr>
          </a:p>
        </p:txBody>
      </p:sp>
      <p:sp>
        <p:nvSpPr>
          <p:cNvPr id="7" name="Ellipse 6"/>
          <p:cNvSpPr/>
          <p:nvPr/>
        </p:nvSpPr>
        <p:spPr>
          <a:xfrm>
            <a:off x="1142976" y="6000768"/>
            <a:ext cx="1071570" cy="500066"/>
          </a:xfrm>
          <a:prstGeom prst="ellipse">
            <a:avLst/>
          </a:prstGeom>
          <a:no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9" descr="C:\Users\FC\Desktop\hépatites virales\VHB.jpg"/>
          <p:cNvPicPr>
            <a:picLocks noChangeAspect="1" noChangeArrowheads="1"/>
          </p:cNvPicPr>
          <p:nvPr/>
        </p:nvPicPr>
        <p:blipFill>
          <a:blip r:embed="rId3" cstate="print"/>
          <a:srcRect/>
          <a:stretch>
            <a:fillRect/>
          </a:stretch>
        </p:blipFill>
        <p:spPr bwMode="auto">
          <a:xfrm>
            <a:off x="7740352" y="0"/>
            <a:ext cx="1403648" cy="1124744"/>
          </a:xfrm>
          <a:prstGeom prst="rect">
            <a:avLst/>
          </a:prstGeom>
          <a:ln>
            <a:noFill/>
          </a:ln>
          <a:effectLst>
            <a:outerShdw blurRad="292100" dist="139700" dir="2700000" algn="tl" rotWithShape="0">
              <a:srgbClr val="333333">
                <a:alpha val="65000"/>
              </a:srgbClr>
            </a:outerShdw>
          </a:effectLst>
        </p:spPr>
      </p:pic>
      <p:sp>
        <p:nvSpPr>
          <p:cNvPr id="9" name="Flèche vers le bas 8"/>
          <p:cNvSpPr/>
          <p:nvPr/>
        </p:nvSpPr>
        <p:spPr>
          <a:xfrm>
            <a:off x="6444208" y="3933056"/>
            <a:ext cx="1224136" cy="1080120"/>
          </a:xfrm>
          <a:prstGeom prst="downArrow">
            <a:avLst/>
          </a:prstGeom>
          <a:solidFill>
            <a:srgbClr val="00642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Espace réservé du contenu 6"/>
          <p:cNvGraphicFramePr>
            <a:graphicFrameLocks/>
          </p:cNvGraphicFramePr>
          <p:nvPr>
            <p:extLst>
              <p:ext uri="{D42A27DB-BD31-4B8C-83A1-F6EECF244321}">
                <p14:modId xmlns="" xmlns:p14="http://schemas.microsoft.com/office/powerpoint/2010/main" xmlns:mv="urn:schemas-microsoft-com:mac:vml" xmlns:mc="http://schemas.openxmlformats.org/markup-compatibility/2006" val="1997525379"/>
              </p:ext>
            </p:extLst>
          </p:nvPr>
        </p:nvGraphicFramePr>
        <p:xfrm>
          <a:off x="467544" y="1340768"/>
          <a:ext cx="8395469" cy="4200349"/>
        </p:xfrm>
        <a:graphic>
          <a:graphicData uri="http://schemas.openxmlformats.org/drawingml/2006/chart">
            <c:chart xmlns:c="http://schemas.openxmlformats.org/drawingml/2006/chart" xmlns:r="http://schemas.openxmlformats.org/officeDocument/2006/relationships" r:id="rId3"/>
          </a:graphicData>
        </a:graphic>
      </p:graphicFrame>
      <p:sp>
        <p:nvSpPr>
          <p:cNvPr id="9217" name="Titre 11"/>
          <p:cNvSpPr>
            <a:spLocks noGrp="1"/>
          </p:cNvSpPr>
          <p:nvPr>
            <p:ph type="title"/>
          </p:nvPr>
        </p:nvSpPr>
        <p:spPr>
          <a:xfrm>
            <a:off x="251520" y="44624"/>
            <a:ext cx="8568952" cy="1158693"/>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fr-FR" dirty="0" smtClean="0">
                <a:latin typeface="Arial" pitchFamily="34" charset="0"/>
                <a:cs typeface="Arial" pitchFamily="34" charset="0"/>
              </a:rPr>
              <a:t>Risque de CHC chez les patients  traités par ETV/TDF</a:t>
            </a:r>
            <a:endParaRPr lang="fr-FR" i="1" dirty="0" smtClean="0">
              <a:latin typeface="Arial" pitchFamily="34" charset="0"/>
              <a:cs typeface="Arial" pitchFamily="34" charset="0"/>
            </a:endParaRPr>
          </a:p>
        </p:txBody>
      </p:sp>
      <p:sp>
        <p:nvSpPr>
          <p:cNvPr id="4" name="Espace réservé du numéro de diapositive 3"/>
          <p:cNvSpPr>
            <a:spLocks noGrp="1"/>
          </p:cNvSpPr>
          <p:nvPr>
            <p:ph type="sldNum" sz="quarter" idx="12"/>
          </p:nvPr>
        </p:nvSpPr>
        <p:spPr>
          <a:xfrm>
            <a:off x="8526463" y="247650"/>
            <a:ext cx="592137" cy="381000"/>
          </a:xfrm>
        </p:spPr>
        <p:txBody>
          <a:bodyPr/>
          <a:lstStyle/>
          <a:p>
            <a:fld id="{89CAAECB-846B-453B-B61E-66D2100CE90A}" type="slidenum">
              <a:rPr lang="fr-FR" smtClean="0"/>
              <a:pPr/>
              <a:t>98</a:t>
            </a:fld>
            <a:endParaRPr lang="fr-FR" dirty="0"/>
          </a:p>
        </p:txBody>
      </p:sp>
      <p:sp>
        <p:nvSpPr>
          <p:cNvPr id="21" name="Espace réservé du texte 20"/>
          <p:cNvSpPr>
            <a:spLocks noGrp="1"/>
          </p:cNvSpPr>
          <p:nvPr>
            <p:ph type="body" sz="quarter" idx="15"/>
          </p:nvPr>
        </p:nvSpPr>
        <p:spPr>
          <a:xfrm>
            <a:off x="7596335" y="6324599"/>
            <a:ext cx="1317477" cy="344761"/>
          </a:xfrm>
          <a:solidFill>
            <a:schemeClr val="bg1">
              <a:lumMod val="85000"/>
            </a:schemeClr>
          </a:solidFill>
        </p:spPr>
        <p:txBody>
          <a:bodyPr>
            <a:normAutofit/>
          </a:bodyPr>
          <a:lstStyle/>
          <a:p>
            <a:r>
              <a:rPr lang="fr-FR" sz="1600" dirty="0" smtClean="0"/>
              <a:t>AASLD 2013</a:t>
            </a:r>
          </a:p>
        </p:txBody>
      </p:sp>
      <p:sp>
        <p:nvSpPr>
          <p:cNvPr id="15" name="Espace réservé du texte 42"/>
          <p:cNvSpPr txBox="1">
            <a:spLocks/>
          </p:cNvSpPr>
          <p:nvPr/>
        </p:nvSpPr>
        <p:spPr bwMode="auto">
          <a:xfrm>
            <a:off x="5292080" y="1340768"/>
            <a:ext cx="3468172" cy="1051700"/>
          </a:xfrm>
          <a:prstGeom prst="rect">
            <a:avLst/>
          </a:prstGeom>
          <a:solidFill>
            <a:schemeClr val="tx2">
              <a:lumMod val="20000"/>
              <a:lumOff val="80000"/>
            </a:schemeClr>
          </a:solidFill>
          <a:ln w="9525">
            <a:noFill/>
            <a:miter lim="800000"/>
            <a:headEnd/>
            <a:tailEnd/>
          </a:ln>
        </p:spPr>
        <p:txBody>
          <a:bodyPr vert="horz" wrap="square" lIns="0" tIns="0" rIns="0" bIns="0" numCol="1" anchor="t" anchorCtr="0" compatLnSpc="1">
            <a:prstTxWarp prst="textNoShape">
              <a:avLst/>
            </a:prstTxWarp>
          </a:bodyPr>
          <a:lstStyle>
            <a:lvl1pPr marL="0" indent="0" algn="l" defTabSz="457200" rtl="0" eaLnBrk="0" fontAlgn="base" hangingPunct="0">
              <a:spcBef>
                <a:spcPts val="800"/>
              </a:spcBef>
              <a:spcAft>
                <a:spcPct val="0"/>
              </a:spcAft>
              <a:buClr>
                <a:srgbClr val="FF0076"/>
              </a:buClr>
              <a:buSzPct val="100000"/>
              <a:buFont typeface="Lucida Grande"/>
              <a:buNone/>
              <a:defRPr sz="2200" b="1" kern="1200">
                <a:solidFill>
                  <a:srgbClr val="008E6C"/>
                </a:solidFill>
                <a:latin typeface="Arial"/>
                <a:ea typeface="ＭＳ Ｐゴシック" charset="-128"/>
                <a:cs typeface="Arial"/>
              </a:defRPr>
            </a:lvl1pPr>
            <a:lvl2pPr marL="552450" indent="-268288" algn="l" defTabSz="457200" rtl="0" eaLnBrk="0" fontAlgn="base" hangingPunct="0">
              <a:spcBef>
                <a:spcPct val="20000"/>
              </a:spcBef>
              <a:spcAft>
                <a:spcPct val="0"/>
              </a:spcAft>
              <a:buClr>
                <a:srgbClr val="FF0076"/>
              </a:buClr>
              <a:buFont typeface="Lucida Grande"/>
              <a:buChar char="–"/>
              <a:defRPr sz="2000" kern="1200">
                <a:solidFill>
                  <a:schemeClr val="tx1"/>
                </a:solidFill>
                <a:latin typeface="Arial"/>
                <a:ea typeface="ＭＳ Ｐゴシック" charset="-128"/>
                <a:cs typeface="Arial"/>
              </a:defRPr>
            </a:lvl2pPr>
            <a:lvl3pPr marL="800100" indent="-231775" algn="l" defTabSz="457200" rtl="0" eaLnBrk="0" fontAlgn="base" hangingPunct="0">
              <a:spcBef>
                <a:spcPct val="20000"/>
              </a:spcBef>
              <a:spcAft>
                <a:spcPct val="0"/>
              </a:spcAft>
              <a:buClr>
                <a:srgbClr val="FF0076"/>
              </a:buClr>
              <a:buSzPct val="100000"/>
              <a:buFont typeface="Arial" charset="0"/>
              <a:buChar char="•"/>
              <a:defRPr kern="1200">
                <a:solidFill>
                  <a:schemeClr val="tx1"/>
                </a:solidFill>
                <a:latin typeface="Arial"/>
                <a:ea typeface="ＭＳ Ｐゴシック" charset="-128"/>
                <a:cs typeface="Arial"/>
              </a:defRPr>
            </a:lvl3pPr>
            <a:lvl4pPr marL="1600200" indent="-228600" algn="l" defTabSz="457200" rtl="0" eaLnBrk="0" fontAlgn="base" hangingPunct="0">
              <a:spcBef>
                <a:spcPct val="20000"/>
              </a:spcBef>
              <a:spcAft>
                <a:spcPct val="0"/>
              </a:spcAft>
              <a:buClr>
                <a:srgbClr val="FF0076"/>
              </a:buClr>
              <a:buFont typeface="Arial" charset="0"/>
              <a:buChar char="–"/>
              <a:defRPr sz="2000" kern="1200">
                <a:solidFill>
                  <a:schemeClr val="tx1"/>
                </a:solidFill>
                <a:latin typeface="Arial"/>
                <a:ea typeface="ＭＳ Ｐゴシック" charset="-128"/>
                <a:cs typeface="Arial"/>
              </a:defRPr>
            </a:lvl4pPr>
            <a:lvl5pPr marL="2057400" indent="-228600" algn="l" defTabSz="457200" rtl="0" eaLnBrk="0" fontAlgn="base" hangingPunct="0">
              <a:spcBef>
                <a:spcPct val="20000"/>
              </a:spcBef>
              <a:spcAft>
                <a:spcPct val="0"/>
              </a:spcAft>
              <a:buClr>
                <a:srgbClr val="FF0076"/>
              </a:buClr>
              <a:buFont typeface="Arial" charset="0"/>
              <a:buChar char="»"/>
              <a:defRPr sz="1600" kern="1200">
                <a:solidFill>
                  <a:schemeClr val="tx1"/>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fr-FR" sz="2000" dirty="0" smtClean="0">
                <a:solidFill>
                  <a:srgbClr val="002060"/>
                </a:solidFill>
                <a:latin typeface="Arial" charset="0"/>
                <a:ea typeface="ＭＳ Ｐゴシック"/>
                <a:cs typeface="Arial" charset="0"/>
              </a:rPr>
              <a:t>Incidence du CHC</a:t>
            </a:r>
            <a:br>
              <a:rPr lang="fr-FR" sz="2000" dirty="0" smtClean="0">
                <a:solidFill>
                  <a:srgbClr val="002060"/>
                </a:solidFill>
                <a:latin typeface="Arial" charset="0"/>
                <a:ea typeface="ＭＳ Ｐゴシック"/>
                <a:cs typeface="Arial" charset="0"/>
              </a:rPr>
            </a:br>
            <a:r>
              <a:rPr lang="fr-FR" sz="2000" dirty="0" smtClean="0">
                <a:solidFill>
                  <a:srgbClr val="002060"/>
                </a:solidFill>
                <a:latin typeface="Arial" charset="0"/>
                <a:ea typeface="ＭＳ Ｐゴシック"/>
                <a:cs typeface="Arial" charset="0"/>
              </a:rPr>
              <a:t>selon la sévérité de la maladie</a:t>
            </a:r>
          </a:p>
        </p:txBody>
      </p:sp>
      <p:grpSp>
        <p:nvGrpSpPr>
          <p:cNvPr id="3" name="Grouper 34"/>
          <p:cNvGrpSpPr/>
          <p:nvPr/>
        </p:nvGrpSpPr>
        <p:grpSpPr>
          <a:xfrm>
            <a:off x="755576" y="1340768"/>
            <a:ext cx="3168352" cy="923330"/>
            <a:chOff x="899592" y="1261264"/>
            <a:chExt cx="3168352" cy="923330"/>
          </a:xfrm>
        </p:grpSpPr>
        <p:sp>
          <p:nvSpPr>
            <p:cNvPr id="2" name="ZoneTexte 1"/>
            <p:cNvSpPr txBox="1"/>
            <p:nvPr/>
          </p:nvSpPr>
          <p:spPr>
            <a:xfrm>
              <a:off x="1331640" y="1261264"/>
              <a:ext cx="2736304" cy="923330"/>
            </a:xfrm>
            <a:prstGeom prst="rect">
              <a:avLst/>
            </a:prstGeom>
            <a:noFill/>
          </p:spPr>
          <p:txBody>
            <a:bodyPr wrap="square" rtlCol="0">
              <a:spAutoFit/>
            </a:bodyPr>
            <a:lstStyle/>
            <a:p>
              <a:pPr marL="171450" indent="-171450"/>
              <a:r>
                <a:rPr lang="fr-FR" dirty="0" smtClean="0">
                  <a:latin typeface="Arial" pitchFamily="34" charset="0"/>
                  <a:cs typeface="Arial" pitchFamily="34" charset="0"/>
                </a:rPr>
                <a:t>Pas de cirrhose [0,5 %]</a:t>
              </a:r>
            </a:p>
            <a:p>
              <a:pPr marL="171450" indent="-171450"/>
              <a:r>
                <a:rPr lang="fr-FR" dirty="0" err="1" smtClean="0">
                  <a:latin typeface="Arial" pitchFamily="34" charset="0"/>
                  <a:cs typeface="Arial" pitchFamily="34" charset="0"/>
                </a:rPr>
                <a:t>Cir</a:t>
              </a:r>
              <a:r>
                <a:rPr lang="fr-FR" dirty="0" smtClean="0">
                  <a:latin typeface="Arial" pitchFamily="34" charset="0"/>
                  <a:cs typeface="Arial" pitchFamily="34" charset="0"/>
                </a:rPr>
                <a:t> compensée  [4 %]</a:t>
              </a:r>
            </a:p>
            <a:p>
              <a:pPr marL="171450" indent="-171450"/>
              <a:r>
                <a:rPr lang="fr-FR" dirty="0" err="1" smtClean="0">
                  <a:latin typeface="Arial" pitchFamily="34" charset="0"/>
                  <a:cs typeface="Arial" pitchFamily="34" charset="0"/>
                </a:rPr>
                <a:t>Cir</a:t>
              </a:r>
              <a:r>
                <a:rPr lang="fr-FR" dirty="0" smtClean="0">
                  <a:latin typeface="Arial" pitchFamily="34" charset="0"/>
                  <a:cs typeface="Arial" pitchFamily="34" charset="0"/>
                </a:rPr>
                <a:t> décompensée [6 %]</a:t>
              </a:r>
              <a:endParaRPr lang="fr-FR" dirty="0">
                <a:latin typeface="Arial" pitchFamily="34" charset="0"/>
                <a:cs typeface="Arial" pitchFamily="34" charset="0"/>
              </a:endParaRPr>
            </a:p>
          </p:txBody>
        </p:sp>
        <p:cxnSp>
          <p:nvCxnSpPr>
            <p:cNvPr id="32" name="Connecteur droit 31"/>
            <p:cNvCxnSpPr/>
            <p:nvPr/>
          </p:nvCxnSpPr>
          <p:spPr>
            <a:xfrm>
              <a:off x="899592" y="1405280"/>
              <a:ext cx="316230" cy="1588"/>
            </a:xfrm>
            <a:prstGeom prst="line">
              <a:avLst/>
            </a:prstGeom>
            <a:ln>
              <a:solidFill>
                <a:srgbClr val="4F81BD"/>
              </a:solidFill>
            </a:ln>
            <a:effectLst/>
          </p:spPr>
          <p:style>
            <a:lnRef idx="2">
              <a:schemeClr val="accent1"/>
            </a:lnRef>
            <a:fillRef idx="0">
              <a:schemeClr val="accent1"/>
            </a:fillRef>
            <a:effectRef idx="1">
              <a:schemeClr val="accent1"/>
            </a:effectRef>
            <a:fontRef idx="minor">
              <a:schemeClr val="tx1"/>
            </a:fontRef>
          </p:style>
        </p:cxnSp>
        <p:cxnSp>
          <p:nvCxnSpPr>
            <p:cNvPr id="33" name="Connecteur droit 32"/>
            <p:cNvCxnSpPr/>
            <p:nvPr/>
          </p:nvCxnSpPr>
          <p:spPr>
            <a:xfrm>
              <a:off x="971600" y="1765320"/>
              <a:ext cx="316230" cy="1588"/>
            </a:xfrm>
            <a:prstGeom prst="line">
              <a:avLst/>
            </a:prstGeom>
            <a:ln>
              <a:solidFill>
                <a:srgbClr val="008E6C"/>
              </a:solidFill>
            </a:ln>
            <a:effectLst/>
          </p:spPr>
          <p:style>
            <a:lnRef idx="2">
              <a:schemeClr val="accent1"/>
            </a:lnRef>
            <a:fillRef idx="0">
              <a:schemeClr val="accent1"/>
            </a:fillRef>
            <a:effectRef idx="1">
              <a:schemeClr val="accent1"/>
            </a:effectRef>
            <a:fontRef idx="minor">
              <a:schemeClr val="tx1"/>
            </a:fontRef>
          </p:style>
        </p:cxnSp>
        <p:cxnSp>
          <p:nvCxnSpPr>
            <p:cNvPr id="34" name="Connecteur droit 33"/>
            <p:cNvCxnSpPr/>
            <p:nvPr/>
          </p:nvCxnSpPr>
          <p:spPr>
            <a:xfrm>
              <a:off x="971600" y="2053352"/>
              <a:ext cx="316230" cy="1588"/>
            </a:xfrm>
            <a:prstGeom prst="line">
              <a:avLst/>
            </a:prstGeom>
            <a:ln>
              <a:solidFill>
                <a:srgbClr val="FF0076"/>
              </a:solidFill>
            </a:ln>
            <a:effectLst/>
          </p:spPr>
          <p:style>
            <a:lnRef idx="2">
              <a:schemeClr val="accent1"/>
            </a:lnRef>
            <a:fillRef idx="0">
              <a:schemeClr val="accent1"/>
            </a:fillRef>
            <a:effectRef idx="1">
              <a:schemeClr val="accent1"/>
            </a:effectRef>
            <a:fontRef idx="minor">
              <a:schemeClr val="tx1"/>
            </a:fontRef>
          </p:style>
        </p:cxnSp>
      </p:grpSp>
      <p:sp>
        <p:nvSpPr>
          <p:cNvPr id="36" name="ZoneTexte 35"/>
          <p:cNvSpPr txBox="1"/>
          <p:nvPr/>
        </p:nvSpPr>
        <p:spPr>
          <a:xfrm>
            <a:off x="5609843" y="2941181"/>
            <a:ext cx="830726" cy="276999"/>
          </a:xfrm>
          <a:prstGeom prst="rect">
            <a:avLst/>
          </a:prstGeom>
          <a:noFill/>
        </p:spPr>
        <p:txBody>
          <a:bodyPr wrap="none" rtlCol="0">
            <a:spAutoFit/>
          </a:bodyPr>
          <a:lstStyle/>
          <a:p>
            <a:r>
              <a:rPr lang="fr-FR" sz="1200" dirty="0" smtClean="0"/>
              <a:t>p &lt; 0,001</a:t>
            </a:r>
            <a:endParaRPr lang="fr-FR" sz="1200" dirty="0"/>
          </a:p>
        </p:txBody>
      </p:sp>
      <p:sp>
        <p:nvSpPr>
          <p:cNvPr id="37" name="ZoneTexte 36"/>
          <p:cNvSpPr txBox="1"/>
          <p:nvPr/>
        </p:nvSpPr>
        <p:spPr>
          <a:xfrm>
            <a:off x="5667848" y="3941061"/>
            <a:ext cx="424741" cy="246221"/>
          </a:xfrm>
          <a:prstGeom prst="rect">
            <a:avLst/>
          </a:prstGeom>
          <a:noFill/>
        </p:spPr>
        <p:txBody>
          <a:bodyPr wrap="none" rtlCol="0">
            <a:spAutoFit/>
          </a:bodyPr>
          <a:lstStyle/>
          <a:p>
            <a:r>
              <a:rPr lang="fr-FR" sz="1000" dirty="0" smtClean="0"/>
              <a:t>11,6</a:t>
            </a:r>
            <a:endParaRPr lang="fr-FR" sz="1000" dirty="0"/>
          </a:p>
        </p:txBody>
      </p:sp>
      <p:sp>
        <p:nvSpPr>
          <p:cNvPr id="38" name="ZoneTexte 37"/>
          <p:cNvSpPr txBox="1"/>
          <p:nvPr/>
        </p:nvSpPr>
        <p:spPr>
          <a:xfrm>
            <a:off x="7065390" y="3355721"/>
            <a:ext cx="434259" cy="246221"/>
          </a:xfrm>
          <a:prstGeom prst="rect">
            <a:avLst/>
          </a:prstGeom>
          <a:noFill/>
        </p:spPr>
        <p:txBody>
          <a:bodyPr wrap="none" rtlCol="0">
            <a:spAutoFit/>
          </a:bodyPr>
          <a:lstStyle/>
          <a:p>
            <a:r>
              <a:rPr lang="fr-FR" sz="1000" dirty="0" smtClean="0"/>
              <a:t>23,8</a:t>
            </a:r>
            <a:endParaRPr lang="fr-FR" sz="1000" dirty="0"/>
          </a:p>
        </p:txBody>
      </p:sp>
      <p:sp>
        <p:nvSpPr>
          <p:cNvPr id="41" name="ZoneTexte 40"/>
          <p:cNvSpPr txBox="1"/>
          <p:nvPr/>
        </p:nvSpPr>
        <p:spPr>
          <a:xfrm>
            <a:off x="7136712" y="4233942"/>
            <a:ext cx="362937" cy="246221"/>
          </a:xfrm>
          <a:prstGeom prst="rect">
            <a:avLst/>
          </a:prstGeom>
          <a:noFill/>
        </p:spPr>
        <p:txBody>
          <a:bodyPr wrap="none" rtlCol="0">
            <a:spAutoFit/>
          </a:bodyPr>
          <a:lstStyle/>
          <a:p>
            <a:r>
              <a:rPr lang="fr-FR" sz="1000" dirty="0" smtClean="0"/>
              <a:t>5,8</a:t>
            </a:r>
            <a:endParaRPr lang="fr-FR" sz="1000" dirty="0"/>
          </a:p>
        </p:txBody>
      </p:sp>
      <p:sp>
        <p:nvSpPr>
          <p:cNvPr id="42" name="ZoneTexte 41"/>
          <p:cNvSpPr txBox="1"/>
          <p:nvPr/>
        </p:nvSpPr>
        <p:spPr>
          <a:xfrm>
            <a:off x="5674198" y="4376102"/>
            <a:ext cx="362937" cy="246221"/>
          </a:xfrm>
          <a:prstGeom prst="rect">
            <a:avLst/>
          </a:prstGeom>
          <a:noFill/>
        </p:spPr>
        <p:txBody>
          <a:bodyPr wrap="none" rtlCol="0">
            <a:spAutoFit/>
          </a:bodyPr>
          <a:lstStyle/>
          <a:p>
            <a:r>
              <a:rPr lang="fr-FR" sz="1000" dirty="0" smtClean="0"/>
              <a:t>2,5</a:t>
            </a:r>
            <a:endParaRPr lang="fr-FR" sz="1000" dirty="0"/>
          </a:p>
        </p:txBody>
      </p:sp>
      <p:sp>
        <p:nvSpPr>
          <p:cNvPr id="43" name="ZoneTexte 42"/>
          <p:cNvSpPr txBox="1"/>
          <p:nvPr/>
        </p:nvSpPr>
        <p:spPr>
          <a:xfrm>
            <a:off x="7136712" y="4454763"/>
            <a:ext cx="362937" cy="246221"/>
          </a:xfrm>
          <a:prstGeom prst="rect">
            <a:avLst/>
          </a:prstGeom>
          <a:noFill/>
        </p:spPr>
        <p:txBody>
          <a:bodyPr wrap="none" rtlCol="0">
            <a:spAutoFit/>
          </a:bodyPr>
          <a:lstStyle/>
          <a:p>
            <a:r>
              <a:rPr lang="fr-FR" sz="1000" dirty="0" smtClean="0"/>
              <a:t>1,2</a:t>
            </a:r>
            <a:endParaRPr lang="fr-FR" sz="1000" dirty="0"/>
          </a:p>
        </p:txBody>
      </p:sp>
      <p:sp>
        <p:nvSpPr>
          <p:cNvPr id="45" name="ZoneTexte 44"/>
          <p:cNvSpPr txBox="1"/>
          <p:nvPr/>
        </p:nvSpPr>
        <p:spPr>
          <a:xfrm>
            <a:off x="5847620" y="4499212"/>
            <a:ext cx="362937" cy="246221"/>
          </a:xfrm>
          <a:prstGeom prst="rect">
            <a:avLst/>
          </a:prstGeom>
          <a:noFill/>
        </p:spPr>
        <p:txBody>
          <a:bodyPr wrap="none" rtlCol="0">
            <a:spAutoFit/>
          </a:bodyPr>
          <a:lstStyle/>
          <a:p>
            <a:r>
              <a:rPr lang="fr-FR" sz="1000" dirty="0" smtClean="0"/>
              <a:t>0,8</a:t>
            </a:r>
            <a:endParaRPr lang="fr-FR" sz="1000" dirty="0"/>
          </a:p>
        </p:txBody>
      </p:sp>
      <p:pic>
        <p:nvPicPr>
          <p:cNvPr id="39940" name="Picture 4"/>
          <p:cNvPicPr>
            <a:picLocks noChangeAspect="1" noChangeArrowheads="1"/>
          </p:cNvPicPr>
          <p:nvPr/>
        </p:nvPicPr>
        <p:blipFill>
          <a:blip r:embed="rId4" cstate="print"/>
          <a:srcRect/>
          <a:stretch>
            <a:fillRect/>
          </a:stretch>
        </p:blipFill>
        <p:spPr bwMode="auto">
          <a:xfrm>
            <a:off x="1979712" y="3068960"/>
            <a:ext cx="6408712" cy="1591816"/>
          </a:xfrm>
          <a:prstGeom prst="rect">
            <a:avLst/>
          </a:prstGeom>
          <a:noFill/>
          <a:ln w="9525">
            <a:noFill/>
            <a:miter lim="800000"/>
            <a:headEnd/>
            <a:tailEnd/>
          </a:ln>
          <a:effectLst/>
        </p:spPr>
      </p:pic>
      <p:sp>
        <p:nvSpPr>
          <p:cNvPr id="28" name="Rectangle 27"/>
          <p:cNvSpPr/>
          <p:nvPr/>
        </p:nvSpPr>
        <p:spPr>
          <a:xfrm>
            <a:off x="251520" y="2492896"/>
            <a:ext cx="8640960" cy="2880320"/>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space réservé du texte 29"/>
          <p:cNvSpPr>
            <a:spLocks noGrp="1"/>
          </p:cNvSpPr>
          <p:nvPr>
            <p:ph type="body" sz="quarter" idx="14"/>
          </p:nvPr>
        </p:nvSpPr>
        <p:spPr/>
        <p:txBody>
          <a:bodyPr/>
          <a:lstStyle/>
          <a:p>
            <a:endParaRPr lang="fr-F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Espace réservé du contenu 6"/>
          <p:cNvGraphicFramePr>
            <a:graphicFrameLocks/>
          </p:cNvGraphicFramePr>
          <p:nvPr>
            <p:extLst>
              <p:ext uri="{D42A27DB-BD31-4B8C-83A1-F6EECF244321}">
                <p14:modId xmlns="" xmlns:p14="http://schemas.microsoft.com/office/powerpoint/2010/main" xmlns:mv="urn:schemas-microsoft-com:mac:vml" xmlns:mc="http://schemas.openxmlformats.org/markup-compatibility/2006" val="1997525379"/>
              </p:ext>
            </p:extLst>
          </p:nvPr>
        </p:nvGraphicFramePr>
        <p:xfrm>
          <a:off x="467544" y="1340768"/>
          <a:ext cx="8395469" cy="4200349"/>
        </p:xfrm>
        <a:graphic>
          <a:graphicData uri="http://schemas.openxmlformats.org/drawingml/2006/chart">
            <c:chart xmlns:c="http://schemas.openxmlformats.org/drawingml/2006/chart" xmlns:r="http://schemas.openxmlformats.org/officeDocument/2006/relationships" r:id="rId3"/>
          </a:graphicData>
        </a:graphic>
      </p:graphicFrame>
      <p:sp>
        <p:nvSpPr>
          <p:cNvPr id="9217" name="Titre 11"/>
          <p:cNvSpPr>
            <a:spLocks noGrp="1"/>
          </p:cNvSpPr>
          <p:nvPr>
            <p:ph type="title"/>
          </p:nvPr>
        </p:nvSpPr>
        <p:spPr>
          <a:xfrm>
            <a:off x="251520" y="44624"/>
            <a:ext cx="8568952" cy="1158693"/>
          </a:xfr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fr-FR" dirty="0" smtClean="0">
                <a:latin typeface="Arial" pitchFamily="34" charset="0"/>
                <a:cs typeface="Arial" pitchFamily="34" charset="0"/>
              </a:rPr>
              <a:t>Risque de CHC chez les patients  traités par ETV/TDF</a:t>
            </a:r>
            <a:endParaRPr lang="fr-FR" i="1" dirty="0" smtClean="0">
              <a:latin typeface="Arial" pitchFamily="34" charset="0"/>
              <a:cs typeface="Arial" pitchFamily="34" charset="0"/>
            </a:endParaRPr>
          </a:p>
        </p:txBody>
      </p:sp>
      <p:sp>
        <p:nvSpPr>
          <p:cNvPr id="4" name="Espace réservé du numéro de diapositive 3"/>
          <p:cNvSpPr>
            <a:spLocks noGrp="1"/>
          </p:cNvSpPr>
          <p:nvPr>
            <p:ph type="sldNum" sz="quarter" idx="12"/>
          </p:nvPr>
        </p:nvSpPr>
        <p:spPr>
          <a:xfrm>
            <a:off x="8526463" y="247650"/>
            <a:ext cx="592137" cy="381000"/>
          </a:xfrm>
        </p:spPr>
        <p:txBody>
          <a:bodyPr/>
          <a:lstStyle/>
          <a:p>
            <a:fld id="{89CAAECB-846B-453B-B61E-66D2100CE90A}" type="slidenum">
              <a:rPr lang="fr-FR" smtClean="0"/>
              <a:pPr/>
              <a:t>99</a:t>
            </a:fld>
            <a:endParaRPr lang="fr-FR" dirty="0"/>
          </a:p>
        </p:txBody>
      </p:sp>
      <p:sp>
        <p:nvSpPr>
          <p:cNvPr id="21" name="Espace réservé du texte 20"/>
          <p:cNvSpPr>
            <a:spLocks noGrp="1"/>
          </p:cNvSpPr>
          <p:nvPr>
            <p:ph type="body" sz="quarter" idx="15"/>
          </p:nvPr>
        </p:nvSpPr>
        <p:spPr>
          <a:xfrm>
            <a:off x="7596335" y="6324599"/>
            <a:ext cx="1317477" cy="344761"/>
          </a:xfrm>
          <a:solidFill>
            <a:schemeClr val="bg1">
              <a:lumMod val="85000"/>
            </a:schemeClr>
          </a:solidFill>
        </p:spPr>
        <p:txBody>
          <a:bodyPr>
            <a:normAutofit/>
          </a:bodyPr>
          <a:lstStyle/>
          <a:p>
            <a:r>
              <a:rPr lang="fr-FR" sz="1600" dirty="0" smtClean="0"/>
              <a:t>AASLD 2013</a:t>
            </a:r>
          </a:p>
        </p:txBody>
      </p:sp>
      <p:sp>
        <p:nvSpPr>
          <p:cNvPr id="15" name="Espace réservé du texte 42"/>
          <p:cNvSpPr txBox="1">
            <a:spLocks/>
          </p:cNvSpPr>
          <p:nvPr/>
        </p:nvSpPr>
        <p:spPr bwMode="auto">
          <a:xfrm>
            <a:off x="5292080" y="1340768"/>
            <a:ext cx="3468172" cy="1051700"/>
          </a:xfrm>
          <a:prstGeom prst="rect">
            <a:avLst/>
          </a:prstGeom>
          <a:solidFill>
            <a:schemeClr val="tx2">
              <a:lumMod val="20000"/>
              <a:lumOff val="80000"/>
            </a:schemeClr>
          </a:solidFill>
          <a:ln w="9525">
            <a:noFill/>
            <a:miter lim="800000"/>
            <a:headEnd/>
            <a:tailEnd/>
          </a:ln>
        </p:spPr>
        <p:txBody>
          <a:bodyPr vert="horz" wrap="square" lIns="0" tIns="0" rIns="0" bIns="0" numCol="1" anchor="t" anchorCtr="0" compatLnSpc="1">
            <a:prstTxWarp prst="textNoShape">
              <a:avLst/>
            </a:prstTxWarp>
          </a:bodyPr>
          <a:lstStyle>
            <a:lvl1pPr marL="0" indent="0" algn="l" defTabSz="457200" rtl="0" eaLnBrk="0" fontAlgn="base" hangingPunct="0">
              <a:spcBef>
                <a:spcPts val="800"/>
              </a:spcBef>
              <a:spcAft>
                <a:spcPct val="0"/>
              </a:spcAft>
              <a:buClr>
                <a:srgbClr val="FF0076"/>
              </a:buClr>
              <a:buSzPct val="100000"/>
              <a:buFont typeface="Lucida Grande"/>
              <a:buNone/>
              <a:defRPr sz="2200" b="1" kern="1200">
                <a:solidFill>
                  <a:srgbClr val="008E6C"/>
                </a:solidFill>
                <a:latin typeface="Arial"/>
                <a:ea typeface="ＭＳ Ｐゴシック" charset="-128"/>
                <a:cs typeface="Arial"/>
              </a:defRPr>
            </a:lvl1pPr>
            <a:lvl2pPr marL="552450" indent="-268288" algn="l" defTabSz="457200" rtl="0" eaLnBrk="0" fontAlgn="base" hangingPunct="0">
              <a:spcBef>
                <a:spcPct val="20000"/>
              </a:spcBef>
              <a:spcAft>
                <a:spcPct val="0"/>
              </a:spcAft>
              <a:buClr>
                <a:srgbClr val="FF0076"/>
              </a:buClr>
              <a:buFont typeface="Lucida Grande"/>
              <a:buChar char="–"/>
              <a:defRPr sz="2000" kern="1200">
                <a:solidFill>
                  <a:schemeClr val="tx1"/>
                </a:solidFill>
                <a:latin typeface="Arial"/>
                <a:ea typeface="ＭＳ Ｐゴシック" charset="-128"/>
                <a:cs typeface="Arial"/>
              </a:defRPr>
            </a:lvl2pPr>
            <a:lvl3pPr marL="800100" indent="-231775" algn="l" defTabSz="457200" rtl="0" eaLnBrk="0" fontAlgn="base" hangingPunct="0">
              <a:spcBef>
                <a:spcPct val="20000"/>
              </a:spcBef>
              <a:spcAft>
                <a:spcPct val="0"/>
              </a:spcAft>
              <a:buClr>
                <a:srgbClr val="FF0076"/>
              </a:buClr>
              <a:buSzPct val="100000"/>
              <a:buFont typeface="Arial" charset="0"/>
              <a:buChar char="•"/>
              <a:defRPr kern="1200">
                <a:solidFill>
                  <a:schemeClr val="tx1"/>
                </a:solidFill>
                <a:latin typeface="Arial"/>
                <a:ea typeface="ＭＳ Ｐゴシック" charset="-128"/>
                <a:cs typeface="Arial"/>
              </a:defRPr>
            </a:lvl3pPr>
            <a:lvl4pPr marL="1600200" indent="-228600" algn="l" defTabSz="457200" rtl="0" eaLnBrk="0" fontAlgn="base" hangingPunct="0">
              <a:spcBef>
                <a:spcPct val="20000"/>
              </a:spcBef>
              <a:spcAft>
                <a:spcPct val="0"/>
              </a:spcAft>
              <a:buClr>
                <a:srgbClr val="FF0076"/>
              </a:buClr>
              <a:buFont typeface="Arial" charset="0"/>
              <a:buChar char="–"/>
              <a:defRPr sz="2000" kern="1200">
                <a:solidFill>
                  <a:schemeClr val="tx1"/>
                </a:solidFill>
                <a:latin typeface="Arial"/>
                <a:ea typeface="ＭＳ Ｐゴシック" charset="-128"/>
                <a:cs typeface="Arial"/>
              </a:defRPr>
            </a:lvl4pPr>
            <a:lvl5pPr marL="2057400" indent="-228600" algn="l" defTabSz="457200" rtl="0" eaLnBrk="0" fontAlgn="base" hangingPunct="0">
              <a:spcBef>
                <a:spcPct val="20000"/>
              </a:spcBef>
              <a:spcAft>
                <a:spcPct val="0"/>
              </a:spcAft>
              <a:buClr>
                <a:srgbClr val="FF0076"/>
              </a:buClr>
              <a:buFont typeface="Arial" charset="0"/>
              <a:buChar char="»"/>
              <a:defRPr sz="1600" kern="1200">
                <a:solidFill>
                  <a:schemeClr val="tx1"/>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fr-FR" sz="2000" dirty="0" smtClean="0">
                <a:solidFill>
                  <a:srgbClr val="002060"/>
                </a:solidFill>
                <a:latin typeface="Arial" charset="0"/>
                <a:ea typeface="ＭＳ Ｐゴシック"/>
                <a:cs typeface="Arial" charset="0"/>
              </a:rPr>
              <a:t>Incidence du CHC</a:t>
            </a:r>
            <a:br>
              <a:rPr lang="fr-FR" sz="2000" dirty="0" smtClean="0">
                <a:solidFill>
                  <a:srgbClr val="002060"/>
                </a:solidFill>
                <a:latin typeface="Arial" charset="0"/>
                <a:ea typeface="ＭＳ Ｐゴシック"/>
                <a:cs typeface="Arial" charset="0"/>
              </a:rPr>
            </a:br>
            <a:r>
              <a:rPr lang="fr-FR" sz="2000" dirty="0" smtClean="0">
                <a:solidFill>
                  <a:srgbClr val="002060"/>
                </a:solidFill>
                <a:latin typeface="Arial" charset="0"/>
                <a:ea typeface="ＭＳ Ｐゴシック"/>
                <a:cs typeface="Arial" charset="0"/>
              </a:rPr>
              <a:t>selon la sévérité de la maladie</a:t>
            </a:r>
          </a:p>
        </p:txBody>
      </p:sp>
      <p:grpSp>
        <p:nvGrpSpPr>
          <p:cNvPr id="3" name="Grouper 34"/>
          <p:cNvGrpSpPr/>
          <p:nvPr/>
        </p:nvGrpSpPr>
        <p:grpSpPr>
          <a:xfrm>
            <a:off x="755576" y="1340768"/>
            <a:ext cx="3168352" cy="923330"/>
            <a:chOff x="899592" y="1261264"/>
            <a:chExt cx="3168352" cy="923330"/>
          </a:xfrm>
        </p:grpSpPr>
        <p:sp>
          <p:nvSpPr>
            <p:cNvPr id="2" name="ZoneTexte 1"/>
            <p:cNvSpPr txBox="1"/>
            <p:nvPr/>
          </p:nvSpPr>
          <p:spPr>
            <a:xfrm>
              <a:off x="1331640" y="1261264"/>
              <a:ext cx="2736304" cy="923330"/>
            </a:xfrm>
            <a:prstGeom prst="rect">
              <a:avLst/>
            </a:prstGeom>
            <a:noFill/>
          </p:spPr>
          <p:txBody>
            <a:bodyPr wrap="square" rtlCol="0">
              <a:spAutoFit/>
            </a:bodyPr>
            <a:lstStyle/>
            <a:p>
              <a:pPr marL="171450" indent="-171450"/>
              <a:r>
                <a:rPr lang="fr-FR" dirty="0" smtClean="0">
                  <a:latin typeface="Arial" pitchFamily="34" charset="0"/>
                  <a:cs typeface="Arial" pitchFamily="34" charset="0"/>
                </a:rPr>
                <a:t>Pas de cirrhose [0,5 %]</a:t>
              </a:r>
            </a:p>
            <a:p>
              <a:pPr marL="171450" indent="-171450"/>
              <a:r>
                <a:rPr lang="fr-FR" dirty="0" err="1" smtClean="0">
                  <a:latin typeface="Arial" pitchFamily="34" charset="0"/>
                  <a:cs typeface="Arial" pitchFamily="34" charset="0"/>
                </a:rPr>
                <a:t>Cir</a:t>
              </a:r>
              <a:r>
                <a:rPr lang="fr-FR" dirty="0" smtClean="0">
                  <a:latin typeface="Arial" pitchFamily="34" charset="0"/>
                  <a:cs typeface="Arial" pitchFamily="34" charset="0"/>
                </a:rPr>
                <a:t> compensée  [4 %]</a:t>
              </a:r>
            </a:p>
            <a:p>
              <a:pPr marL="171450" indent="-171450"/>
              <a:r>
                <a:rPr lang="fr-FR" dirty="0" err="1" smtClean="0">
                  <a:latin typeface="Arial" pitchFamily="34" charset="0"/>
                  <a:cs typeface="Arial" pitchFamily="34" charset="0"/>
                </a:rPr>
                <a:t>Cir</a:t>
              </a:r>
              <a:r>
                <a:rPr lang="fr-FR" dirty="0" smtClean="0">
                  <a:latin typeface="Arial" pitchFamily="34" charset="0"/>
                  <a:cs typeface="Arial" pitchFamily="34" charset="0"/>
                </a:rPr>
                <a:t> décompensée [6 %]</a:t>
              </a:r>
              <a:endParaRPr lang="fr-FR" dirty="0">
                <a:latin typeface="Arial" pitchFamily="34" charset="0"/>
                <a:cs typeface="Arial" pitchFamily="34" charset="0"/>
              </a:endParaRPr>
            </a:p>
          </p:txBody>
        </p:sp>
        <p:cxnSp>
          <p:nvCxnSpPr>
            <p:cNvPr id="32" name="Connecteur droit 31"/>
            <p:cNvCxnSpPr/>
            <p:nvPr/>
          </p:nvCxnSpPr>
          <p:spPr>
            <a:xfrm>
              <a:off x="899592" y="1405280"/>
              <a:ext cx="316230" cy="1588"/>
            </a:xfrm>
            <a:prstGeom prst="line">
              <a:avLst/>
            </a:prstGeom>
            <a:ln>
              <a:solidFill>
                <a:srgbClr val="4F81BD"/>
              </a:solidFill>
            </a:ln>
            <a:effectLst/>
          </p:spPr>
          <p:style>
            <a:lnRef idx="2">
              <a:schemeClr val="accent1"/>
            </a:lnRef>
            <a:fillRef idx="0">
              <a:schemeClr val="accent1"/>
            </a:fillRef>
            <a:effectRef idx="1">
              <a:schemeClr val="accent1"/>
            </a:effectRef>
            <a:fontRef idx="minor">
              <a:schemeClr val="tx1"/>
            </a:fontRef>
          </p:style>
        </p:cxnSp>
        <p:cxnSp>
          <p:nvCxnSpPr>
            <p:cNvPr id="33" name="Connecteur droit 32"/>
            <p:cNvCxnSpPr/>
            <p:nvPr/>
          </p:nvCxnSpPr>
          <p:spPr>
            <a:xfrm>
              <a:off x="971600" y="1765320"/>
              <a:ext cx="316230" cy="1588"/>
            </a:xfrm>
            <a:prstGeom prst="line">
              <a:avLst/>
            </a:prstGeom>
            <a:ln>
              <a:solidFill>
                <a:srgbClr val="008E6C"/>
              </a:solidFill>
            </a:ln>
            <a:effectLst/>
          </p:spPr>
          <p:style>
            <a:lnRef idx="2">
              <a:schemeClr val="accent1"/>
            </a:lnRef>
            <a:fillRef idx="0">
              <a:schemeClr val="accent1"/>
            </a:fillRef>
            <a:effectRef idx="1">
              <a:schemeClr val="accent1"/>
            </a:effectRef>
            <a:fontRef idx="minor">
              <a:schemeClr val="tx1"/>
            </a:fontRef>
          </p:style>
        </p:cxnSp>
        <p:cxnSp>
          <p:nvCxnSpPr>
            <p:cNvPr id="34" name="Connecteur droit 33"/>
            <p:cNvCxnSpPr/>
            <p:nvPr/>
          </p:nvCxnSpPr>
          <p:spPr>
            <a:xfrm>
              <a:off x="971600" y="2053352"/>
              <a:ext cx="316230" cy="1588"/>
            </a:xfrm>
            <a:prstGeom prst="line">
              <a:avLst/>
            </a:prstGeom>
            <a:ln>
              <a:solidFill>
                <a:srgbClr val="FF0076"/>
              </a:solidFill>
            </a:ln>
            <a:effectLst/>
          </p:spPr>
          <p:style>
            <a:lnRef idx="2">
              <a:schemeClr val="accent1"/>
            </a:lnRef>
            <a:fillRef idx="0">
              <a:schemeClr val="accent1"/>
            </a:fillRef>
            <a:effectRef idx="1">
              <a:schemeClr val="accent1"/>
            </a:effectRef>
            <a:fontRef idx="minor">
              <a:schemeClr val="tx1"/>
            </a:fontRef>
          </p:style>
        </p:cxnSp>
      </p:grpSp>
      <p:sp>
        <p:nvSpPr>
          <p:cNvPr id="36" name="ZoneTexte 35"/>
          <p:cNvSpPr txBox="1"/>
          <p:nvPr/>
        </p:nvSpPr>
        <p:spPr>
          <a:xfrm>
            <a:off x="5609843" y="2941181"/>
            <a:ext cx="830726" cy="276999"/>
          </a:xfrm>
          <a:prstGeom prst="rect">
            <a:avLst/>
          </a:prstGeom>
          <a:noFill/>
        </p:spPr>
        <p:txBody>
          <a:bodyPr wrap="none" rtlCol="0">
            <a:spAutoFit/>
          </a:bodyPr>
          <a:lstStyle/>
          <a:p>
            <a:r>
              <a:rPr lang="fr-FR" sz="1200" dirty="0" smtClean="0"/>
              <a:t>p &lt; 0,001</a:t>
            </a:r>
            <a:endParaRPr lang="fr-FR" sz="1200" dirty="0"/>
          </a:p>
        </p:txBody>
      </p:sp>
      <p:sp>
        <p:nvSpPr>
          <p:cNvPr id="37" name="ZoneTexte 36"/>
          <p:cNvSpPr txBox="1"/>
          <p:nvPr/>
        </p:nvSpPr>
        <p:spPr>
          <a:xfrm>
            <a:off x="5667848" y="3941061"/>
            <a:ext cx="424741" cy="246221"/>
          </a:xfrm>
          <a:prstGeom prst="rect">
            <a:avLst/>
          </a:prstGeom>
          <a:noFill/>
        </p:spPr>
        <p:txBody>
          <a:bodyPr wrap="none" rtlCol="0">
            <a:spAutoFit/>
          </a:bodyPr>
          <a:lstStyle/>
          <a:p>
            <a:r>
              <a:rPr lang="fr-FR" sz="1000" dirty="0" smtClean="0"/>
              <a:t>11,6</a:t>
            </a:r>
            <a:endParaRPr lang="fr-FR" sz="1000" dirty="0"/>
          </a:p>
        </p:txBody>
      </p:sp>
      <p:sp>
        <p:nvSpPr>
          <p:cNvPr id="38" name="ZoneTexte 37"/>
          <p:cNvSpPr txBox="1"/>
          <p:nvPr/>
        </p:nvSpPr>
        <p:spPr>
          <a:xfrm>
            <a:off x="7065390" y="3355721"/>
            <a:ext cx="434259" cy="246221"/>
          </a:xfrm>
          <a:prstGeom prst="rect">
            <a:avLst/>
          </a:prstGeom>
          <a:noFill/>
        </p:spPr>
        <p:txBody>
          <a:bodyPr wrap="none" rtlCol="0">
            <a:spAutoFit/>
          </a:bodyPr>
          <a:lstStyle/>
          <a:p>
            <a:r>
              <a:rPr lang="fr-FR" sz="1000" dirty="0" smtClean="0"/>
              <a:t>23,8</a:t>
            </a:r>
            <a:endParaRPr lang="fr-FR" sz="1000" dirty="0"/>
          </a:p>
        </p:txBody>
      </p:sp>
      <p:sp>
        <p:nvSpPr>
          <p:cNvPr id="41" name="ZoneTexte 40"/>
          <p:cNvSpPr txBox="1"/>
          <p:nvPr/>
        </p:nvSpPr>
        <p:spPr>
          <a:xfrm>
            <a:off x="7136712" y="4233942"/>
            <a:ext cx="362937" cy="246221"/>
          </a:xfrm>
          <a:prstGeom prst="rect">
            <a:avLst/>
          </a:prstGeom>
          <a:noFill/>
        </p:spPr>
        <p:txBody>
          <a:bodyPr wrap="none" rtlCol="0">
            <a:spAutoFit/>
          </a:bodyPr>
          <a:lstStyle/>
          <a:p>
            <a:r>
              <a:rPr lang="fr-FR" sz="1000" dirty="0" smtClean="0"/>
              <a:t>5,8</a:t>
            </a:r>
            <a:endParaRPr lang="fr-FR" sz="1000" dirty="0"/>
          </a:p>
        </p:txBody>
      </p:sp>
      <p:sp>
        <p:nvSpPr>
          <p:cNvPr id="42" name="ZoneTexte 41"/>
          <p:cNvSpPr txBox="1"/>
          <p:nvPr/>
        </p:nvSpPr>
        <p:spPr>
          <a:xfrm>
            <a:off x="5674198" y="4376102"/>
            <a:ext cx="362937" cy="246221"/>
          </a:xfrm>
          <a:prstGeom prst="rect">
            <a:avLst/>
          </a:prstGeom>
          <a:noFill/>
        </p:spPr>
        <p:txBody>
          <a:bodyPr wrap="none" rtlCol="0">
            <a:spAutoFit/>
          </a:bodyPr>
          <a:lstStyle/>
          <a:p>
            <a:r>
              <a:rPr lang="fr-FR" sz="1000" dirty="0" smtClean="0"/>
              <a:t>2,5</a:t>
            </a:r>
            <a:endParaRPr lang="fr-FR" sz="1000" dirty="0"/>
          </a:p>
        </p:txBody>
      </p:sp>
      <p:sp>
        <p:nvSpPr>
          <p:cNvPr id="43" name="ZoneTexte 42"/>
          <p:cNvSpPr txBox="1"/>
          <p:nvPr/>
        </p:nvSpPr>
        <p:spPr>
          <a:xfrm>
            <a:off x="7136712" y="4454763"/>
            <a:ext cx="362937" cy="246221"/>
          </a:xfrm>
          <a:prstGeom prst="rect">
            <a:avLst/>
          </a:prstGeom>
          <a:noFill/>
        </p:spPr>
        <p:txBody>
          <a:bodyPr wrap="none" rtlCol="0">
            <a:spAutoFit/>
          </a:bodyPr>
          <a:lstStyle/>
          <a:p>
            <a:r>
              <a:rPr lang="fr-FR" sz="1000" dirty="0" smtClean="0"/>
              <a:t>1,2</a:t>
            </a:r>
            <a:endParaRPr lang="fr-FR" sz="1000" dirty="0"/>
          </a:p>
        </p:txBody>
      </p:sp>
      <p:sp>
        <p:nvSpPr>
          <p:cNvPr id="45" name="ZoneTexte 44"/>
          <p:cNvSpPr txBox="1"/>
          <p:nvPr/>
        </p:nvSpPr>
        <p:spPr>
          <a:xfrm>
            <a:off x="5847620" y="4499212"/>
            <a:ext cx="362937" cy="246221"/>
          </a:xfrm>
          <a:prstGeom prst="rect">
            <a:avLst/>
          </a:prstGeom>
          <a:noFill/>
        </p:spPr>
        <p:txBody>
          <a:bodyPr wrap="none" rtlCol="0">
            <a:spAutoFit/>
          </a:bodyPr>
          <a:lstStyle/>
          <a:p>
            <a:r>
              <a:rPr lang="fr-FR" sz="1000" dirty="0" smtClean="0"/>
              <a:t>0,8</a:t>
            </a:r>
            <a:endParaRPr lang="fr-FR" sz="1000" dirty="0"/>
          </a:p>
        </p:txBody>
      </p:sp>
      <p:pic>
        <p:nvPicPr>
          <p:cNvPr id="39940" name="Picture 4"/>
          <p:cNvPicPr>
            <a:picLocks noChangeAspect="1" noChangeArrowheads="1"/>
          </p:cNvPicPr>
          <p:nvPr/>
        </p:nvPicPr>
        <p:blipFill>
          <a:blip r:embed="rId4" cstate="print"/>
          <a:srcRect/>
          <a:stretch>
            <a:fillRect/>
          </a:stretch>
        </p:blipFill>
        <p:spPr bwMode="auto">
          <a:xfrm>
            <a:off x="1979712" y="3068960"/>
            <a:ext cx="6408712" cy="1591816"/>
          </a:xfrm>
          <a:prstGeom prst="rect">
            <a:avLst/>
          </a:prstGeom>
          <a:noFill/>
          <a:ln w="9525">
            <a:noFill/>
            <a:miter lim="800000"/>
            <a:headEnd/>
            <a:tailEnd/>
          </a:ln>
          <a:effectLst/>
        </p:spPr>
      </p:pic>
      <p:sp>
        <p:nvSpPr>
          <p:cNvPr id="28" name="Rectangle 27"/>
          <p:cNvSpPr/>
          <p:nvPr/>
        </p:nvSpPr>
        <p:spPr>
          <a:xfrm>
            <a:off x="251520" y="2492896"/>
            <a:ext cx="8640960" cy="2880320"/>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21"/>
          <p:cNvSpPr>
            <a:spLocks noGrp="1"/>
          </p:cNvSpPr>
          <p:nvPr>
            <p:ph type="body" sz="quarter" idx="14"/>
          </p:nvPr>
        </p:nvSpPr>
        <p:spPr/>
        <p:txBody>
          <a:bodyPr/>
          <a:lstStyle/>
          <a:p>
            <a:endParaRPr lang="fr-F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1"/>
          <p:cNvSpPr txBox="1">
            <a:spLocks/>
          </p:cNvSpPr>
          <p:nvPr/>
        </p:nvSpPr>
        <p:spPr>
          <a:xfrm>
            <a:off x="251520" y="44624"/>
            <a:ext cx="8568952" cy="1158693"/>
          </a:xfrm>
          <a:prstGeom prst="rect">
            <a:avLst/>
          </a:prstGeom>
          <a:solidFill>
            <a:schemeClr val="tx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smtClean="0">
                <a:ln>
                  <a:noFill/>
                </a:ln>
                <a:solidFill>
                  <a:schemeClr val="tx1"/>
                </a:solidFill>
                <a:effectLst/>
                <a:uLnTx/>
                <a:uFillTx/>
                <a:latin typeface="Arial" pitchFamily="34" charset="0"/>
                <a:ea typeface="+mj-ea"/>
                <a:cs typeface="Arial" pitchFamily="34" charset="0"/>
              </a:rPr>
              <a:t>Risque de CHC chez les patients  traités par ETV/TDF</a:t>
            </a:r>
            <a:endParaRPr kumimoji="0" lang="fr-FR" sz="4400" b="0" i="1" u="none" strike="noStrike" kern="1200" cap="none" spc="0" normalizeH="0" baseline="0" noProof="0" dirty="0" smtClean="0">
              <a:ln>
                <a:noFill/>
              </a:ln>
              <a:solidFill>
                <a:schemeClr val="tx1"/>
              </a:solidFill>
              <a:effectLst/>
              <a:uLnTx/>
              <a:uFillTx/>
              <a:latin typeface="Arial" pitchFamily="34" charset="0"/>
              <a:ea typeface="+mj-ea"/>
              <a:cs typeface="Arial" pitchFamily="34" charset="0"/>
            </a:endParaRPr>
          </a:p>
        </p:txBody>
      </p:sp>
      <p:sp>
        <p:nvSpPr>
          <p:cNvPr id="7" name="Espace réservé du texte 43"/>
          <p:cNvSpPr txBox="1">
            <a:spLocks/>
          </p:cNvSpPr>
          <p:nvPr/>
        </p:nvSpPr>
        <p:spPr>
          <a:xfrm>
            <a:off x="611560" y="1772816"/>
            <a:ext cx="8208912" cy="2376264"/>
          </a:xfrm>
          <a:prstGeom prst="rect">
            <a:avLst/>
          </a:prstGeom>
          <a:solidFill>
            <a:schemeClr val="bg1">
              <a:lumMod val="85000"/>
            </a:schemeClr>
          </a:solidFill>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fr-FR" sz="3600" b="0" i="0" u="none" strike="noStrike" kern="1200" cap="none" spc="0" normalizeH="0" baseline="0" noProof="0" dirty="0" smtClean="0">
                <a:ln>
                  <a:noFill/>
                </a:ln>
                <a:solidFill>
                  <a:schemeClr val="tx1"/>
                </a:solidFill>
                <a:effectLst/>
                <a:uLnTx/>
                <a:uFillTx/>
                <a:latin typeface="Arial" pitchFamily="34" charset="0"/>
                <a:cs typeface="Arial" pitchFamily="34" charset="0"/>
              </a:rPr>
              <a:t>  Le risque de CHC persiste chez les patients traités par analogues en particulier chez les patients cirrhotiques</a:t>
            </a:r>
          </a:p>
        </p:txBody>
      </p:sp>
      <p:sp>
        <p:nvSpPr>
          <p:cNvPr id="8" name="ZoneTexte 7"/>
          <p:cNvSpPr txBox="1"/>
          <p:nvPr/>
        </p:nvSpPr>
        <p:spPr>
          <a:xfrm>
            <a:off x="251520" y="1556792"/>
            <a:ext cx="8640960" cy="3785652"/>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lnSpc>
                <a:spcPct val="150000"/>
              </a:lnSpc>
            </a:pPr>
            <a:r>
              <a:rPr lang="fr-FR" sz="4000" dirty="0" smtClean="0">
                <a:latin typeface="Arial" pitchFamily="34" charset="0"/>
                <a:cs typeface="Arial" pitchFamily="34" charset="0"/>
              </a:rPr>
              <a:t> </a:t>
            </a:r>
            <a:r>
              <a:rPr lang="fr-FR" sz="4000" b="1" dirty="0" smtClean="0">
                <a:solidFill>
                  <a:srgbClr val="B9178B"/>
                </a:solidFill>
                <a:latin typeface="Arial" pitchFamily="34" charset="0"/>
                <a:cs typeface="Arial" pitchFamily="34" charset="0"/>
              </a:rPr>
              <a:t>Le traitement des hépatites chroniques et surtout de la cirrhose ne signifie pas l’</a:t>
            </a:r>
            <a:r>
              <a:rPr lang="fr-FR" sz="4000" b="1" dirty="0" err="1" smtClean="0">
                <a:solidFill>
                  <a:srgbClr val="B9178B"/>
                </a:solidFill>
                <a:latin typeface="Arial" pitchFamily="34" charset="0"/>
                <a:cs typeface="Arial" pitchFamily="34" charset="0"/>
              </a:rPr>
              <a:t>arrét</a:t>
            </a:r>
            <a:r>
              <a:rPr lang="fr-FR" sz="4000" b="1" dirty="0" smtClean="0">
                <a:solidFill>
                  <a:srgbClr val="B9178B"/>
                </a:solidFill>
                <a:latin typeface="Arial" pitchFamily="34" charset="0"/>
                <a:cs typeface="Arial" pitchFamily="34" charset="0"/>
              </a:rPr>
              <a:t>  du dépistage du CHC</a:t>
            </a:r>
            <a:endParaRPr lang="fr-FR" sz="4000" b="1" dirty="0">
              <a:solidFill>
                <a:srgbClr val="B9178B"/>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5"/>
          <p:cNvSpPr>
            <a:spLocks noGrp="1" noChangeArrowheads="1"/>
          </p:cNvSpPr>
          <p:nvPr>
            <p:ph idx="1"/>
          </p:nvPr>
        </p:nvSpPr>
        <p:spPr bwMode="auto">
          <a:xfrm>
            <a:off x="1643042" y="2071677"/>
            <a:ext cx="5429288" cy="2214579"/>
          </a:xfrm>
          <a:prstGeom prst="bevel">
            <a:avLst>
              <a:gd name="adj" fmla="val 12500"/>
            </a:avLst>
          </a:prstGeom>
          <a:gradFill rotWithShape="1">
            <a:gsLst>
              <a:gs pos="0">
                <a:srgbClr val="000082"/>
              </a:gs>
              <a:gs pos="100000">
                <a:srgbClr val="000082">
                  <a:gamma/>
                  <a:shade val="46275"/>
                  <a:invGamma/>
                </a:srgbClr>
              </a:gs>
            </a:gsLst>
            <a:path path="rect">
              <a:fillToRect l="50000" t="50000" r="50000" b="50000"/>
            </a:path>
          </a:gradFill>
          <a:ln w="12700">
            <a:solidFill>
              <a:schemeClr val="bg2"/>
            </a:solidFill>
            <a:miter lim="800000"/>
            <a:headEnd/>
            <a:tailEnd/>
          </a:ln>
          <a:effectLst/>
        </p:spPr>
        <p:txBody>
          <a:bodyPr wrap="none" anchor="ctr"/>
          <a:lstStyle/>
          <a:p>
            <a:pPr algn="ctr">
              <a:buNone/>
            </a:pPr>
            <a:r>
              <a:rPr lang="fr-FR" sz="7200" b="1" i="1" dirty="0">
                <a:solidFill>
                  <a:srgbClr val="FFFF00"/>
                </a:solidFill>
                <a:effectLst>
                  <a:outerShdw blurRad="38100" dist="38100" dir="2700000" algn="tl">
                    <a:srgbClr val="000000"/>
                  </a:outerShdw>
                </a:effectLst>
              </a:rPr>
              <a:t>Hépatite </a:t>
            </a:r>
            <a:r>
              <a:rPr lang="fr-FR" sz="7200" b="1" i="1" dirty="0" smtClean="0">
                <a:solidFill>
                  <a:srgbClr val="FFFF00"/>
                </a:solidFill>
                <a:effectLst>
                  <a:outerShdw blurRad="38100" dist="38100" dir="2700000" algn="tl">
                    <a:srgbClr val="000000"/>
                  </a:outerShdw>
                </a:effectLst>
              </a:rPr>
              <a:t>C</a:t>
            </a:r>
            <a:endParaRPr lang="fr-FR" sz="7200" b="1" i="1" dirty="0">
              <a:solidFill>
                <a:srgbClr val="FFFF00"/>
              </a:solidFill>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2844" y="857232"/>
            <a:ext cx="8929718" cy="6000768"/>
          </a:xfrm>
        </p:spPr>
        <p:txBody>
          <a:bodyPr>
            <a:normAutofit/>
          </a:bodyPr>
          <a:lstStyle/>
          <a:p>
            <a:pPr>
              <a:lnSpc>
                <a:spcPct val="150000"/>
              </a:lnSpc>
              <a:buFont typeface="Wingdings" pitchFamily="2" charset="2"/>
              <a:buChar char="Ø"/>
            </a:pPr>
            <a:r>
              <a:rPr lang="fr-FR" b="1" dirty="0" smtClean="0">
                <a:solidFill>
                  <a:srgbClr val="B9178B"/>
                </a:solidFill>
                <a:latin typeface="Arial" pitchFamily="34" charset="0"/>
                <a:cs typeface="Arial" pitchFamily="34" charset="0"/>
              </a:rPr>
              <a:t> But du </a:t>
            </a:r>
            <a:r>
              <a:rPr lang="fr-FR" b="1" dirty="0" err="1" smtClean="0">
                <a:solidFill>
                  <a:srgbClr val="B9178B"/>
                </a:solidFill>
                <a:latin typeface="Arial" pitchFamily="34" charset="0"/>
                <a:cs typeface="Arial" pitchFamily="34" charset="0"/>
              </a:rPr>
              <a:t>ttt</a:t>
            </a:r>
            <a:r>
              <a:rPr lang="fr-FR" b="1" dirty="0" smtClean="0">
                <a:solidFill>
                  <a:srgbClr val="B9178B"/>
                </a:solidFill>
                <a:latin typeface="Arial" pitchFamily="34" charset="0"/>
                <a:cs typeface="Arial" pitchFamily="34" charset="0"/>
              </a:rPr>
              <a:t> : </a:t>
            </a:r>
          </a:p>
          <a:p>
            <a:pPr>
              <a:lnSpc>
                <a:spcPct val="150000"/>
              </a:lnSpc>
            </a:pPr>
            <a:r>
              <a:rPr lang="fr-FR" dirty="0" smtClean="0">
                <a:latin typeface="Arial" pitchFamily="34" charset="0"/>
                <a:cs typeface="Arial" pitchFamily="34" charset="0"/>
              </a:rPr>
              <a:t>Eradication du virus : négativation de l’ARN la fin du </a:t>
            </a:r>
            <a:r>
              <a:rPr lang="fr-FR" dirty="0" err="1" smtClean="0">
                <a:latin typeface="Arial" pitchFamily="34" charset="0"/>
                <a:cs typeface="Arial" pitchFamily="34" charset="0"/>
              </a:rPr>
              <a:t>ttt</a:t>
            </a:r>
            <a:r>
              <a:rPr lang="fr-FR" dirty="0" smtClean="0">
                <a:latin typeface="Arial" pitchFamily="34" charset="0"/>
                <a:cs typeface="Arial" pitchFamily="34" charset="0"/>
              </a:rPr>
              <a:t> et son maintien 6 mois et 12 mois  après son arrêt (Réponse virale soutenue)</a:t>
            </a:r>
          </a:p>
          <a:p>
            <a:pPr>
              <a:lnSpc>
                <a:spcPct val="150000"/>
              </a:lnSpc>
            </a:pPr>
            <a:r>
              <a:rPr lang="en-US" dirty="0" smtClean="0">
                <a:latin typeface="Arial" pitchFamily="34" charset="0"/>
                <a:cs typeface="Arial" pitchFamily="34" charset="0"/>
              </a:rPr>
              <a:t>Chez les </a:t>
            </a:r>
            <a:r>
              <a:rPr lang="en-US" dirty="0" err="1" smtClean="0">
                <a:latin typeface="Arial" pitchFamily="34" charset="0"/>
                <a:cs typeface="Arial" pitchFamily="34" charset="0"/>
              </a:rPr>
              <a:t>cirrhotiques</a:t>
            </a:r>
            <a:r>
              <a:rPr lang="en-US" dirty="0" smtClean="0">
                <a:latin typeface="Arial" pitchFamily="34" charset="0"/>
                <a:cs typeface="Arial" pitchFamily="34" charset="0"/>
              </a:rPr>
              <a:t> : </a:t>
            </a:r>
            <a:r>
              <a:rPr lang="en-US" dirty="0" err="1" smtClean="0">
                <a:latin typeface="Arial" pitchFamily="34" charset="0"/>
                <a:cs typeface="Arial" pitchFamily="34" charset="0"/>
              </a:rPr>
              <a:t>éradiquer</a:t>
            </a:r>
            <a:r>
              <a:rPr lang="en-US" dirty="0" smtClean="0">
                <a:latin typeface="Arial" pitchFamily="34" charset="0"/>
                <a:cs typeface="Arial" pitchFamily="34" charset="0"/>
              </a:rPr>
              <a:t> le VHC pour </a:t>
            </a:r>
            <a:r>
              <a:rPr lang="en-US" dirty="0" err="1" smtClean="0">
                <a:latin typeface="Arial" pitchFamily="34" charset="0"/>
                <a:cs typeface="Arial" pitchFamily="34" charset="0"/>
              </a:rPr>
              <a:t>diminuer</a:t>
            </a:r>
            <a:r>
              <a:rPr lang="en-US" dirty="0" smtClean="0">
                <a:latin typeface="Arial" pitchFamily="34" charset="0"/>
                <a:cs typeface="Arial" pitchFamily="34" charset="0"/>
              </a:rPr>
              <a:t> le </a:t>
            </a:r>
            <a:r>
              <a:rPr lang="en-US" dirty="0" err="1" smtClean="0">
                <a:latin typeface="Arial" pitchFamily="34" charset="0"/>
                <a:cs typeface="Arial" pitchFamily="34" charset="0"/>
              </a:rPr>
              <a:t>risque</a:t>
            </a:r>
            <a:r>
              <a:rPr lang="en-US" dirty="0" smtClean="0">
                <a:latin typeface="Arial" pitchFamily="34" charset="0"/>
                <a:cs typeface="Arial" pitchFamily="34" charset="0"/>
              </a:rPr>
              <a:t> de </a:t>
            </a:r>
            <a:r>
              <a:rPr lang="en-US" dirty="0" err="1" smtClean="0">
                <a:latin typeface="Arial" pitchFamily="34" charset="0"/>
                <a:cs typeface="Arial" pitchFamily="34" charset="0"/>
              </a:rPr>
              <a:t>décompensation</a:t>
            </a:r>
            <a:r>
              <a:rPr lang="en-US" dirty="0" smtClean="0">
                <a:latin typeface="Arial" pitchFamily="34" charset="0"/>
                <a:cs typeface="Arial" pitchFamily="34" charset="0"/>
              </a:rPr>
              <a:t> et de CHC</a:t>
            </a:r>
          </a:p>
          <a:p>
            <a:pPr>
              <a:buNone/>
            </a:pPr>
            <a:endParaRPr lang="en-US" dirty="0" smtClean="0">
              <a:latin typeface="Arial" pitchFamily="34" charset="0"/>
              <a:cs typeface="Arial" pitchFamily="34" charset="0"/>
            </a:endParaRPr>
          </a:p>
        </p:txBody>
      </p:sp>
      <p:sp>
        <p:nvSpPr>
          <p:cNvPr id="4" name="Titre 1"/>
          <p:cNvSpPr txBox="1">
            <a:spLocks/>
          </p:cNvSpPr>
          <p:nvPr/>
        </p:nvSpPr>
        <p:spPr>
          <a:xfrm>
            <a:off x="395536" y="72008"/>
            <a:ext cx="8424936"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2844" y="836712"/>
            <a:ext cx="8786874" cy="5857892"/>
          </a:xfrm>
        </p:spPr>
        <p:txBody>
          <a:bodyPr>
            <a:normAutofit fontScale="92500" lnSpcReduction="10000"/>
          </a:bodyPr>
          <a:lstStyle/>
          <a:p>
            <a:pPr>
              <a:lnSpc>
                <a:spcPct val="150000"/>
              </a:lnSpc>
              <a:buFont typeface="Wingdings" pitchFamily="2" charset="2"/>
              <a:buChar char="Ø"/>
            </a:pPr>
            <a:r>
              <a:rPr lang="fr-FR" sz="3500" b="1" dirty="0" smtClean="0">
                <a:solidFill>
                  <a:srgbClr val="B9178B"/>
                </a:solidFill>
                <a:latin typeface="Arial" pitchFamily="34" charset="0"/>
                <a:cs typeface="Arial" pitchFamily="34" charset="0"/>
              </a:rPr>
              <a:t> Indications :</a:t>
            </a:r>
          </a:p>
          <a:p>
            <a:pPr lvl="0">
              <a:lnSpc>
                <a:spcPct val="150000"/>
              </a:lnSpc>
            </a:pPr>
            <a:r>
              <a:rPr lang="fr-FR" sz="3500" dirty="0" smtClean="0">
                <a:latin typeface="Arial" pitchFamily="34" charset="0"/>
                <a:cs typeface="Arial" pitchFamily="34" charset="0"/>
              </a:rPr>
              <a:t>Une virémie  positive.</a:t>
            </a:r>
          </a:p>
          <a:p>
            <a:pPr lvl="0">
              <a:lnSpc>
                <a:spcPct val="150000"/>
              </a:lnSpc>
            </a:pPr>
            <a:r>
              <a:rPr lang="fr-FR" sz="3500" dirty="0" smtClean="0">
                <a:latin typeface="Arial" pitchFamily="34" charset="0"/>
                <a:cs typeface="Arial" pitchFamily="34" charset="0"/>
              </a:rPr>
              <a:t>Une </a:t>
            </a:r>
            <a:r>
              <a:rPr lang="fr-FR" sz="3500" b="1" dirty="0" smtClean="0">
                <a:solidFill>
                  <a:srgbClr val="7030A0"/>
                </a:solidFill>
                <a:latin typeface="Arial" pitchFamily="34" charset="0"/>
                <a:cs typeface="Arial" pitchFamily="34" charset="0"/>
              </a:rPr>
              <a:t>fibrose est ≥ F2, </a:t>
            </a:r>
            <a:r>
              <a:rPr lang="fr-FR" sz="3500" dirty="0" smtClean="0">
                <a:latin typeface="Arial" pitchFamily="34" charset="0"/>
                <a:cs typeface="Arial" pitchFamily="34" charset="0"/>
              </a:rPr>
              <a:t>ce critère n’est pas obligatoire en cas d’infection par un virus de </a:t>
            </a:r>
            <a:r>
              <a:rPr lang="fr-FR" sz="3500" b="1" dirty="0" smtClean="0">
                <a:solidFill>
                  <a:schemeClr val="accent3">
                    <a:lumMod val="50000"/>
                  </a:schemeClr>
                </a:solidFill>
                <a:latin typeface="Arial" pitchFamily="34" charset="0"/>
                <a:cs typeface="Arial" pitchFamily="34" charset="0"/>
              </a:rPr>
              <a:t>génotype 2 ou 3.</a:t>
            </a:r>
          </a:p>
          <a:p>
            <a:pPr lvl="0">
              <a:lnSpc>
                <a:spcPct val="150000"/>
              </a:lnSpc>
            </a:pPr>
            <a:r>
              <a:rPr lang="fr-FR" sz="3500" dirty="0" smtClean="0">
                <a:latin typeface="Arial" pitchFamily="34" charset="0"/>
                <a:cs typeface="Arial" pitchFamily="34" charset="0"/>
              </a:rPr>
              <a:t>Les manifestations extra hépatiques du VHC : </a:t>
            </a:r>
            <a:r>
              <a:rPr lang="fr-FR" sz="3500" dirty="0" err="1" smtClean="0">
                <a:latin typeface="Arial" pitchFamily="34" charset="0"/>
                <a:cs typeface="Arial" pitchFamily="34" charset="0"/>
              </a:rPr>
              <a:t>Cryoglobulinémie</a:t>
            </a:r>
            <a:r>
              <a:rPr lang="fr-FR" sz="3500" dirty="0" smtClean="0">
                <a:latin typeface="Arial" pitchFamily="34" charset="0"/>
                <a:cs typeface="Arial" pitchFamily="34" charset="0"/>
              </a:rPr>
              <a:t> , néphropathie glomérulaire post virale C</a:t>
            </a:r>
            <a:r>
              <a:rPr lang="fr-FR" sz="3500" dirty="0" smtClean="0"/>
              <a:t> </a:t>
            </a:r>
          </a:p>
          <a:p>
            <a:endParaRPr lang="fr-FR" dirty="0"/>
          </a:p>
        </p:txBody>
      </p:sp>
      <p:sp>
        <p:nvSpPr>
          <p:cNvPr id="4" name="Titre 1"/>
          <p:cNvSpPr txBox="1">
            <a:spLocks/>
          </p:cNvSpPr>
          <p:nvPr/>
        </p:nvSpPr>
        <p:spPr>
          <a:xfrm>
            <a:off x="395536" y="72008"/>
            <a:ext cx="8424936"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1406" y="1071546"/>
            <a:ext cx="9001156" cy="3857652"/>
          </a:xfrm>
        </p:spPr>
        <p:txBody>
          <a:bodyPr>
            <a:normAutofit fontScale="92500" lnSpcReduction="10000"/>
          </a:bodyPr>
          <a:lstStyle/>
          <a:p>
            <a:pPr>
              <a:lnSpc>
                <a:spcPct val="150000"/>
              </a:lnSpc>
              <a:buFont typeface="Wingdings" pitchFamily="2" charset="2"/>
              <a:buChar char="Ø"/>
            </a:pPr>
            <a:r>
              <a:rPr lang="fr-FR" b="1" dirty="0" smtClean="0">
                <a:solidFill>
                  <a:srgbClr val="B9178B"/>
                </a:solidFill>
                <a:latin typeface="Arial" pitchFamily="34" charset="0"/>
                <a:cs typeface="Arial" pitchFamily="34" charset="0"/>
              </a:rPr>
              <a:t> Evaluation de l’activité </a:t>
            </a:r>
            <a:r>
              <a:rPr lang="fr-FR" b="1" dirty="0" err="1" smtClean="0">
                <a:solidFill>
                  <a:srgbClr val="B9178B"/>
                </a:solidFill>
                <a:latin typeface="Arial" pitchFamily="34" charset="0"/>
                <a:cs typeface="Arial" pitchFamily="34" charset="0"/>
              </a:rPr>
              <a:t>fibro</a:t>
            </a:r>
            <a:r>
              <a:rPr lang="fr-FR" b="1" dirty="0" smtClean="0">
                <a:solidFill>
                  <a:srgbClr val="B9178B"/>
                </a:solidFill>
                <a:latin typeface="Arial" pitchFamily="34" charset="0"/>
                <a:cs typeface="Arial" pitchFamily="34" charset="0"/>
              </a:rPr>
              <a:t> inflammatoire:</a:t>
            </a:r>
          </a:p>
          <a:p>
            <a:pPr lvl="0">
              <a:lnSpc>
                <a:spcPct val="150000"/>
              </a:lnSpc>
              <a:buNone/>
            </a:pPr>
            <a:r>
              <a:rPr lang="fr-FR" b="1" dirty="0" smtClean="0">
                <a:solidFill>
                  <a:srgbClr val="B9178B"/>
                </a:solidFill>
                <a:latin typeface="Arial" pitchFamily="34" charset="0"/>
                <a:cs typeface="Arial" pitchFamily="34" charset="0"/>
              </a:rPr>
              <a:t>  </a:t>
            </a:r>
            <a:r>
              <a:rPr lang="fr-FR" dirty="0" smtClean="0">
                <a:latin typeface="Arial" pitchFamily="34" charset="0"/>
                <a:cs typeface="Arial" pitchFamily="34" charset="0"/>
              </a:rPr>
              <a:t>- </a:t>
            </a:r>
            <a:r>
              <a:rPr lang="fr-FR" sz="3500" dirty="0" smtClean="0">
                <a:latin typeface="Arial" pitchFamily="34" charset="0"/>
                <a:cs typeface="Arial" pitchFamily="34" charset="0"/>
              </a:rPr>
              <a:t>un test non invasif de fibrose</a:t>
            </a:r>
          </a:p>
          <a:p>
            <a:pPr lvl="0">
              <a:lnSpc>
                <a:spcPct val="150000"/>
              </a:lnSpc>
              <a:buNone/>
            </a:pPr>
            <a:r>
              <a:rPr lang="fr-FR" sz="3500" dirty="0" smtClean="0">
                <a:latin typeface="Arial" pitchFamily="34" charset="0"/>
                <a:cs typeface="Arial" pitchFamily="34" charset="0"/>
              </a:rPr>
              <a:t>    ( </a:t>
            </a:r>
            <a:r>
              <a:rPr lang="fr-FR" sz="3500" dirty="0" err="1" smtClean="0">
                <a:latin typeface="Arial" pitchFamily="34" charset="0"/>
                <a:cs typeface="Arial" pitchFamily="34" charset="0"/>
              </a:rPr>
              <a:t>Fibrotest</a:t>
            </a:r>
            <a:r>
              <a:rPr lang="fr-FR" sz="3500" dirty="0" smtClean="0">
                <a:latin typeface="Arial" pitchFamily="34" charset="0"/>
                <a:cs typeface="Arial" pitchFamily="34" charset="0"/>
              </a:rPr>
              <a:t> et/ ou </a:t>
            </a:r>
            <a:r>
              <a:rPr lang="fr-FR" sz="3500" dirty="0" err="1" smtClean="0">
                <a:latin typeface="Arial" pitchFamily="34" charset="0"/>
                <a:cs typeface="Arial" pitchFamily="34" charset="0"/>
              </a:rPr>
              <a:t>Fibroscan</a:t>
            </a:r>
            <a:r>
              <a:rPr lang="fr-FR" sz="3500" dirty="0" smtClean="0">
                <a:latin typeface="Arial" pitchFamily="34" charset="0"/>
                <a:cs typeface="Arial" pitchFamily="34" charset="0"/>
              </a:rPr>
              <a:t>)</a:t>
            </a:r>
          </a:p>
          <a:p>
            <a:pPr lvl="0">
              <a:lnSpc>
                <a:spcPct val="150000"/>
              </a:lnSpc>
              <a:buNone/>
            </a:pPr>
            <a:endParaRPr lang="fr-FR" dirty="0" smtClean="0">
              <a:latin typeface="Arial" pitchFamily="34" charset="0"/>
              <a:cs typeface="Arial" pitchFamily="34" charset="0"/>
            </a:endParaRPr>
          </a:p>
          <a:p>
            <a:pPr lvl="0">
              <a:lnSpc>
                <a:spcPct val="150000"/>
              </a:lnSpc>
              <a:buNone/>
            </a:pPr>
            <a:r>
              <a:rPr lang="fr-FR" b="1" dirty="0" smtClean="0">
                <a:solidFill>
                  <a:schemeClr val="accent3">
                    <a:lumMod val="50000"/>
                  </a:schemeClr>
                </a:solidFill>
              </a:rPr>
              <a:t> </a:t>
            </a:r>
          </a:p>
          <a:p>
            <a:endParaRPr lang="fr-FR" dirty="0"/>
          </a:p>
        </p:txBody>
      </p:sp>
      <p:sp>
        <p:nvSpPr>
          <p:cNvPr id="4" name="Titre 1"/>
          <p:cNvSpPr txBox="1">
            <a:spLocks/>
          </p:cNvSpPr>
          <p:nvPr/>
        </p:nvSpPr>
        <p:spPr>
          <a:xfrm>
            <a:off x="395536" y="72008"/>
            <a:ext cx="8424936"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7" name="ZoneTexte 6"/>
          <p:cNvSpPr txBox="1"/>
          <p:nvPr/>
        </p:nvSpPr>
        <p:spPr>
          <a:xfrm>
            <a:off x="357158" y="4786322"/>
            <a:ext cx="8501090" cy="1569660"/>
          </a:xfrm>
          <a:prstGeom prst="rect">
            <a:avLst/>
          </a:prstGeom>
          <a:noFill/>
        </p:spPr>
        <p:txBody>
          <a:bodyPr wrap="square" rtlCol="0">
            <a:spAutoFit/>
          </a:bodyPr>
          <a:lstStyle/>
          <a:p>
            <a:pPr lvl="0">
              <a:lnSpc>
                <a:spcPct val="150000"/>
              </a:lnSpc>
              <a:buNone/>
            </a:pPr>
            <a:r>
              <a:rPr lang="fr-FR" sz="3200" dirty="0" smtClean="0">
                <a:latin typeface="Arial" pitchFamily="34" charset="0"/>
                <a:cs typeface="Arial" pitchFamily="34" charset="0"/>
              </a:rPr>
              <a:t>- Si score de fibrose limite (F1 – F2), </a:t>
            </a:r>
          </a:p>
          <a:p>
            <a:pPr lvl="0">
              <a:lnSpc>
                <a:spcPct val="150000"/>
              </a:lnSpc>
              <a:buNone/>
            </a:pPr>
            <a:r>
              <a:rPr lang="fr-FR" sz="3200" dirty="0" smtClean="0">
                <a:latin typeface="Arial" pitchFamily="34" charset="0"/>
                <a:cs typeface="Arial" pitchFamily="34" charset="0"/>
              </a:rPr>
              <a:t>   une  PBF est  indiquée.</a:t>
            </a:r>
          </a:p>
        </p:txBody>
      </p:sp>
      <p:pic>
        <p:nvPicPr>
          <p:cNvPr id="10" name="Picture 15" descr="tubes sang"/>
          <p:cNvPicPr>
            <a:picLocks noChangeAspect="1" noChangeArrowheads="1"/>
          </p:cNvPicPr>
          <p:nvPr/>
        </p:nvPicPr>
        <p:blipFill>
          <a:blip r:embed="rId2" cstate="print"/>
          <a:srcRect/>
          <a:stretch>
            <a:fillRect/>
          </a:stretch>
        </p:blipFill>
        <p:spPr bwMode="auto">
          <a:xfrm>
            <a:off x="1285852" y="1785926"/>
            <a:ext cx="2571768" cy="3000396"/>
          </a:xfrm>
          <a:prstGeom prst="rect">
            <a:avLst/>
          </a:prstGeom>
          <a:noFill/>
          <a:ln w="9525">
            <a:noFill/>
            <a:miter lim="800000"/>
            <a:headEnd/>
            <a:tailEnd/>
          </a:ln>
        </p:spPr>
      </p:pic>
      <p:pic>
        <p:nvPicPr>
          <p:cNvPr id="11" name="Picture 6"/>
          <p:cNvPicPr>
            <a:picLocks noChangeAspect="1" noChangeArrowheads="1"/>
          </p:cNvPicPr>
          <p:nvPr/>
        </p:nvPicPr>
        <p:blipFill>
          <a:blip r:embed="rId3" cstate="print">
            <a:lum bright="-26000" contrast="56000"/>
          </a:blip>
          <a:srcRect/>
          <a:stretch>
            <a:fillRect/>
          </a:stretch>
        </p:blipFill>
        <p:spPr bwMode="auto">
          <a:xfrm>
            <a:off x="3357554" y="1857364"/>
            <a:ext cx="2392363" cy="2798762"/>
          </a:xfrm>
          <a:prstGeom prst="rect">
            <a:avLst/>
          </a:prstGeom>
          <a:ln>
            <a:noFill/>
          </a:ln>
          <a:effectLst>
            <a:outerShdw blurRad="292100" dist="139700" dir="2700000" algn="tl" rotWithShape="0">
              <a:srgbClr val="333333">
                <a:alpha val="65000"/>
              </a:srgbClr>
            </a:outerShdw>
          </a:effectLst>
        </p:spPr>
      </p:pic>
      <p:pic>
        <p:nvPicPr>
          <p:cNvPr id="12" name="Picture 4"/>
          <p:cNvPicPr>
            <a:picLocks noChangeAspect="1" noChangeArrowheads="1"/>
          </p:cNvPicPr>
          <p:nvPr/>
        </p:nvPicPr>
        <p:blipFill>
          <a:blip r:embed="rId4" cstate="print"/>
          <a:srcRect/>
          <a:stretch>
            <a:fillRect/>
          </a:stretch>
        </p:blipFill>
        <p:spPr bwMode="auto">
          <a:xfrm>
            <a:off x="5715008" y="1857364"/>
            <a:ext cx="2428892" cy="285752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1285860"/>
            <a:ext cx="8715436" cy="4840303"/>
          </a:xfrm>
        </p:spPr>
        <p:txBody>
          <a:bodyPr/>
          <a:lstStyle/>
          <a:p>
            <a:pPr>
              <a:lnSpc>
                <a:spcPct val="150000"/>
              </a:lnSpc>
              <a:buFont typeface="Wingdings" pitchFamily="2" charset="2"/>
              <a:buChar char="Ø"/>
            </a:pPr>
            <a:r>
              <a:rPr lang="fr-FR" b="1" dirty="0" smtClean="0">
                <a:solidFill>
                  <a:srgbClr val="B9178B"/>
                </a:solidFill>
                <a:latin typeface="Arial" pitchFamily="34" charset="0"/>
                <a:cs typeface="Arial" pitchFamily="34" charset="0"/>
              </a:rPr>
              <a:t> Traitements</a:t>
            </a:r>
          </a:p>
          <a:p>
            <a:pPr>
              <a:lnSpc>
                <a:spcPct val="150000"/>
              </a:lnSpc>
              <a:buNone/>
            </a:pPr>
            <a:r>
              <a:rPr lang="fr-FR" dirty="0" smtClean="0">
                <a:latin typeface="Arial" pitchFamily="34" charset="0"/>
                <a:cs typeface="Arial" pitchFamily="34" charset="0"/>
              </a:rPr>
              <a:t> - Bithérapie : Interféron </a:t>
            </a:r>
            <a:r>
              <a:rPr lang="fr-FR" dirty="0" err="1" smtClean="0">
                <a:latin typeface="Arial" pitchFamily="34" charset="0"/>
                <a:cs typeface="Arial" pitchFamily="34" charset="0"/>
              </a:rPr>
              <a:t>pégylé</a:t>
            </a:r>
            <a:r>
              <a:rPr lang="fr-FR" dirty="0" smtClean="0">
                <a:latin typeface="Arial" pitchFamily="34" charset="0"/>
                <a:cs typeface="Arial" pitchFamily="34" charset="0"/>
              </a:rPr>
              <a:t> + </a:t>
            </a:r>
            <a:r>
              <a:rPr lang="fr-FR" dirty="0" err="1" smtClean="0">
                <a:latin typeface="Arial" pitchFamily="34" charset="0"/>
                <a:cs typeface="Arial" pitchFamily="34" charset="0"/>
              </a:rPr>
              <a:t>Ribavirine</a:t>
            </a:r>
            <a:endParaRPr lang="fr-FR" i="1" dirty="0" smtClean="0">
              <a:latin typeface="Arial" pitchFamily="34" charset="0"/>
              <a:cs typeface="Arial" pitchFamily="34" charset="0"/>
            </a:endParaRPr>
          </a:p>
          <a:p>
            <a:pPr>
              <a:lnSpc>
                <a:spcPct val="150000"/>
              </a:lnSpc>
              <a:buNone/>
            </a:pPr>
            <a:r>
              <a:rPr lang="fr-FR" dirty="0" smtClean="0">
                <a:latin typeface="Arial" pitchFamily="34" charset="0"/>
                <a:cs typeface="Arial" pitchFamily="34" charset="0"/>
              </a:rPr>
              <a:t> - Trithérapie </a:t>
            </a:r>
            <a:r>
              <a:rPr lang="fr-FR" b="1" dirty="0" smtClean="0">
                <a:solidFill>
                  <a:srgbClr val="7030A0"/>
                </a:solidFill>
                <a:latin typeface="Arial" pitchFamily="34" charset="0"/>
                <a:cs typeface="Arial" pitchFamily="34" charset="0"/>
              </a:rPr>
              <a:t>(Génotype 1): </a:t>
            </a:r>
            <a:r>
              <a:rPr lang="fr-FR" dirty="0" smtClean="0">
                <a:latin typeface="Arial" pitchFamily="34" charset="0"/>
                <a:cs typeface="Arial" pitchFamily="34" charset="0"/>
              </a:rPr>
              <a:t>Interféron </a:t>
            </a:r>
            <a:r>
              <a:rPr lang="fr-FR" dirty="0" err="1" smtClean="0">
                <a:latin typeface="Arial" pitchFamily="34" charset="0"/>
                <a:cs typeface="Arial" pitchFamily="34" charset="0"/>
              </a:rPr>
              <a:t>pégylé</a:t>
            </a:r>
            <a:r>
              <a:rPr lang="fr-FR" dirty="0" smtClean="0">
                <a:latin typeface="Arial" pitchFamily="34" charset="0"/>
                <a:cs typeface="Arial" pitchFamily="34" charset="0"/>
              </a:rPr>
              <a:t> + </a:t>
            </a:r>
            <a:r>
              <a:rPr lang="fr-FR" dirty="0" err="1" smtClean="0">
                <a:latin typeface="Arial" pitchFamily="34" charset="0"/>
                <a:cs typeface="Arial" pitchFamily="34" charset="0"/>
              </a:rPr>
              <a:t>Ribavirine</a:t>
            </a:r>
            <a:r>
              <a:rPr lang="fr-FR" dirty="0" smtClean="0">
                <a:latin typeface="Arial" pitchFamily="34" charset="0"/>
                <a:cs typeface="Arial" pitchFamily="34" charset="0"/>
              </a:rPr>
              <a:t> + anti protéase (</a:t>
            </a:r>
            <a:r>
              <a:rPr lang="fr-FR" dirty="0" err="1" smtClean="0">
                <a:latin typeface="Arial" pitchFamily="34" charset="0"/>
                <a:cs typeface="Arial" pitchFamily="34" charset="0"/>
              </a:rPr>
              <a:t>Boceprovir</a:t>
            </a:r>
            <a:r>
              <a:rPr lang="fr-FR" dirty="0" smtClean="0">
                <a:latin typeface="Arial" pitchFamily="34" charset="0"/>
                <a:cs typeface="Arial" pitchFamily="34" charset="0"/>
              </a:rPr>
              <a:t> ou </a:t>
            </a:r>
            <a:r>
              <a:rPr lang="fr-FR" dirty="0" err="1" smtClean="0">
                <a:latin typeface="Arial" pitchFamily="34" charset="0"/>
                <a:cs typeface="Arial" pitchFamily="34" charset="0"/>
              </a:rPr>
              <a:t>Telaprevir</a:t>
            </a:r>
            <a:r>
              <a:rPr lang="fr-FR" dirty="0" smtClean="0">
                <a:latin typeface="Arial" pitchFamily="34" charset="0"/>
                <a:cs typeface="Arial" pitchFamily="34" charset="0"/>
              </a:rPr>
              <a:t>)   </a:t>
            </a:r>
            <a:r>
              <a:rPr lang="fr-FR" sz="2800" i="1" dirty="0" smtClean="0">
                <a:latin typeface="Arial" pitchFamily="34" charset="0"/>
                <a:cs typeface="Arial" pitchFamily="34" charset="0"/>
              </a:rPr>
              <a:t>(non encore disponible en Tunisie )</a:t>
            </a:r>
            <a:endParaRPr lang="fr-FR" sz="2800" i="1" dirty="0"/>
          </a:p>
        </p:txBody>
      </p:sp>
      <p:sp>
        <p:nvSpPr>
          <p:cNvPr id="4" name="Titre 1"/>
          <p:cNvSpPr txBox="1">
            <a:spLocks/>
          </p:cNvSpPr>
          <p:nvPr/>
        </p:nvSpPr>
        <p:spPr>
          <a:xfrm>
            <a:off x="395536" y="72008"/>
            <a:ext cx="8424936"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00298" y="928670"/>
            <a:ext cx="4572032" cy="774720"/>
          </a:xfrm>
          <a:solidFill>
            <a:schemeClr val="bg1">
              <a:lumMod val="85000"/>
            </a:schemeClr>
          </a:solidFill>
          <a:effectLst>
            <a:innerShdw blurRad="63500" dist="50800" dir="18900000">
              <a:prstClr val="black">
                <a:alpha val="50000"/>
              </a:prstClr>
            </a:innerShdw>
          </a:effectLst>
        </p:spPr>
        <p:txBody>
          <a:bodyPr/>
          <a:lstStyle/>
          <a:p>
            <a:r>
              <a:rPr lang="fr-FR" dirty="0" smtClean="0">
                <a:solidFill>
                  <a:srgbClr val="7030A0"/>
                </a:solidFill>
                <a:latin typeface="Arial" pitchFamily="34" charset="0"/>
                <a:cs typeface="Arial" pitchFamily="34" charset="0"/>
              </a:rPr>
              <a:t>Interféron </a:t>
            </a:r>
            <a:r>
              <a:rPr lang="fr-FR" dirty="0" err="1" smtClean="0">
                <a:solidFill>
                  <a:srgbClr val="7030A0"/>
                </a:solidFill>
                <a:latin typeface="Arial" pitchFamily="34" charset="0"/>
                <a:cs typeface="Arial" pitchFamily="34" charset="0"/>
              </a:rPr>
              <a:t>pégylé</a:t>
            </a:r>
            <a:endParaRPr lang="fr-FR" dirty="0">
              <a:solidFill>
                <a:srgbClr val="7030A0"/>
              </a:solidFill>
              <a:latin typeface="Arial" pitchFamily="34" charset="0"/>
              <a:cs typeface="Arial" pitchFamily="34" charset="0"/>
            </a:endParaRPr>
          </a:p>
        </p:txBody>
      </p:sp>
      <p:pic>
        <p:nvPicPr>
          <p:cNvPr id="2050" name="Picture 2"/>
          <p:cNvPicPr>
            <a:picLocks noGrp="1" noChangeAspect="1" noChangeArrowheads="1"/>
          </p:cNvPicPr>
          <p:nvPr>
            <p:ph idx="1"/>
          </p:nvPr>
        </p:nvPicPr>
        <p:blipFill>
          <a:blip r:embed="rId2" cstate="print"/>
          <a:srcRect/>
          <a:stretch>
            <a:fillRect/>
          </a:stretch>
        </p:blipFill>
        <p:spPr bwMode="auto">
          <a:xfrm>
            <a:off x="71406" y="1785926"/>
            <a:ext cx="9001155" cy="4929222"/>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5" name="Titre 1"/>
          <p:cNvSpPr txBox="1">
            <a:spLocks/>
          </p:cNvSpPr>
          <p:nvPr/>
        </p:nvSpPr>
        <p:spPr>
          <a:xfrm>
            <a:off x="395536" y="72008"/>
            <a:ext cx="8424936"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7" name="ZoneTexte 6"/>
          <p:cNvSpPr txBox="1"/>
          <p:nvPr/>
        </p:nvSpPr>
        <p:spPr>
          <a:xfrm>
            <a:off x="6660232" y="4437112"/>
            <a:ext cx="1500198" cy="461665"/>
          </a:xfrm>
          <a:prstGeom prst="rect">
            <a:avLst/>
          </a:prstGeom>
          <a:solidFill>
            <a:schemeClr val="bg1"/>
          </a:solidFill>
        </p:spPr>
        <p:txBody>
          <a:bodyPr wrap="square" rtlCol="0">
            <a:spAutoFit/>
          </a:bodyPr>
          <a:lstStyle/>
          <a:p>
            <a:r>
              <a:rPr lang="fr-FR" sz="2400" dirty="0" smtClean="0">
                <a:solidFill>
                  <a:schemeClr val="accent5">
                    <a:lumMod val="50000"/>
                  </a:schemeClr>
                </a:solidFill>
                <a:latin typeface="Arial" pitchFamily="34" charset="0"/>
                <a:cs typeface="Arial" pitchFamily="34" charset="0"/>
              </a:rPr>
              <a:t> ( MSD )</a:t>
            </a:r>
            <a:endParaRPr lang="fr-FR" sz="2400" dirty="0">
              <a:solidFill>
                <a:schemeClr val="accent5">
                  <a:lumMod val="50000"/>
                </a:schemeClr>
              </a:solidFill>
              <a:latin typeface="Arial" pitchFamily="34" charset="0"/>
              <a:cs typeface="Arial" pitchFamily="34" charset="0"/>
            </a:endParaRPr>
          </a:p>
        </p:txBody>
      </p:sp>
      <p:sp>
        <p:nvSpPr>
          <p:cNvPr id="6" name="Rectangle 5"/>
          <p:cNvSpPr/>
          <p:nvPr/>
        </p:nvSpPr>
        <p:spPr>
          <a:xfrm>
            <a:off x="1428728" y="1643050"/>
            <a:ext cx="500066" cy="285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1714480" y="928670"/>
            <a:ext cx="5726440"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dirty="0" smtClean="0">
                <a:solidFill>
                  <a:srgbClr val="FF0066"/>
                </a:solidFill>
                <a:latin typeface="Arial" pitchFamily="34" charset="0"/>
                <a:cs typeface="Arial" pitchFamily="34" charset="0"/>
              </a:rPr>
              <a:t>     Modalités: Bithérapie</a:t>
            </a:r>
            <a:endParaRPr lang="fr-FR" sz="3600" dirty="0">
              <a:solidFill>
                <a:srgbClr val="FF0066"/>
              </a:solidFill>
              <a:latin typeface="Arial" pitchFamily="34" charset="0"/>
              <a:cs typeface="Arial" pitchFamily="34" charset="0"/>
            </a:endParaRPr>
          </a:p>
        </p:txBody>
      </p:sp>
      <p:sp>
        <p:nvSpPr>
          <p:cNvPr id="6" name="Flèche droite 5"/>
          <p:cNvSpPr/>
          <p:nvPr/>
        </p:nvSpPr>
        <p:spPr>
          <a:xfrm>
            <a:off x="683568" y="2780928"/>
            <a:ext cx="7992888" cy="1944216"/>
          </a:xfrm>
          <a:prstGeom prst="rightArrow">
            <a:avLst/>
          </a:prstGeom>
          <a:solidFill>
            <a:schemeClr val="accent3">
              <a:lumMod val="60000"/>
              <a:lumOff val="4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p:cNvSpPr/>
          <p:nvPr/>
        </p:nvSpPr>
        <p:spPr>
          <a:xfrm>
            <a:off x="1331640" y="3429000"/>
            <a:ext cx="6353021" cy="646331"/>
          </a:xfrm>
          <a:prstGeom prst="rect">
            <a:avLst/>
          </a:prstGeom>
        </p:spPr>
        <p:txBody>
          <a:bodyPr wrap="none">
            <a:spAutoFit/>
          </a:bodyPr>
          <a:lstStyle/>
          <a:p>
            <a:r>
              <a:rPr lang="fr-FR" sz="3600" dirty="0" smtClean="0">
                <a:latin typeface="Arial" pitchFamily="34" charset="0"/>
                <a:cs typeface="Arial" pitchFamily="34" charset="0"/>
              </a:rPr>
              <a:t>Interféron </a:t>
            </a:r>
            <a:r>
              <a:rPr lang="fr-FR" sz="3600" dirty="0" err="1" smtClean="0">
                <a:latin typeface="Arial" pitchFamily="34" charset="0"/>
                <a:cs typeface="Arial" pitchFamily="34" charset="0"/>
              </a:rPr>
              <a:t>pégylé</a:t>
            </a:r>
            <a:r>
              <a:rPr lang="fr-FR" sz="3600" dirty="0" smtClean="0">
                <a:latin typeface="Arial" pitchFamily="34" charset="0"/>
                <a:cs typeface="Arial" pitchFamily="34" charset="0"/>
              </a:rPr>
              <a:t> + </a:t>
            </a:r>
            <a:r>
              <a:rPr lang="fr-FR" sz="3600" dirty="0" err="1" smtClean="0">
                <a:latin typeface="Arial" pitchFamily="34" charset="0"/>
                <a:cs typeface="Arial" pitchFamily="34" charset="0"/>
              </a:rPr>
              <a:t>Ribavirine</a:t>
            </a:r>
            <a:r>
              <a:rPr lang="fr-FR" sz="3600" dirty="0" smtClean="0">
                <a:latin typeface="Arial" pitchFamily="34" charset="0"/>
                <a:cs typeface="Arial" pitchFamily="34" charset="0"/>
              </a:rPr>
              <a:t> </a:t>
            </a:r>
            <a:endParaRPr lang="fr-FR" sz="3600" dirty="0"/>
          </a:p>
        </p:txBody>
      </p:sp>
      <p:sp>
        <p:nvSpPr>
          <p:cNvPr id="8" name="Rectangle 7"/>
          <p:cNvSpPr/>
          <p:nvPr/>
        </p:nvSpPr>
        <p:spPr>
          <a:xfrm>
            <a:off x="683568" y="2132856"/>
            <a:ext cx="3456384" cy="936104"/>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1000100" y="2285992"/>
            <a:ext cx="3028896" cy="523220"/>
          </a:xfrm>
          <a:prstGeom prst="rect">
            <a:avLst/>
          </a:prstGeom>
          <a:solidFill>
            <a:schemeClr val="accent3">
              <a:lumMod val="60000"/>
              <a:lumOff val="40000"/>
            </a:schemeClr>
          </a:solidFill>
        </p:spPr>
        <p:txBody>
          <a:bodyPr wrap="square" rtlCol="0">
            <a:spAutoFit/>
          </a:bodyPr>
          <a:lstStyle/>
          <a:p>
            <a:r>
              <a:rPr lang="fr-FR" sz="2800" i="1" dirty="0" smtClean="0">
                <a:latin typeface="Arial" pitchFamily="34" charset="0"/>
                <a:cs typeface="Arial" pitchFamily="34" charset="0"/>
              </a:rPr>
              <a:t>   24 semaines </a:t>
            </a:r>
            <a:endParaRPr lang="fr-FR" sz="2800" i="1" dirty="0">
              <a:latin typeface="Arial" pitchFamily="34" charset="0"/>
              <a:cs typeface="Arial" pitchFamily="34" charset="0"/>
            </a:endParaRPr>
          </a:p>
        </p:txBody>
      </p:sp>
      <p:sp>
        <p:nvSpPr>
          <p:cNvPr id="11" name="Titre 1"/>
          <p:cNvSpPr txBox="1">
            <a:spLocks/>
          </p:cNvSpPr>
          <p:nvPr/>
        </p:nvSpPr>
        <p:spPr>
          <a:xfrm>
            <a:off x="467544" y="44624"/>
            <a:ext cx="8424936"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15" name="ZoneTexte 14"/>
          <p:cNvSpPr txBox="1"/>
          <p:nvPr/>
        </p:nvSpPr>
        <p:spPr>
          <a:xfrm>
            <a:off x="7500958" y="5072074"/>
            <a:ext cx="1357322" cy="584775"/>
          </a:xfrm>
          <a:prstGeom prst="rect">
            <a:avLst/>
          </a:prstGeom>
          <a:solidFill>
            <a:srgbClr val="92D050"/>
          </a:solidFill>
        </p:spPr>
        <p:txBody>
          <a:bodyPr wrap="square" rtlCol="0">
            <a:spAutoFit/>
          </a:bodyPr>
          <a:lstStyle/>
          <a:p>
            <a:r>
              <a:rPr lang="fr-FR" sz="3200" i="1" dirty="0" smtClean="0">
                <a:latin typeface="Arial" pitchFamily="34" charset="0"/>
                <a:cs typeface="Arial" pitchFamily="34" charset="0"/>
              </a:rPr>
              <a:t>  S48</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5"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descr="Diagonales larges vers le bas"/>
          <p:cNvSpPr>
            <a:spLocks noChangeArrowheads="1"/>
          </p:cNvSpPr>
          <p:nvPr/>
        </p:nvSpPr>
        <p:spPr bwMode="auto">
          <a:xfrm>
            <a:off x="468313" y="3702050"/>
            <a:ext cx="1943100" cy="504825"/>
          </a:xfrm>
          <a:prstGeom prst="rect">
            <a:avLst/>
          </a:prstGeom>
          <a:pattFill prst="wdDnDiag">
            <a:fgClr>
              <a:srgbClr val="00FFFF"/>
            </a:fgClr>
            <a:bgClr>
              <a:schemeClr val="bg1"/>
            </a:bgClr>
          </a:pattFill>
          <a:ln w="9525">
            <a:solidFill>
              <a:schemeClr val="tx1"/>
            </a:solidFill>
            <a:miter lim="800000"/>
            <a:headEnd/>
            <a:tailEnd/>
          </a:ln>
        </p:spPr>
        <p:txBody>
          <a:bodyPr wrap="none" anchor="ctr"/>
          <a:lstStyle/>
          <a:p>
            <a:endParaRPr lang="fr-FR"/>
          </a:p>
        </p:txBody>
      </p:sp>
      <p:sp>
        <p:nvSpPr>
          <p:cNvPr id="23555" name="Rectangle 3"/>
          <p:cNvSpPr>
            <a:spLocks noChangeArrowheads="1"/>
          </p:cNvSpPr>
          <p:nvPr/>
        </p:nvSpPr>
        <p:spPr bwMode="auto">
          <a:xfrm>
            <a:off x="2411413" y="3702050"/>
            <a:ext cx="6337300" cy="504825"/>
          </a:xfrm>
          <a:prstGeom prst="rect">
            <a:avLst/>
          </a:prstGeom>
          <a:noFill/>
          <a:ln w="9525">
            <a:solidFill>
              <a:schemeClr val="tx1"/>
            </a:solidFill>
            <a:miter lim="800000"/>
            <a:headEnd/>
            <a:tailEnd/>
          </a:ln>
        </p:spPr>
        <p:txBody>
          <a:bodyPr wrap="none" anchor="ctr"/>
          <a:lstStyle/>
          <a:p>
            <a:endParaRPr lang="fr-FR"/>
          </a:p>
        </p:txBody>
      </p:sp>
      <p:sp>
        <p:nvSpPr>
          <p:cNvPr id="23556" name="Text Box 4"/>
          <p:cNvSpPr txBox="1">
            <a:spLocks noChangeArrowheads="1"/>
          </p:cNvSpPr>
          <p:nvPr/>
        </p:nvSpPr>
        <p:spPr bwMode="auto">
          <a:xfrm>
            <a:off x="231775" y="4175133"/>
            <a:ext cx="495300" cy="396875"/>
          </a:xfrm>
          <a:prstGeom prst="rect">
            <a:avLst/>
          </a:prstGeom>
          <a:noFill/>
          <a:ln w="9525">
            <a:noFill/>
            <a:miter lim="800000"/>
            <a:headEnd/>
            <a:tailEnd/>
          </a:ln>
        </p:spPr>
        <p:txBody>
          <a:bodyPr wrap="none">
            <a:spAutoFit/>
          </a:bodyPr>
          <a:lstStyle/>
          <a:p>
            <a:r>
              <a:rPr lang="fr-FR" sz="2000" dirty="0">
                <a:latin typeface="Arial" pitchFamily="34" charset="0"/>
                <a:cs typeface="Arial" pitchFamily="34" charset="0"/>
              </a:rPr>
              <a:t>S0</a:t>
            </a:r>
          </a:p>
        </p:txBody>
      </p:sp>
      <p:sp>
        <p:nvSpPr>
          <p:cNvPr id="23557" name="Text Box 5"/>
          <p:cNvSpPr txBox="1">
            <a:spLocks noChangeArrowheads="1"/>
          </p:cNvSpPr>
          <p:nvPr/>
        </p:nvSpPr>
        <p:spPr bwMode="auto">
          <a:xfrm>
            <a:off x="2103438" y="4175133"/>
            <a:ext cx="636587" cy="396875"/>
          </a:xfrm>
          <a:prstGeom prst="rect">
            <a:avLst/>
          </a:prstGeom>
          <a:noFill/>
          <a:ln w="9525">
            <a:noFill/>
            <a:miter lim="800000"/>
            <a:headEnd/>
            <a:tailEnd/>
          </a:ln>
        </p:spPr>
        <p:txBody>
          <a:bodyPr wrap="none">
            <a:spAutoFit/>
          </a:bodyPr>
          <a:lstStyle/>
          <a:p>
            <a:r>
              <a:rPr lang="fr-FR" sz="2000" dirty="0">
                <a:latin typeface="Arial" pitchFamily="34" charset="0"/>
                <a:cs typeface="Arial" pitchFamily="34" charset="0"/>
              </a:rPr>
              <a:t>S12</a:t>
            </a:r>
          </a:p>
        </p:txBody>
      </p:sp>
      <p:sp>
        <p:nvSpPr>
          <p:cNvPr id="23559" name="Text Box 7"/>
          <p:cNvSpPr txBox="1">
            <a:spLocks noChangeArrowheads="1"/>
          </p:cNvSpPr>
          <p:nvPr/>
        </p:nvSpPr>
        <p:spPr bwMode="auto">
          <a:xfrm>
            <a:off x="690563" y="3743325"/>
            <a:ext cx="1707070" cy="461665"/>
          </a:xfrm>
          <a:prstGeom prst="rect">
            <a:avLst/>
          </a:prstGeom>
          <a:noFill/>
          <a:ln w="9525">
            <a:noFill/>
            <a:miter lim="800000"/>
            <a:headEnd/>
            <a:tailEnd/>
          </a:ln>
        </p:spPr>
        <p:txBody>
          <a:bodyPr wrap="none">
            <a:spAutoFit/>
          </a:bodyPr>
          <a:lstStyle/>
          <a:p>
            <a:r>
              <a:rPr lang="fr-FR" sz="2400" dirty="0">
                <a:solidFill>
                  <a:srgbClr val="7030A0"/>
                </a:solidFill>
                <a:latin typeface="Arial" pitchFamily="34" charset="0"/>
                <a:cs typeface="Arial" pitchFamily="34" charset="0"/>
              </a:rPr>
              <a:t>Tela + P+R</a:t>
            </a:r>
          </a:p>
        </p:txBody>
      </p:sp>
      <p:sp>
        <p:nvSpPr>
          <p:cNvPr id="23560" name="Text Box 8"/>
          <p:cNvSpPr txBox="1">
            <a:spLocks noChangeArrowheads="1"/>
          </p:cNvSpPr>
          <p:nvPr/>
        </p:nvSpPr>
        <p:spPr bwMode="auto">
          <a:xfrm>
            <a:off x="3903663" y="3697288"/>
            <a:ext cx="2949846" cy="461665"/>
          </a:xfrm>
          <a:prstGeom prst="rect">
            <a:avLst/>
          </a:prstGeom>
          <a:noFill/>
          <a:ln w="9525">
            <a:noFill/>
            <a:miter lim="800000"/>
            <a:headEnd/>
            <a:tailEnd/>
          </a:ln>
        </p:spPr>
        <p:txBody>
          <a:bodyPr wrap="none">
            <a:spAutoFit/>
          </a:bodyPr>
          <a:lstStyle/>
          <a:p>
            <a:r>
              <a:rPr lang="fr-FR" sz="2400" dirty="0" err="1">
                <a:latin typeface="Arial" pitchFamily="34" charset="0"/>
                <a:cs typeface="Arial" pitchFamily="34" charset="0"/>
              </a:rPr>
              <a:t>PegIFN</a:t>
            </a:r>
            <a:r>
              <a:rPr lang="fr-FR" sz="2400" dirty="0">
                <a:latin typeface="Arial" pitchFamily="34" charset="0"/>
                <a:cs typeface="Arial" pitchFamily="34" charset="0"/>
              </a:rPr>
              <a:t> + </a:t>
            </a:r>
            <a:r>
              <a:rPr lang="fr-FR" sz="2400" dirty="0" err="1">
                <a:latin typeface="Arial" pitchFamily="34" charset="0"/>
                <a:cs typeface="Arial" pitchFamily="34" charset="0"/>
              </a:rPr>
              <a:t>Ribavirine</a:t>
            </a:r>
            <a:endParaRPr lang="fr-FR" sz="2400" dirty="0">
              <a:latin typeface="Arial" pitchFamily="34" charset="0"/>
              <a:cs typeface="Arial" pitchFamily="34" charset="0"/>
            </a:endParaRPr>
          </a:p>
        </p:txBody>
      </p:sp>
      <p:sp>
        <p:nvSpPr>
          <p:cNvPr id="23561" name="Text Box 9"/>
          <p:cNvSpPr txBox="1">
            <a:spLocks noChangeArrowheads="1"/>
          </p:cNvSpPr>
          <p:nvPr/>
        </p:nvSpPr>
        <p:spPr bwMode="auto">
          <a:xfrm>
            <a:off x="323850" y="5094288"/>
            <a:ext cx="6335713" cy="711200"/>
          </a:xfrm>
          <a:prstGeom prst="rect">
            <a:avLst/>
          </a:prstGeom>
          <a:solidFill>
            <a:schemeClr val="accent2">
              <a:lumMod val="20000"/>
              <a:lumOff val="80000"/>
            </a:schemeClr>
          </a:solidFill>
          <a:ln w="9525">
            <a:solidFill>
              <a:schemeClr val="tx1"/>
            </a:solidFill>
            <a:miter lim="800000"/>
            <a:headEnd/>
            <a:tailEnd/>
          </a:ln>
        </p:spPr>
        <p:txBody>
          <a:bodyPr>
            <a:spAutoFit/>
          </a:bodyPr>
          <a:lstStyle/>
          <a:p>
            <a:r>
              <a:rPr lang="fr-FR" sz="2000" dirty="0">
                <a:latin typeface="Arial" pitchFamily="34" charset="0"/>
                <a:cs typeface="Arial" pitchFamily="34" charset="0"/>
              </a:rPr>
              <a:t>Règles d’arrêt : ARN &gt; 1000 UI/ml à partir de S4 </a:t>
            </a:r>
          </a:p>
          <a:p>
            <a:r>
              <a:rPr lang="fr-FR" sz="2000" dirty="0">
                <a:latin typeface="Arial" pitchFamily="34" charset="0"/>
                <a:cs typeface="Arial" pitchFamily="34" charset="0"/>
              </a:rPr>
              <a:t>                         ARN </a:t>
            </a:r>
            <a:r>
              <a:rPr lang="fr-FR" sz="2000" dirty="0" smtClean="0">
                <a:latin typeface="Arial" pitchFamily="34" charset="0"/>
                <a:cs typeface="Arial" pitchFamily="34" charset="0"/>
              </a:rPr>
              <a:t>positif  à </a:t>
            </a:r>
            <a:r>
              <a:rPr lang="fr-FR" sz="2000" dirty="0">
                <a:latin typeface="Arial" pitchFamily="34" charset="0"/>
                <a:cs typeface="Arial" pitchFamily="34" charset="0"/>
              </a:rPr>
              <a:t>partir de S24</a:t>
            </a:r>
          </a:p>
        </p:txBody>
      </p:sp>
      <p:sp>
        <p:nvSpPr>
          <p:cNvPr id="23562" name="Text Box 18"/>
          <p:cNvSpPr txBox="1">
            <a:spLocks noChangeArrowheads="1"/>
          </p:cNvSpPr>
          <p:nvPr/>
        </p:nvSpPr>
        <p:spPr bwMode="auto">
          <a:xfrm>
            <a:off x="8445500" y="4173538"/>
            <a:ext cx="636588" cy="396875"/>
          </a:xfrm>
          <a:prstGeom prst="rect">
            <a:avLst/>
          </a:prstGeom>
          <a:noFill/>
          <a:ln w="9525">
            <a:noFill/>
            <a:miter lim="800000"/>
            <a:headEnd/>
            <a:tailEnd/>
          </a:ln>
        </p:spPr>
        <p:txBody>
          <a:bodyPr wrap="none">
            <a:spAutoFit/>
          </a:bodyPr>
          <a:lstStyle/>
          <a:p>
            <a:r>
              <a:rPr lang="fr-FR" sz="2000" dirty="0">
                <a:latin typeface="Arial" pitchFamily="34" charset="0"/>
                <a:cs typeface="Arial" pitchFamily="34" charset="0"/>
              </a:rPr>
              <a:t>S48</a:t>
            </a:r>
          </a:p>
        </p:txBody>
      </p:sp>
      <p:sp>
        <p:nvSpPr>
          <p:cNvPr id="23563" name="Text Box 19"/>
          <p:cNvSpPr txBox="1">
            <a:spLocks noChangeArrowheads="1"/>
          </p:cNvSpPr>
          <p:nvPr/>
        </p:nvSpPr>
        <p:spPr bwMode="auto">
          <a:xfrm>
            <a:off x="3975100" y="4175133"/>
            <a:ext cx="636588" cy="396875"/>
          </a:xfrm>
          <a:prstGeom prst="rect">
            <a:avLst/>
          </a:prstGeom>
          <a:noFill/>
          <a:ln w="9525">
            <a:noFill/>
            <a:miter lim="800000"/>
            <a:headEnd/>
            <a:tailEnd/>
          </a:ln>
        </p:spPr>
        <p:txBody>
          <a:bodyPr wrap="none">
            <a:spAutoFit/>
          </a:bodyPr>
          <a:lstStyle/>
          <a:p>
            <a:r>
              <a:rPr lang="fr-FR" sz="2000" dirty="0">
                <a:latin typeface="Arial" pitchFamily="34" charset="0"/>
                <a:cs typeface="Arial" pitchFamily="34" charset="0"/>
              </a:rPr>
              <a:t>S24</a:t>
            </a:r>
          </a:p>
        </p:txBody>
      </p:sp>
      <p:sp>
        <p:nvSpPr>
          <p:cNvPr id="23564" name="Text Box 22"/>
          <p:cNvSpPr txBox="1">
            <a:spLocks noChangeArrowheads="1"/>
          </p:cNvSpPr>
          <p:nvPr/>
        </p:nvSpPr>
        <p:spPr bwMode="auto">
          <a:xfrm>
            <a:off x="879475" y="4175133"/>
            <a:ext cx="495300" cy="396875"/>
          </a:xfrm>
          <a:prstGeom prst="rect">
            <a:avLst/>
          </a:prstGeom>
          <a:noFill/>
          <a:ln w="9525">
            <a:noFill/>
            <a:miter lim="800000"/>
            <a:headEnd/>
            <a:tailEnd/>
          </a:ln>
        </p:spPr>
        <p:txBody>
          <a:bodyPr wrap="none">
            <a:spAutoFit/>
          </a:bodyPr>
          <a:lstStyle/>
          <a:p>
            <a:r>
              <a:rPr lang="fr-FR" sz="2000" dirty="0">
                <a:latin typeface="Arial" pitchFamily="34" charset="0"/>
                <a:cs typeface="Arial" pitchFamily="34" charset="0"/>
              </a:rPr>
              <a:t>S4</a:t>
            </a:r>
          </a:p>
        </p:txBody>
      </p:sp>
      <p:sp>
        <p:nvSpPr>
          <p:cNvPr id="23565" name="Line 23"/>
          <p:cNvSpPr>
            <a:spLocks noChangeShapeType="1"/>
          </p:cNvSpPr>
          <p:nvPr/>
        </p:nvSpPr>
        <p:spPr bwMode="auto">
          <a:xfrm flipV="1">
            <a:off x="1116013" y="4494213"/>
            <a:ext cx="0" cy="504825"/>
          </a:xfrm>
          <a:prstGeom prst="line">
            <a:avLst/>
          </a:prstGeom>
          <a:noFill/>
          <a:ln w="38100">
            <a:solidFill>
              <a:schemeClr val="tx1"/>
            </a:solidFill>
            <a:round/>
            <a:headEnd/>
            <a:tailEnd type="triangle" w="med" len="med"/>
          </a:ln>
        </p:spPr>
        <p:txBody>
          <a:bodyPr/>
          <a:lstStyle/>
          <a:p>
            <a:endParaRPr lang="fr-FR"/>
          </a:p>
        </p:txBody>
      </p:sp>
      <p:sp>
        <p:nvSpPr>
          <p:cNvPr id="23566" name="Line 24"/>
          <p:cNvSpPr>
            <a:spLocks noChangeShapeType="1"/>
          </p:cNvSpPr>
          <p:nvPr/>
        </p:nvSpPr>
        <p:spPr bwMode="auto">
          <a:xfrm flipV="1">
            <a:off x="4284663" y="4494213"/>
            <a:ext cx="0" cy="504825"/>
          </a:xfrm>
          <a:prstGeom prst="line">
            <a:avLst/>
          </a:prstGeom>
          <a:noFill/>
          <a:ln w="38100">
            <a:solidFill>
              <a:schemeClr val="tx1"/>
            </a:solidFill>
            <a:round/>
            <a:headEnd/>
            <a:tailEnd type="triangle" w="med" len="med"/>
          </a:ln>
        </p:spPr>
        <p:txBody>
          <a:bodyPr/>
          <a:lstStyle/>
          <a:p>
            <a:endParaRPr lang="fr-FR"/>
          </a:p>
        </p:txBody>
      </p:sp>
      <p:sp>
        <p:nvSpPr>
          <p:cNvPr id="23567" name="Text Box 29"/>
          <p:cNvSpPr txBox="1">
            <a:spLocks noChangeArrowheads="1"/>
          </p:cNvSpPr>
          <p:nvPr/>
        </p:nvSpPr>
        <p:spPr bwMode="auto">
          <a:xfrm>
            <a:off x="357158" y="928670"/>
            <a:ext cx="8577541" cy="646331"/>
          </a:xfrm>
          <a:prstGeom prst="rect">
            <a:avLst/>
          </a:prstGeom>
          <a:solidFill>
            <a:schemeClr val="bg1">
              <a:lumMod val="85000"/>
            </a:schemeClr>
          </a:solidFill>
          <a:ln w="9525">
            <a:noFill/>
            <a:miter lim="800000"/>
            <a:headEnd/>
            <a:tailEnd/>
          </a:ln>
        </p:spPr>
        <p:txBody>
          <a:bodyPr wrap="none">
            <a:spAutoFit/>
          </a:bodyPr>
          <a:lstStyle/>
          <a:p>
            <a:pPr algn="ctr"/>
            <a:r>
              <a:rPr lang="fr-FR" sz="3600" b="1" dirty="0">
                <a:solidFill>
                  <a:srgbClr val="7030A0"/>
                </a:solidFill>
              </a:rPr>
              <a:t>Schéma </a:t>
            </a:r>
            <a:r>
              <a:rPr lang="fr-FR" sz="3600" b="1" dirty="0" smtClean="0">
                <a:solidFill>
                  <a:srgbClr val="7030A0"/>
                </a:solidFill>
              </a:rPr>
              <a:t>trithérapie avec </a:t>
            </a:r>
            <a:r>
              <a:rPr lang="fr-FR" sz="3600" b="1" dirty="0" err="1" smtClean="0">
                <a:solidFill>
                  <a:srgbClr val="7030A0"/>
                </a:solidFill>
              </a:rPr>
              <a:t>Telaprevir</a:t>
            </a:r>
            <a:r>
              <a:rPr lang="fr-FR" sz="3600" b="1" dirty="0" smtClean="0">
                <a:solidFill>
                  <a:srgbClr val="7030A0"/>
                </a:solidFill>
              </a:rPr>
              <a:t> </a:t>
            </a:r>
            <a:r>
              <a:rPr lang="fr-FR" sz="3600" b="1" dirty="0">
                <a:solidFill>
                  <a:srgbClr val="7030A0"/>
                </a:solidFill>
              </a:rPr>
              <a:t>/ </a:t>
            </a:r>
            <a:r>
              <a:rPr lang="fr-FR" sz="3600" b="1" dirty="0" err="1">
                <a:solidFill>
                  <a:srgbClr val="7030A0"/>
                </a:solidFill>
              </a:rPr>
              <a:t>Incivo</a:t>
            </a:r>
            <a:r>
              <a:rPr lang="fr-FR" sz="3600" b="1" baseline="30000" dirty="0">
                <a:solidFill>
                  <a:srgbClr val="7030A0"/>
                </a:solidFill>
                <a:cs typeface="Arial" pitchFamily="34" charset="0"/>
              </a:rPr>
              <a:t> </a:t>
            </a:r>
            <a:r>
              <a:rPr lang="fr-FR" sz="3600" b="1" baseline="30000" dirty="0">
                <a:cs typeface="Arial" pitchFamily="34" charset="0"/>
              </a:rPr>
              <a:t>®</a:t>
            </a:r>
            <a:endParaRPr lang="fr-FR" sz="3600" b="1" dirty="0"/>
          </a:p>
        </p:txBody>
      </p:sp>
      <p:sp>
        <p:nvSpPr>
          <p:cNvPr id="16" name="Titre 1"/>
          <p:cNvSpPr txBox="1">
            <a:spLocks/>
          </p:cNvSpPr>
          <p:nvPr/>
        </p:nvSpPr>
        <p:spPr>
          <a:xfrm>
            <a:off x="467544" y="44624"/>
            <a:ext cx="8424936"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17" name="ZoneTexte 16"/>
          <p:cNvSpPr txBox="1"/>
          <p:nvPr/>
        </p:nvSpPr>
        <p:spPr>
          <a:xfrm>
            <a:off x="2643174" y="2143116"/>
            <a:ext cx="3000396" cy="646331"/>
          </a:xfrm>
          <a:prstGeom prst="rect">
            <a:avLst/>
          </a:prstGeom>
          <a:solidFill>
            <a:schemeClr val="accent3">
              <a:lumMod val="20000"/>
              <a:lumOff val="80000"/>
            </a:schemeClr>
          </a:solidFill>
          <a:ln>
            <a:solidFill>
              <a:srgbClr val="7030A0"/>
            </a:solidFill>
          </a:ln>
        </p:spPr>
        <p:txBody>
          <a:bodyPr wrap="square" rtlCol="0">
            <a:spAutoFit/>
          </a:bodyPr>
          <a:lstStyle/>
          <a:p>
            <a:r>
              <a:rPr lang="fr-FR" sz="3200" dirty="0" smtClean="0">
                <a:latin typeface="Arial" pitchFamily="34" charset="0"/>
                <a:cs typeface="Arial" pitchFamily="34" charset="0"/>
              </a:rPr>
              <a:t>  </a:t>
            </a:r>
            <a:r>
              <a:rPr lang="fr-FR" sz="3600" dirty="0" smtClean="0">
                <a:latin typeface="Arial" pitchFamily="34" charset="0"/>
                <a:cs typeface="Arial" pitchFamily="34" charset="0"/>
              </a:rPr>
              <a:t>Génotype 1 </a:t>
            </a:r>
            <a:endParaRPr lang="fr-FR" sz="36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childTnLst>
                                    <p:set>
                                      <p:cBhvr>
                                        <p:cTn id="6" dur="1" fill="hold">
                                          <p:stCondLst>
                                            <p:cond delay="0"/>
                                          </p:stCondLst>
                                        </p:cTn>
                                        <p:tgtEl>
                                          <p:spTgt spid="23561"/>
                                        </p:tgtEl>
                                        <p:attrNameLst>
                                          <p:attrName>style.visibility</p:attrName>
                                        </p:attrNameLst>
                                      </p:cBhvr>
                                      <p:to>
                                        <p:strVal val="visible"/>
                                      </p:to>
                                    </p:set>
                                    <p:anim calcmode="lin" valueType="num">
                                      <p:cBhvr additive="base">
                                        <p:cTn id="7" dur="500" fill="hold"/>
                                        <p:tgtEl>
                                          <p:spTgt spid="23561"/>
                                        </p:tgtEl>
                                        <p:attrNameLst>
                                          <p:attrName>ppt_x</p:attrName>
                                        </p:attrNameLst>
                                      </p:cBhvr>
                                      <p:tavLst>
                                        <p:tav tm="0">
                                          <p:val>
                                            <p:strVal val="#ppt_x"/>
                                          </p:val>
                                        </p:tav>
                                        <p:tav tm="100000">
                                          <p:val>
                                            <p:strVal val="#ppt_x"/>
                                          </p:val>
                                        </p:tav>
                                      </p:tavLst>
                                    </p:anim>
                                    <p:anim calcmode="lin" valueType="num">
                                      <p:cBhvr additive="base">
                                        <p:cTn id="8" dur="500" fill="hold"/>
                                        <p:tgtEl>
                                          <p:spTgt spid="235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1" grpId="1"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Grp="1" noChangeAspect="1" noChangeArrowheads="1"/>
          </p:cNvPicPr>
          <p:nvPr>
            <p:ph idx="1"/>
          </p:nvPr>
        </p:nvPicPr>
        <p:blipFill>
          <a:blip r:embed="rId2" cstate="print"/>
          <a:srcRect/>
          <a:stretch>
            <a:fillRect/>
          </a:stretch>
        </p:blipFill>
        <p:spPr>
          <a:xfrm>
            <a:off x="214282" y="1643050"/>
            <a:ext cx="8715436" cy="5214950"/>
          </a:xfrm>
        </p:spPr>
      </p:pic>
      <p:sp>
        <p:nvSpPr>
          <p:cNvPr id="6" name="Titre 1"/>
          <p:cNvSpPr>
            <a:spLocks noGrp="1"/>
          </p:cNvSpPr>
          <p:nvPr>
            <p:ph type="title"/>
          </p:nvPr>
        </p:nvSpPr>
        <p:spPr>
          <a:xfrm>
            <a:off x="857224" y="928670"/>
            <a:ext cx="6857984" cy="642942"/>
          </a:xfrm>
          <a:solidFill>
            <a:schemeClr val="tx2">
              <a:lumMod val="20000"/>
              <a:lumOff val="80000"/>
            </a:schemeClr>
          </a:solidFill>
        </p:spPr>
        <p:txBody>
          <a:bodyPr rtlCol="0">
            <a:normAutofit/>
          </a:bodyPr>
          <a:lstStyle/>
          <a:p>
            <a:pPr algn="l" eaLnBrk="1" fontAlgn="auto" hangingPunct="1">
              <a:spcAft>
                <a:spcPts val="0"/>
              </a:spcAft>
              <a:defRPr/>
            </a:pPr>
            <a:r>
              <a:rPr lang="fr-FR" sz="2800" dirty="0" err="1" smtClean="0">
                <a:solidFill>
                  <a:schemeClr val="tx2"/>
                </a:solidFill>
                <a:latin typeface="Arial" pitchFamily="34" charset="0"/>
                <a:cs typeface="Arial" pitchFamily="34" charset="0"/>
              </a:rPr>
              <a:t>Telaprevir</a:t>
            </a:r>
            <a:r>
              <a:rPr lang="fr-FR" sz="2800" dirty="0" smtClean="0">
                <a:solidFill>
                  <a:schemeClr val="tx2"/>
                </a:solidFill>
                <a:latin typeface="Arial" pitchFamily="34" charset="0"/>
                <a:cs typeface="Arial" pitchFamily="34" charset="0"/>
              </a:rPr>
              <a:t>: présentation et mode d’emploi</a:t>
            </a:r>
            <a:endParaRPr lang="fr-FR" sz="2800" dirty="0">
              <a:solidFill>
                <a:schemeClr val="tx2"/>
              </a:solidFill>
              <a:latin typeface="Arial" pitchFamily="34" charset="0"/>
              <a:cs typeface="Arial" pitchFamily="34" charset="0"/>
            </a:endParaRPr>
          </a:p>
        </p:txBody>
      </p:sp>
      <p:sp>
        <p:nvSpPr>
          <p:cNvPr id="4" name="Titre 1"/>
          <p:cNvSpPr txBox="1">
            <a:spLocks/>
          </p:cNvSpPr>
          <p:nvPr/>
        </p:nvSpPr>
        <p:spPr>
          <a:xfrm>
            <a:off x="433344" y="71414"/>
            <a:ext cx="7781994"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5" name="Éclair 4"/>
          <p:cNvSpPr/>
          <p:nvPr/>
        </p:nvSpPr>
        <p:spPr>
          <a:xfrm flipH="1" flipV="1">
            <a:off x="5072066" y="2143116"/>
            <a:ext cx="571504" cy="571504"/>
          </a:xfrm>
          <a:prstGeom prst="lightningBol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ext Box 29"/>
          <p:cNvSpPr txBox="1">
            <a:spLocks noChangeArrowheads="1"/>
          </p:cNvSpPr>
          <p:nvPr/>
        </p:nvSpPr>
        <p:spPr bwMode="auto">
          <a:xfrm>
            <a:off x="142844" y="928670"/>
            <a:ext cx="8577541" cy="646331"/>
          </a:xfrm>
          <a:prstGeom prst="rect">
            <a:avLst/>
          </a:prstGeom>
          <a:solidFill>
            <a:schemeClr val="bg1">
              <a:lumMod val="85000"/>
            </a:schemeClr>
          </a:solidFill>
          <a:ln w="9525">
            <a:noFill/>
            <a:miter lim="800000"/>
            <a:headEnd/>
            <a:tailEnd/>
          </a:ln>
        </p:spPr>
        <p:txBody>
          <a:bodyPr wrap="none">
            <a:spAutoFit/>
          </a:bodyPr>
          <a:lstStyle/>
          <a:p>
            <a:pPr algn="ctr"/>
            <a:r>
              <a:rPr lang="fr-FR" sz="3600" b="1" dirty="0">
                <a:solidFill>
                  <a:srgbClr val="7030A0"/>
                </a:solidFill>
              </a:rPr>
              <a:t>Schéma </a:t>
            </a:r>
            <a:r>
              <a:rPr lang="fr-FR" sz="3600" b="1" dirty="0" smtClean="0">
                <a:solidFill>
                  <a:srgbClr val="7030A0"/>
                </a:solidFill>
              </a:rPr>
              <a:t>trithérapie avec </a:t>
            </a:r>
            <a:r>
              <a:rPr lang="fr-FR" sz="3600" b="1" dirty="0" err="1" smtClean="0">
                <a:solidFill>
                  <a:srgbClr val="7030A0"/>
                </a:solidFill>
              </a:rPr>
              <a:t>Telaprevir</a:t>
            </a:r>
            <a:r>
              <a:rPr lang="fr-FR" sz="3600" b="1" dirty="0" smtClean="0">
                <a:solidFill>
                  <a:srgbClr val="7030A0"/>
                </a:solidFill>
              </a:rPr>
              <a:t> </a:t>
            </a:r>
            <a:r>
              <a:rPr lang="fr-FR" sz="3600" b="1" dirty="0">
                <a:solidFill>
                  <a:srgbClr val="7030A0"/>
                </a:solidFill>
              </a:rPr>
              <a:t>/ </a:t>
            </a:r>
            <a:r>
              <a:rPr lang="fr-FR" sz="3600" b="1" dirty="0" err="1">
                <a:solidFill>
                  <a:srgbClr val="7030A0"/>
                </a:solidFill>
              </a:rPr>
              <a:t>Incivo</a:t>
            </a:r>
            <a:r>
              <a:rPr lang="fr-FR" sz="3600" b="1" baseline="30000" dirty="0">
                <a:solidFill>
                  <a:srgbClr val="7030A0"/>
                </a:solidFill>
                <a:cs typeface="Arial" pitchFamily="34" charset="0"/>
              </a:rPr>
              <a:t> </a:t>
            </a:r>
            <a:r>
              <a:rPr lang="fr-FR" sz="3600" b="1" baseline="30000" dirty="0">
                <a:cs typeface="Arial" pitchFamily="34" charset="0"/>
              </a:rPr>
              <a:t>®</a:t>
            </a:r>
            <a:endParaRPr lang="fr-FR"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1"/>
          <p:cNvSpPr>
            <a:spLocks noChangeArrowheads="1"/>
          </p:cNvSpPr>
          <p:nvPr/>
        </p:nvSpPr>
        <p:spPr bwMode="auto">
          <a:xfrm>
            <a:off x="468313" y="3792538"/>
            <a:ext cx="935037" cy="504825"/>
          </a:xfrm>
          <a:prstGeom prst="rect">
            <a:avLst/>
          </a:prstGeom>
          <a:noFill/>
          <a:ln w="9525">
            <a:solidFill>
              <a:schemeClr val="tx1"/>
            </a:solidFill>
            <a:miter lim="800000"/>
            <a:headEnd/>
            <a:tailEnd/>
          </a:ln>
        </p:spPr>
        <p:txBody>
          <a:bodyPr wrap="none" anchor="ctr"/>
          <a:lstStyle/>
          <a:p>
            <a:pPr algn="ctr"/>
            <a:r>
              <a:rPr lang="fr-FR" sz="2000" dirty="0">
                <a:latin typeface="Arial" pitchFamily="34" charset="0"/>
                <a:cs typeface="Arial" pitchFamily="34" charset="0"/>
              </a:rPr>
              <a:t>PR</a:t>
            </a:r>
          </a:p>
        </p:txBody>
      </p:sp>
      <p:sp>
        <p:nvSpPr>
          <p:cNvPr id="24579" name="Rectangle 12" descr="Diagonales larges vers le haut"/>
          <p:cNvSpPr>
            <a:spLocks noChangeArrowheads="1"/>
          </p:cNvSpPr>
          <p:nvPr/>
        </p:nvSpPr>
        <p:spPr bwMode="auto">
          <a:xfrm>
            <a:off x="1403350" y="3792538"/>
            <a:ext cx="4105275" cy="504825"/>
          </a:xfrm>
          <a:prstGeom prst="rect">
            <a:avLst/>
          </a:prstGeom>
          <a:pattFill prst="wdUpDiag">
            <a:fgClr>
              <a:srgbClr val="FFFF00"/>
            </a:fgClr>
            <a:bgClr>
              <a:schemeClr val="bg1"/>
            </a:bgClr>
          </a:pattFill>
          <a:ln w="9525">
            <a:solidFill>
              <a:schemeClr val="tx1"/>
            </a:solidFill>
            <a:miter lim="800000"/>
            <a:headEnd/>
            <a:tailEnd/>
          </a:ln>
        </p:spPr>
        <p:txBody>
          <a:bodyPr wrap="none" anchor="ctr"/>
          <a:lstStyle/>
          <a:p>
            <a:pPr algn="ctr"/>
            <a:r>
              <a:rPr lang="fr-FR" sz="2400" dirty="0" err="1">
                <a:latin typeface="Arial" pitchFamily="34" charset="0"/>
                <a:cs typeface="Arial" pitchFamily="34" charset="0"/>
              </a:rPr>
              <a:t>Bocéprévir</a:t>
            </a:r>
            <a:r>
              <a:rPr lang="fr-FR" sz="2400" dirty="0">
                <a:latin typeface="Arial" pitchFamily="34" charset="0"/>
                <a:cs typeface="Arial" pitchFamily="34" charset="0"/>
              </a:rPr>
              <a:t> + </a:t>
            </a:r>
            <a:r>
              <a:rPr lang="fr-FR" sz="2400" dirty="0" err="1">
                <a:latin typeface="Arial" pitchFamily="34" charset="0"/>
                <a:cs typeface="Arial" pitchFamily="34" charset="0"/>
              </a:rPr>
              <a:t>PegIFN</a:t>
            </a:r>
            <a:r>
              <a:rPr lang="fr-FR" sz="2400" dirty="0">
                <a:latin typeface="Arial" pitchFamily="34" charset="0"/>
                <a:cs typeface="Arial" pitchFamily="34" charset="0"/>
              </a:rPr>
              <a:t> + </a:t>
            </a:r>
            <a:r>
              <a:rPr lang="fr-FR" sz="2400" dirty="0" err="1">
                <a:latin typeface="Arial" pitchFamily="34" charset="0"/>
                <a:cs typeface="Arial" pitchFamily="34" charset="0"/>
              </a:rPr>
              <a:t>Riba</a:t>
            </a:r>
            <a:endParaRPr lang="fr-FR" sz="2400" dirty="0">
              <a:latin typeface="Arial" pitchFamily="34" charset="0"/>
              <a:cs typeface="Arial" pitchFamily="34" charset="0"/>
            </a:endParaRPr>
          </a:p>
        </p:txBody>
      </p:sp>
      <p:sp>
        <p:nvSpPr>
          <p:cNvPr id="24580" name="Rectangle 13"/>
          <p:cNvSpPr>
            <a:spLocks noChangeArrowheads="1"/>
          </p:cNvSpPr>
          <p:nvPr/>
        </p:nvSpPr>
        <p:spPr bwMode="auto">
          <a:xfrm>
            <a:off x="5508624" y="3714752"/>
            <a:ext cx="3349655" cy="293686"/>
          </a:xfrm>
          <a:prstGeom prst="rect">
            <a:avLst/>
          </a:prstGeom>
          <a:noFill/>
          <a:ln w="9525">
            <a:solidFill>
              <a:schemeClr val="tx1"/>
            </a:solidFill>
            <a:miter lim="800000"/>
            <a:headEnd/>
            <a:tailEnd/>
          </a:ln>
        </p:spPr>
        <p:txBody>
          <a:bodyPr wrap="none" anchor="ctr"/>
          <a:lstStyle/>
          <a:p>
            <a:pPr algn="ctr"/>
            <a:r>
              <a:rPr lang="fr-FR" sz="2000" dirty="0">
                <a:latin typeface="Arial" pitchFamily="34" charset="0"/>
                <a:cs typeface="Arial" pitchFamily="34" charset="0"/>
              </a:rPr>
              <a:t>PR si pas de cirrhose</a:t>
            </a:r>
          </a:p>
        </p:txBody>
      </p:sp>
      <p:sp>
        <p:nvSpPr>
          <p:cNvPr id="24581" name="Text Box 14"/>
          <p:cNvSpPr txBox="1">
            <a:spLocks noChangeArrowheads="1"/>
          </p:cNvSpPr>
          <p:nvPr/>
        </p:nvSpPr>
        <p:spPr bwMode="auto">
          <a:xfrm>
            <a:off x="231775" y="4265613"/>
            <a:ext cx="495300" cy="396875"/>
          </a:xfrm>
          <a:prstGeom prst="rect">
            <a:avLst/>
          </a:prstGeom>
          <a:noFill/>
          <a:ln w="9525">
            <a:noFill/>
            <a:miter lim="800000"/>
            <a:headEnd/>
            <a:tailEnd/>
          </a:ln>
        </p:spPr>
        <p:txBody>
          <a:bodyPr wrap="none">
            <a:spAutoFit/>
          </a:bodyPr>
          <a:lstStyle/>
          <a:p>
            <a:r>
              <a:rPr lang="fr-FR" sz="2000"/>
              <a:t>S0</a:t>
            </a:r>
          </a:p>
        </p:txBody>
      </p:sp>
      <p:sp>
        <p:nvSpPr>
          <p:cNvPr id="24582" name="Text Box 15"/>
          <p:cNvSpPr txBox="1">
            <a:spLocks noChangeArrowheads="1"/>
          </p:cNvSpPr>
          <p:nvPr/>
        </p:nvSpPr>
        <p:spPr bwMode="auto">
          <a:xfrm>
            <a:off x="1155700" y="4265613"/>
            <a:ext cx="495300" cy="396875"/>
          </a:xfrm>
          <a:prstGeom prst="rect">
            <a:avLst/>
          </a:prstGeom>
          <a:noFill/>
          <a:ln w="9525">
            <a:noFill/>
            <a:miter lim="800000"/>
            <a:headEnd/>
            <a:tailEnd/>
          </a:ln>
        </p:spPr>
        <p:txBody>
          <a:bodyPr wrap="none">
            <a:spAutoFit/>
          </a:bodyPr>
          <a:lstStyle/>
          <a:p>
            <a:r>
              <a:rPr lang="fr-FR" sz="2000"/>
              <a:t>S4</a:t>
            </a:r>
          </a:p>
        </p:txBody>
      </p:sp>
      <p:sp>
        <p:nvSpPr>
          <p:cNvPr id="24583" name="Text Box 16"/>
          <p:cNvSpPr txBox="1">
            <a:spLocks noChangeArrowheads="1"/>
          </p:cNvSpPr>
          <p:nvPr/>
        </p:nvSpPr>
        <p:spPr bwMode="auto">
          <a:xfrm>
            <a:off x="5200650" y="4265613"/>
            <a:ext cx="636588" cy="396875"/>
          </a:xfrm>
          <a:prstGeom prst="rect">
            <a:avLst/>
          </a:prstGeom>
          <a:noFill/>
          <a:ln w="9525">
            <a:noFill/>
            <a:miter lim="800000"/>
            <a:headEnd/>
            <a:tailEnd/>
          </a:ln>
        </p:spPr>
        <p:txBody>
          <a:bodyPr wrap="none">
            <a:spAutoFit/>
          </a:bodyPr>
          <a:lstStyle/>
          <a:p>
            <a:r>
              <a:rPr lang="fr-FR" sz="2000"/>
              <a:t>S36</a:t>
            </a:r>
          </a:p>
        </p:txBody>
      </p:sp>
      <p:sp>
        <p:nvSpPr>
          <p:cNvPr id="24584" name="Text Box 17"/>
          <p:cNvSpPr txBox="1">
            <a:spLocks noChangeArrowheads="1"/>
          </p:cNvSpPr>
          <p:nvPr/>
        </p:nvSpPr>
        <p:spPr bwMode="auto">
          <a:xfrm>
            <a:off x="8374063" y="4271963"/>
            <a:ext cx="636587" cy="396875"/>
          </a:xfrm>
          <a:prstGeom prst="rect">
            <a:avLst/>
          </a:prstGeom>
          <a:noFill/>
          <a:ln w="9525">
            <a:noFill/>
            <a:miter lim="800000"/>
            <a:headEnd/>
            <a:tailEnd/>
          </a:ln>
        </p:spPr>
        <p:txBody>
          <a:bodyPr wrap="none">
            <a:spAutoFit/>
          </a:bodyPr>
          <a:lstStyle/>
          <a:p>
            <a:r>
              <a:rPr lang="fr-FR" sz="2000"/>
              <a:t>S48</a:t>
            </a:r>
          </a:p>
        </p:txBody>
      </p:sp>
      <p:sp>
        <p:nvSpPr>
          <p:cNvPr id="24586" name="Rectangle 21" descr="Diagonales larges vers le haut"/>
          <p:cNvSpPr>
            <a:spLocks noChangeArrowheads="1"/>
          </p:cNvSpPr>
          <p:nvPr/>
        </p:nvSpPr>
        <p:spPr bwMode="auto">
          <a:xfrm>
            <a:off x="5508624" y="4000504"/>
            <a:ext cx="3349655" cy="296859"/>
          </a:xfrm>
          <a:prstGeom prst="rect">
            <a:avLst/>
          </a:prstGeom>
          <a:pattFill prst="wdUpDiag">
            <a:fgClr>
              <a:srgbClr val="FFFF00"/>
            </a:fgClr>
            <a:bgClr>
              <a:srgbClr val="FFFFFF"/>
            </a:bgClr>
          </a:pattFill>
          <a:ln w="9525">
            <a:solidFill>
              <a:schemeClr val="tx1"/>
            </a:solidFill>
            <a:miter lim="800000"/>
            <a:headEnd/>
            <a:tailEnd/>
          </a:ln>
        </p:spPr>
        <p:txBody>
          <a:bodyPr wrap="none" anchor="ctr"/>
          <a:lstStyle/>
          <a:p>
            <a:pPr algn="ctr"/>
            <a:r>
              <a:rPr lang="fr-FR" sz="1600" dirty="0">
                <a:solidFill>
                  <a:schemeClr val="tx2"/>
                </a:solidFill>
                <a:latin typeface="Arial" pitchFamily="34" charset="0"/>
                <a:cs typeface="Arial" pitchFamily="34" charset="0"/>
              </a:rPr>
              <a:t>BPR si cirrhose et/ou répondeur nul</a:t>
            </a:r>
          </a:p>
        </p:txBody>
      </p:sp>
      <p:sp>
        <p:nvSpPr>
          <p:cNvPr id="24587" name="Text Box 22"/>
          <p:cNvSpPr txBox="1">
            <a:spLocks noChangeArrowheads="1"/>
          </p:cNvSpPr>
          <p:nvPr/>
        </p:nvSpPr>
        <p:spPr bwMode="auto">
          <a:xfrm>
            <a:off x="171450" y="5065713"/>
            <a:ext cx="6345238" cy="831850"/>
          </a:xfrm>
          <a:prstGeom prst="rect">
            <a:avLst/>
          </a:prstGeom>
          <a:solidFill>
            <a:schemeClr val="accent2">
              <a:lumMod val="20000"/>
              <a:lumOff val="80000"/>
            </a:schemeClr>
          </a:solidFill>
          <a:ln w="9525">
            <a:solidFill>
              <a:schemeClr val="tx1"/>
            </a:solidFill>
            <a:miter lim="800000"/>
            <a:headEnd/>
            <a:tailEnd/>
          </a:ln>
        </p:spPr>
        <p:txBody>
          <a:bodyPr>
            <a:spAutoFit/>
          </a:bodyPr>
          <a:lstStyle/>
          <a:p>
            <a:r>
              <a:rPr lang="fr-FR" sz="2400" dirty="0"/>
              <a:t>Règles d’arrêt : ARN </a:t>
            </a:r>
            <a:r>
              <a:rPr lang="fr-FR" sz="2400" dirty="0">
                <a:sym typeface="Symbol" pitchFamily="18" charset="2"/>
              </a:rPr>
              <a:t> 100 à partir de S12</a:t>
            </a:r>
          </a:p>
          <a:p>
            <a:r>
              <a:rPr lang="fr-FR" sz="2400" dirty="0">
                <a:sym typeface="Symbol" pitchFamily="18" charset="2"/>
              </a:rPr>
              <a:t>                         ARN + à partir de S24</a:t>
            </a:r>
          </a:p>
        </p:txBody>
      </p:sp>
      <p:sp>
        <p:nvSpPr>
          <p:cNvPr id="24588" name="Text Box 26"/>
          <p:cNvSpPr txBox="1">
            <a:spLocks noChangeArrowheads="1"/>
          </p:cNvSpPr>
          <p:nvPr/>
        </p:nvSpPr>
        <p:spPr bwMode="auto">
          <a:xfrm>
            <a:off x="2176463" y="4265613"/>
            <a:ext cx="636587" cy="396875"/>
          </a:xfrm>
          <a:prstGeom prst="rect">
            <a:avLst/>
          </a:prstGeom>
          <a:noFill/>
          <a:ln w="9525">
            <a:noFill/>
            <a:miter lim="800000"/>
            <a:headEnd/>
            <a:tailEnd/>
          </a:ln>
        </p:spPr>
        <p:txBody>
          <a:bodyPr wrap="none">
            <a:spAutoFit/>
          </a:bodyPr>
          <a:lstStyle/>
          <a:p>
            <a:r>
              <a:rPr lang="fr-FR" sz="2000"/>
              <a:t>S12</a:t>
            </a:r>
          </a:p>
        </p:txBody>
      </p:sp>
      <p:sp>
        <p:nvSpPr>
          <p:cNvPr id="24589" name="Text Box 27"/>
          <p:cNvSpPr txBox="1">
            <a:spLocks noChangeArrowheads="1"/>
          </p:cNvSpPr>
          <p:nvPr/>
        </p:nvSpPr>
        <p:spPr bwMode="auto">
          <a:xfrm>
            <a:off x="3975100" y="4219575"/>
            <a:ext cx="636588" cy="396875"/>
          </a:xfrm>
          <a:prstGeom prst="rect">
            <a:avLst/>
          </a:prstGeom>
          <a:noFill/>
          <a:ln w="9525">
            <a:noFill/>
            <a:miter lim="800000"/>
            <a:headEnd/>
            <a:tailEnd/>
          </a:ln>
        </p:spPr>
        <p:txBody>
          <a:bodyPr wrap="none">
            <a:spAutoFit/>
          </a:bodyPr>
          <a:lstStyle/>
          <a:p>
            <a:r>
              <a:rPr lang="fr-FR" sz="2000"/>
              <a:t>S24</a:t>
            </a:r>
          </a:p>
        </p:txBody>
      </p:sp>
      <p:sp>
        <p:nvSpPr>
          <p:cNvPr id="24590" name="Line 28"/>
          <p:cNvSpPr>
            <a:spLocks noChangeShapeType="1"/>
          </p:cNvSpPr>
          <p:nvPr/>
        </p:nvSpPr>
        <p:spPr bwMode="auto">
          <a:xfrm flipV="1">
            <a:off x="2484438" y="4584700"/>
            <a:ext cx="0" cy="433388"/>
          </a:xfrm>
          <a:prstGeom prst="line">
            <a:avLst/>
          </a:prstGeom>
          <a:noFill/>
          <a:ln w="38100">
            <a:solidFill>
              <a:schemeClr val="tx1"/>
            </a:solidFill>
            <a:round/>
            <a:headEnd/>
            <a:tailEnd type="triangle" w="med" len="med"/>
          </a:ln>
        </p:spPr>
        <p:txBody>
          <a:bodyPr/>
          <a:lstStyle/>
          <a:p>
            <a:endParaRPr lang="fr-FR"/>
          </a:p>
        </p:txBody>
      </p:sp>
      <p:sp>
        <p:nvSpPr>
          <p:cNvPr id="24591" name="Line 29"/>
          <p:cNvSpPr>
            <a:spLocks noChangeShapeType="1"/>
          </p:cNvSpPr>
          <p:nvPr/>
        </p:nvSpPr>
        <p:spPr bwMode="auto">
          <a:xfrm flipV="1">
            <a:off x="4284663" y="4584700"/>
            <a:ext cx="0" cy="433388"/>
          </a:xfrm>
          <a:prstGeom prst="line">
            <a:avLst/>
          </a:prstGeom>
          <a:noFill/>
          <a:ln w="38100">
            <a:solidFill>
              <a:schemeClr val="tx1"/>
            </a:solidFill>
            <a:round/>
            <a:headEnd/>
            <a:tailEnd type="triangle" w="med" len="med"/>
          </a:ln>
        </p:spPr>
        <p:txBody>
          <a:bodyPr/>
          <a:lstStyle/>
          <a:p>
            <a:endParaRPr lang="fr-FR"/>
          </a:p>
        </p:txBody>
      </p:sp>
      <p:sp>
        <p:nvSpPr>
          <p:cNvPr id="24592" name="Text Box 32"/>
          <p:cNvSpPr txBox="1">
            <a:spLocks noChangeArrowheads="1"/>
          </p:cNvSpPr>
          <p:nvPr/>
        </p:nvSpPr>
        <p:spPr bwMode="auto">
          <a:xfrm>
            <a:off x="71407" y="996719"/>
            <a:ext cx="9072593" cy="646331"/>
          </a:xfrm>
          <a:prstGeom prst="rect">
            <a:avLst/>
          </a:prstGeom>
          <a:solidFill>
            <a:schemeClr val="bg1">
              <a:lumMod val="85000"/>
            </a:schemeClr>
          </a:solidFill>
          <a:ln w="9525">
            <a:noFill/>
            <a:miter lim="800000"/>
            <a:headEnd/>
            <a:tailEnd/>
          </a:ln>
        </p:spPr>
        <p:txBody>
          <a:bodyPr wrap="square">
            <a:spAutoFit/>
          </a:bodyPr>
          <a:lstStyle/>
          <a:p>
            <a:r>
              <a:rPr lang="fr-FR" sz="3600" b="1" dirty="0">
                <a:solidFill>
                  <a:srgbClr val="7030A0"/>
                </a:solidFill>
              </a:rPr>
              <a:t>Schéma </a:t>
            </a:r>
            <a:r>
              <a:rPr lang="fr-FR" sz="3600" b="1" dirty="0" smtClean="0">
                <a:solidFill>
                  <a:srgbClr val="7030A0"/>
                </a:solidFill>
              </a:rPr>
              <a:t>trithérapie avec </a:t>
            </a:r>
            <a:r>
              <a:rPr lang="fr-FR" sz="3600" b="1" dirty="0" err="1">
                <a:solidFill>
                  <a:srgbClr val="7030A0"/>
                </a:solidFill>
              </a:rPr>
              <a:t>Boceprevir</a:t>
            </a:r>
            <a:r>
              <a:rPr lang="fr-FR" sz="3600" b="1" dirty="0">
                <a:solidFill>
                  <a:srgbClr val="7030A0"/>
                </a:solidFill>
              </a:rPr>
              <a:t> / </a:t>
            </a:r>
            <a:r>
              <a:rPr lang="fr-FR" sz="3600" b="1" dirty="0" err="1">
                <a:solidFill>
                  <a:srgbClr val="7030A0"/>
                </a:solidFill>
              </a:rPr>
              <a:t>Victrelis</a:t>
            </a:r>
            <a:r>
              <a:rPr lang="fr-FR" sz="3600" b="1" baseline="30000" dirty="0">
                <a:solidFill>
                  <a:srgbClr val="7030A0"/>
                </a:solidFill>
                <a:cs typeface="Arial" pitchFamily="34" charset="0"/>
              </a:rPr>
              <a:t> ®</a:t>
            </a:r>
            <a:endParaRPr lang="fr-FR" sz="3600" b="1" dirty="0">
              <a:solidFill>
                <a:srgbClr val="7030A0"/>
              </a:solidFill>
            </a:endParaRPr>
          </a:p>
        </p:txBody>
      </p:sp>
      <p:sp>
        <p:nvSpPr>
          <p:cNvPr id="17" name="Titre 1"/>
          <p:cNvSpPr txBox="1">
            <a:spLocks/>
          </p:cNvSpPr>
          <p:nvPr/>
        </p:nvSpPr>
        <p:spPr>
          <a:xfrm>
            <a:off x="467544" y="92528"/>
            <a:ext cx="8424936"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18" name="ZoneTexte 17"/>
          <p:cNvSpPr txBox="1"/>
          <p:nvPr/>
        </p:nvSpPr>
        <p:spPr>
          <a:xfrm>
            <a:off x="2643174" y="2143116"/>
            <a:ext cx="3000396" cy="646331"/>
          </a:xfrm>
          <a:prstGeom prst="rect">
            <a:avLst/>
          </a:prstGeom>
          <a:solidFill>
            <a:schemeClr val="accent3">
              <a:lumMod val="20000"/>
              <a:lumOff val="80000"/>
            </a:schemeClr>
          </a:solidFill>
          <a:ln>
            <a:solidFill>
              <a:srgbClr val="7030A0"/>
            </a:solidFill>
          </a:ln>
        </p:spPr>
        <p:txBody>
          <a:bodyPr wrap="square" rtlCol="0">
            <a:spAutoFit/>
          </a:bodyPr>
          <a:lstStyle/>
          <a:p>
            <a:r>
              <a:rPr lang="fr-FR" sz="3200" dirty="0" smtClean="0">
                <a:latin typeface="Arial" pitchFamily="34" charset="0"/>
                <a:cs typeface="Arial" pitchFamily="34" charset="0"/>
              </a:rPr>
              <a:t>  </a:t>
            </a:r>
            <a:r>
              <a:rPr lang="fr-FR" sz="3600" dirty="0" smtClean="0">
                <a:latin typeface="Arial" pitchFamily="34" charset="0"/>
                <a:cs typeface="Arial" pitchFamily="34" charset="0"/>
              </a:rPr>
              <a:t>Génotype 1 </a:t>
            </a:r>
            <a:endParaRPr lang="fr-FR" sz="36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587"/>
                                        </p:tgtEl>
                                        <p:attrNameLst>
                                          <p:attrName>style.visibility</p:attrName>
                                        </p:attrNameLst>
                                      </p:cBhvr>
                                      <p:to>
                                        <p:strVal val="visible"/>
                                      </p:to>
                                    </p:set>
                                    <p:anim calcmode="lin" valueType="num">
                                      <p:cBhvr additive="base">
                                        <p:cTn id="7" dur="500" fill="hold"/>
                                        <p:tgtEl>
                                          <p:spTgt spid="24587"/>
                                        </p:tgtEl>
                                        <p:attrNameLst>
                                          <p:attrName>ppt_x</p:attrName>
                                        </p:attrNameLst>
                                      </p:cBhvr>
                                      <p:tavLst>
                                        <p:tav tm="0">
                                          <p:val>
                                            <p:strVal val="0-#ppt_w/2"/>
                                          </p:val>
                                        </p:tav>
                                        <p:tav tm="100000">
                                          <p:val>
                                            <p:strVal val="#ppt_x"/>
                                          </p:val>
                                        </p:tav>
                                      </p:tavLst>
                                    </p:anim>
                                    <p:anim calcmode="lin" valueType="num">
                                      <p:cBhvr additive="base">
                                        <p:cTn id="8" dur="500" fill="hold"/>
                                        <p:tgtEl>
                                          <p:spTgt spid="245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7"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Espace réservé du contenu 2"/>
          <p:cNvSpPr>
            <a:spLocks noGrp="1"/>
          </p:cNvSpPr>
          <p:nvPr>
            <p:ph idx="1"/>
          </p:nvPr>
        </p:nvSpPr>
        <p:spPr/>
        <p:txBody>
          <a:bodyPr/>
          <a:lstStyle/>
          <a:p>
            <a:pPr eaLnBrk="1" hangingPunct="1"/>
            <a:r>
              <a:rPr lang="fr-FR" b="1" smtClean="0"/>
              <a:t>BOCEPREVIR     Victrelis®</a:t>
            </a:r>
            <a:endParaRPr lang="fr-FR" smtClean="0"/>
          </a:p>
        </p:txBody>
      </p:sp>
      <p:pic>
        <p:nvPicPr>
          <p:cNvPr id="28676" name="Picture 2"/>
          <p:cNvPicPr>
            <a:picLocks noChangeAspect="1" noChangeArrowheads="1"/>
          </p:cNvPicPr>
          <p:nvPr/>
        </p:nvPicPr>
        <p:blipFill>
          <a:blip r:embed="rId2" cstate="print"/>
          <a:srcRect/>
          <a:stretch>
            <a:fillRect/>
          </a:stretch>
        </p:blipFill>
        <p:spPr bwMode="auto">
          <a:xfrm>
            <a:off x="285720" y="1714488"/>
            <a:ext cx="8858280" cy="5000660"/>
          </a:xfrm>
          <a:prstGeom prst="rect">
            <a:avLst/>
          </a:prstGeom>
          <a:noFill/>
          <a:ln w="9525">
            <a:noFill/>
            <a:miter lim="800000"/>
            <a:headEnd/>
            <a:tailEnd/>
          </a:ln>
        </p:spPr>
      </p:pic>
      <p:sp>
        <p:nvSpPr>
          <p:cNvPr id="5" name="Titre 1"/>
          <p:cNvSpPr txBox="1">
            <a:spLocks/>
          </p:cNvSpPr>
          <p:nvPr/>
        </p:nvSpPr>
        <p:spPr>
          <a:xfrm>
            <a:off x="433344" y="71414"/>
            <a:ext cx="7781994"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6" name="Éclair 5"/>
          <p:cNvSpPr/>
          <p:nvPr/>
        </p:nvSpPr>
        <p:spPr>
          <a:xfrm flipH="1">
            <a:off x="7000892" y="1714488"/>
            <a:ext cx="714380" cy="357190"/>
          </a:xfrm>
          <a:prstGeom prst="lightningBol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ext Box 32"/>
          <p:cNvSpPr txBox="1">
            <a:spLocks noChangeArrowheads="1"/>
          </p:cNvSpPr>
          <p:nvPr/>
        </p:nvSpPr>
        <p:spPr bwMode="auto">
          <a:xfrm>
            <a:off x="71407" y="928670"/>
            <a:ext cx="9072593" cy="646331"/>
          </a:xfrm>
          <a:prstGeom prst="rect">
            <a:avLst/>
          </a:prstGeom>
          <a:solidFill>
            <a:schemeClr val="bg1">
              <a:lumMod val="85000"/>
            </a:schemeClr>
          </a:solidFill>
          <a:ln w="9525">
            <a:noFill/>
            <a:miter lim="800000"/>
            <a:headEnd/>
            <a:tailEnd/>
          </a:ln>
        </p:spPr>
        <p:txBody>
          <a:bodyPr wrap="square">
            <a:spAutoFit/>
          </a:bodyPr>
          <a:lstStyle/>
          <a:p>
            <a:r>
              <a:rPr lang="fr-FR" sz="3600" b="1" dirty="0">
                <a:solidFill>
                  <a:srgbClr val="7030A0"/>
                </a:solidFill>
              </a:rPr>
              <a:t>Schéma </a:t>
            </a:r>
            <a:r>
              <a:rPr lang="fr-FR" sz="3600" b="1" dirty="0" smtClean="0">
                <a:solidFill>
                  <a:srgbClr val="7030A0"/>
                </a:solidFill>
              </a:rPr>
              <a:t>trithérapie avec </a:t>
            </a:r>
            <a:r>
              <a:rPr lang="fr-FR" sz="3600" b="1" dirty="0" err="1">
                <a:solidFill>
                  <a:srgbClr val="7030A0"/>
                </a:solidFill>
              </a:rPr>
              <a:t>Boceprevir</a:t>
            </a:r>
            <a:r>
              <a:rPr lang="fr-FR" sz="3600" b="1" dirty="0">
                <a:solidFill>
                  <a:srgbClr val="7030A0"/>
                </a:solidFill>
              </a:rPr>
              <a:t> / </a:t>
            </a:r>
            <a:r>
              <a:rPr lang="fr-FR" sz="3600" b="1" dirty="0" err="1">
                <a:solidFill>
                  <a:srgbClr val="7030A0"/>
                </a:solidFill>
              </a:rPr>
              <a:t>Victrelis</a:t>
            </a:r>
            <a:r>
              <a:rPr lang="fr-FR" sz="3600" b="1" baseline="30000" dirty="0">
                <a:solidFill>
                  <a:srgbClr val="7030A0"/>
                </a:solidFill>
                <a:cs typeface="Arial" pitchFamily="34" charset="0"/>
              </a:rPr>
              <a:t> </a:t>
            </a:r>
            <a:r>
              <a:rPr lang="fr-FR" sz="3600" b="1" baseline="30000" dirty="0">
                <a:cs typeface="Arial" pitchFamily="34" charset="0"/>
              </a:rPr>
              <a:t>®</a:t>
            </a:r>
            <a:endParaRPr lang="fr-FR"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1744216"/>
            <a:ext cx="8676456" cy="4997152"/>
          </a:xfrm>
        </p:spPr>
        <p:txBody>
          <a:bodyPr>
            <a:normAutofit/>
          </a:bodyPr>
          <a:lstStyle/>
          <a:p>
            <a:pPr>
              <a:lnSpc>
                <a:spcPct val="150000"/>
              </a:lnSpc>
            </a:pPr>
            <a:r>
              <a:rPr lang="fr-FR" dirty="0" smtClean="0">
                <a:latin typeface="Arial" pitchFamily="34" charset="0"/>
                <a:cs typeface="Arial" pitchFamily="34" charset="0"/>
              </a:rPr>
              <a:t>Charge virale et génotype</a:t>
            </a:r>
          </a:p>
          <a:p>
            <a:pPr lvl="0">
              <a:lnSpc>
                <a:spcPct val="150000"/>
              </a:lnSpc>
            </a:pPr>
            <a:r>
              <a:rPr lang="fr-FR" dirty="0" smtClean="0">
                <a:latin typeface="Arial" pitchFamily="34" charset="0"/>
                <a:cs typeface="Arial" pitchFamily="34" charset="0"/>
              </a:rPr>
              <a:t>Une sérologie virale B et HIV</a:t>
            </a:r>
          </a:p>
          <a:p>
            <a:pPr lvl="0">
              <a:lnSpc>
                <a:spcPct val="150000"/>
              </a:lnSpc>
            </a:pPr>
            <a:r>
              <a:rPr lang="fr-FR" dirty="0" smtClean="0">
                <a:latin typeface="Arial" pitchFamily="34" charset="0"/>
                <a:cs typeface="Arial" pitchFamily="34" charset="0"/>
              </a:rPr>
              <a:t>Un bilan immunologique</a:t>
            </a:r>
          </a:p>
          <a:p>
            <a:pPr lvl="0">
              <a:lnSpc>
                <a:spcPct val="150000"/>
              </a:lnSpc>
            </a:pPr>
            <a:r>
              <a:rPr lang="fr-FR" dirty="0" smtClean="0">
                <a:latin typeface="Arial" pitchFamily="34" charset="0"/>
                <a:cs typeface="Arial" pitchFamily="34" charset="0"/>
              </a:rPr>
              <a:t>Le bilan pré INF </a:t>
            </a:r>
            <a:r>
              <a:rPr lang="fr-FR" dirty="0" err="1" smtClean="0">
                <a:latin typeface="Arial" pitchFamily="34" charset="0"/>
                <a:cs typeface="Arial" pitchFamily="34" charset="0"/>
              </a:rPr>
              <a:t>pégylé</a:t>
            </a:r>
            <a:endParaRPr lang="fr-FR" dirty="0" smtClean="0">
              <a:latin typeface="Arial" pitchFamily="34" charset="0"/>
              <a:cs typeface="Arial" pitchFamily="34" charset="0"/>
            </a:endParaRPr>
          </a:p>
          <a:p>
            <a:pPr lvl="0">
              <a:lnSpc>
                <a:spcPct val="150000"/>
              </a:lnSpc>
            </a:pPr>
            <a:r>
              <a:rPr lang="fr-FR" i="1" dirty="0" smtClean="0">
                <a:latin typeface="Arial" pitchFamily="34" charset="0"/>
                <a:cs typeface="Arial" pitchFamily="34" charset="0"/>
              </a:rPr>
              <a:t>Le génotype  de l’interleukine 28 B ?? </a:t>
            </a:r>
          </a:p>
          <a:p>
            <a:endParaRPr lang="fr-FR" dirty="0"/>
          </a:p>
        </p:txBody>
      </p:sp>
      <p:sp>
        <p:nvSpPr>
          <p:cNvPr id="4" name="Titre 1"/>
          <p:cNvSpPr txBox="1">
            <a:spLocks/>
          </p:cNvSpPr>
          <p:nvPr/>
        </p:nvSpPr>
        <p:spPr>
          <a:xfrm>
            <a:off x="433344" y="71414"/>
            <a:ext cx="7781994"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5" name="ZoneTexte 4"/>
          <p:cNvSpPr txBox="1"/>
          <p:nvPr/>
        </p:nvSpPr>
        <p:spPr>
          <a:xfrm>
            <a:off x="1714480" y="928670"/>
            <a:ext cx="5726440"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dirty="0" smtClean="0">
                <a:solidFill>
                  <a:srgbClr val="FF0066"/>
                </a:solidFill>
                <a:latin typeface="Arial" pitchFamily="34" charset="0"/>
                <a:cs typeface="Arial" pitchFamily="34" charset="0"/>
              </a:rPr>
              <a:t>     Bilan pré thérapeutique</a:t>
            </a:r>
            <a:endParaRPr lang="fr-FR" sz="3600" dirty="0">
              <a:solidFill>
                <a:srgbClr val="FF0066"/>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2844" y="2000240"/>
            <a:ext cx="8715436" cy="4572032"/>
          </a:xfrm>
        </p:spPr>
        <p:txBody>
          <a:bodyPr>
            <a:noAutofit/>
          </a:bodyPr>
          <a:lstStyle/>
          <a:p>
            <a:pPr>
              <a:lnSpc>
                <a:spcPct val="150000"/>
              </a:lnSpc>
            </a:pPr>
            <a:r>
              <a:rPr lang="fr-FR" dirty="0" smtClean="0">
                <a:latin typeface="Arial" pitchFamily="34" charset="0"/>
                <a:cs typeface="Arial" pitchFamily="34" charset="0"/>
              </a:rPr>
              <a:t>IL 28 B : facteur prédictif de réponse de la bi et </a:t>
            </a:r>
            <a:r>
              <a:rPr lang="fr-FR" dirty="0" err="1" smtClean="0">
                <a:latin typeface="Arial" pitchFamily="34" charset="0"/>
                <a:cs typeface="Arial" pitchFamily="34" charset="0"/>
              </a:rPr>
              <a:t>tri-thérapie</a:t>
            </a:r>
            <a:endParaRPr lang="fr-FR" dirty="0" smtClean="0">
              <a:latin typeface="Arial" pitchFamily="34" charset="0"/>
              <a:cs typeface="Arial" pitchFamily="34" charset="0"/>
            </a:endParaRPr>
          </a:p>
          <a:p>
            <a:pPr>
              <a:lnSpc>
                <a:spcPct val="150000"/>
              </a:lnSpc>
            </a:pPr>
            <a:r>
              <a:rPr lang="fr-FR" dirty="0" smtClean="0">
                <a:latin typeface="Arial" pitchFamily="34" charset="0"/>
                <a:cs typeface="Arial" pitchFamily="34" charset="0"/>
              </a:rPr>
              <a:t>Le polymorphismes (rs12979860 présente 3 phénotypes (allèles ): CC, CT ou TT</a:t>
            </a:r>
          </a:p>
        </p:txBody>
      </p:sp>
      <p:sp>
        <p:nvSpPr>
          <p:cNvPr id="4" name="Titre 1"/>
          <p:cNvSpPr txBox="1">
            <a:spLocks/>
          </p:cNvSpPr>
          <p:nvPr/>
        </p:nvSpPr>
        <p:spPr>
          <a:xfrm>
            <a:off x="433344" y="-24"/>
            <a:ext cx="7781994"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6" name="ZoneTexte 5"/>
          <p:cNvSpPr txBox="1"/>
          <p:nvPr/>
        </p:nvSpPr>
        <p:spPr>
          <a:xfrm>
            <a:off x="1500166" y="915399"/>
            <a:ext cx="6143668" cy="584775"/>
          </a:xfrm>
          <a:prstGeom prst="rect">
            <a:avLst/>
          </a:prstGeom>
          <a:solidFill>
            <a:schemeClr val="bg2">
              <a:lumMod val="90000"/>
            </a:schemeClr>
          </a:solidFill>
          <a:effectLst>
            <a:innerShdw blurRad="63500" dist="50800">
              <a:prstClr val="black">
                <a:alpha val="50000"/>
              </a:prstClr>
            </a:innerShdw>
          </a:effectLst>
        </p:spPr>
        <p:txBody>
          <a:bodyPr wrap="square" rtlCol="0">
            <a:spAutoFit/>
          </a:bodyPr>
          <a:lstStyle/>
          <a:p>
            <a:r>
              <a:rPr lang="fr-FR" sz="2800" dirty="0" smtClean="0"/>
              <a:t>          </a:t>
            </a:r>
            <a:r>
              <a:rPr lang="fr-FR" sz="3200" dirty="0" smtClean="0">
                <a:latin typeface="Arial" pitchFamily="34" charset="0"/>
                <a:cs typeface="Arial" pitchFamily="34" charset="0"/>
              </a:rPr>
              <a:t>Rôle de l’interleukine 28 B</a:t>
            </a:r>
            <a:endParaRPr lang="fr-FR"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cstate="print"/>
          <a:srcRect/>
          <a:stretch>
            <a:fillRect/>
          </a:stretch>
        </p:blipFill>
        <p:spPr bwMode="auto">
          <a:xfrm>
            <a:off x="285720" y="1643050"/>
            <a:ext cx="8643997" cy="5072098"/>
          </a:xfrm>
          <a:prstGeom prst="rect">
            <a:avLst/>
          </a:prstGeom>
          <a:noFill/>
          <a:ln w="9525">
            <a:noFill/>
            <a:miter lim="800000"/>
            <a:headEnd/>
            <a:tailEnd/>
          </a:ln>
          <a:effectLst/>
        </p:spPr>
      </p:pic>
      <p:sp>
        <p:nvSpPr>
          <p:cNvPr id="5" name="Titre 1"/>
          <p:cNvSpPr txBox="1">
            <a:spLocks/>
          </p:cNvSpPr>
          <p:nvPr/>
        </p:nvSpPr>
        <p:spPr>
          <a:xfrm>
            <a:off x="467544" y="44624"/>
            <a:ext cx="8424936"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6" name="ZoneTexte 5"/>
          <p:cNvSpPr txBox="1"/>
          <p:nvPr/>
        </p:nvSpPr>
        <p:spPr>
          <a:xfrm>
            <a:off x="1785918" y="915399"/>
            <a:ext cx="6072230" cy="584775"/>
          </a:xfrm>
          <a:prstGeom prst="rect">
            <a:avLst/>
          </a:prstGeom>
          <a:solidFill>
            <a:schemeClr val="bg2">
              <a:lumMod val="90000"/>
            </a:schemeClr>
          </a:solidFill>
          <a:effectLst>
            <a:innerShdw blurRad="63500" dist="50800" dir="18900000">
              <a:prstClr val="black">
                <a:alpha val="50000"/>
              </a:prstClr>
            </a:innerShdw>
          </a:effectLst>
        </p:spPr>
        <p:txBody>
          <a:bodyPr wrap="square" rtlCol="0">
            <a:spAutoFit/>
          </a:bodyPr>
          <a:lstStyle/>
          <a:p>
            <a:r>
              <a:rPr lang="fr-FR" sz="2800" dirty="0" smtClean="0"/>
              <a:t>         </a:t>
            </a:r>
            <a:r>
              <a:rPr lang="fr-FR" sz="3200" dirty="0" smtClean="0">
                <a:latin typeface="Arial" pitchFamily="34" charset="0"/>
                <a:cs typeface="Arial" pitchFamily="34" charset="0"/>
              </a:rPr>
              <a:t>Rôle de l’interleukine 28 B</a:t>
            </a:r>
            <a:endParaRPr lang="fr-FR" sz="3200" dirty="0">
              <a:latin typeface="Arial" pitchFamily="34" charset="0"/>
              <a:cs typeface="Arial" pitchFamily="34" charset="0"/>
            </a:endParaRPr>
          </a:p>
        </p:txBody>
      </p:sp>
      <p:sp>
        <p:nvSpPr>
          <p:cNvPr id="7" name="Ellipse 6"/>
          <p:cNvSpPr/>
          <p:nvPr/>
        </p:nvSpPr>
        <p:spPr>
          <a:xfrm>
            <a:off x="2123728" y="5733256"/>
            <a:ext cx="1428760" cy="500066"/>
          </a:xfrm>
          <a:prstGeom prst="ellipse">
            <a:avLst/>
          </a:prstGeom>
          <a:noFill/>
          <a:ln w="57150">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vers le bas 8"/>
          <p:cNvSpPr/>
          <p:nvPr/>
        </p:nvSpPr>
        <p:spPr>
          <a:xfrm rot="3385976">
            <a:off x="3637733" y="1933377"/>
            <a:ext cx="717886" cy="1119254"/>
          </a:xfrm>
          <a:prstGeom prst="downArrow">
            <a:avLst/>
          </a:prstGeom>
          <a:solidFill>
            <a:srgbClr val="005C2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1406" y="1571612"/>
            <a:ext cx="9072594" cy="5072098"/>
          </a:xfrm>
        </p:spPr>
        <p:txBody>
          <a:bodyPr>
            <a:normAutofit/>
          </a:bodyPr>
          <a:lstStyle/>
          <a:p>
            <a:pPr>
              <a:lnSpc>
                <a:spcPct val="150000"/>
              </a:lnSpc>
            </a:pPr>
            <a:r>
              <a:rPr lang="fr-FR" b="1" dirty="0" smtClean="0">
                <a:solidFill>
                  <a:srgbClr val="B9178B"/>
                </a:solidFill>
                <a:latin typeface="Arial" pitchFamily="34" charset="0"/>
                <a:cs typeface="Arial" pitchFamily="34" charset="0"/>
              </a:rPr>
              <a:t>Les anti protéases sont de forts inhibiteurs de l’iso enzyme du cytochrome P450 </a:t>
            </a:r>
          </a:p>
          <a:p>
            <a:pPr>
              <a:lnSpc>
                <a:spcPct val="150000"/>
              </a:lnSpc>
              <a:buNone/>
            </a:pPr>
            <a:endParaRPr lang="fr-FR" dirty="0" smtClean="0">
              <a:latin typeface="Arial" pitchFamily="34" charset="0"/>
              <a:cs typeface="Arial" pitchFamily="34" charset="0"/>
            </a:endParaRPr>
          </a:p>
          <a:p>
            <a:pPr>
              <a:lnSpc>
                <a:spcPct val="150000"/>
              </a:lnSpc>
              <a:buNone/>
            </a:pPr>
            <a:r>
              <a:rPr lang="fr-FR" b="1" dirty="0" smtClean="0">
                <a:latin typeface="Arial" pitchFamily="34" charset="0"/>
                <a:cs typeface="Arial" pitchFamily="34" charset="0"/>
              </a:rPr>
              <a:t>             Interactions médicamenteuses ++</a:t>
            </a:r>
          </a:p>
          <a:p>
            <a:pPr>
              <a:lnSpc>
                <a:spcPct val="150000"/>
              </a:lnSpc>
              <a:buNone/>
            </a:pPr>
            <a:r>
              <a:rPr lang="fr-FR" dirty="0" smtClean="0">
                <a:latin typeface="Arial" pitchFamily="34" charset="0"/>
                <a:cs typeface="Arial" pitchFamily="34" charset="0"/>
              </a:rPr>
              <a:t>      </a:t>
            </a:r>
            <a:r>
              <a:rPr lang="fr-FR" sz="2800" dirty="0" smtClean="0">
                <a:latin typeface="Arial" pitchFamily="34" charset="0"/>
                <a:cs typeface="Arial" pitchFamily="34" charset="0"/>
              </a:rPr>
              <a:t>(liste de MDC contre indiqués ou à moduler </a:t>
            </a:r>
          </a:p>
          <a:p>
            <a:pPr>
              <a:lnSpc>
                <a:spcPct val="150000"/>
              </a:lnSpc>
              <a:buNone/>
            </a:pPr>
            <a:r>
              <a:rPr lang="fr-FR" sz="2800" dirty="0" smtClean="0">
                <a:latin typeface="Arial" pitchFamily="34" charset="0"/>
                <a:cs typeface="Arial" pitchFamily="34" charset="0"/>
              </a:rPr>
              <a:t>            sur le site </a:t>
            </a:r>
            <a:r>
              <a:rPr lang="fr-FR" sz="2800" b="1" dirty="0" smtClean="0">
                <a:hlinkClick r:id="rId2"/>
              </a:rPr>
              <a:t>www.hep-druginteractions.org</a:t>
            </a:r>
            <a:r>
              <a:rPr lang="fr-FR" sz="2800" b="1" dirty="0" smtClean="0"/>
              <a:t> </a:t>
            </a:r>
            <a:r>
              <a:rPr lang="fr-FR" sz="2800" dirty="0" smtClean="0"/>
              <a:t>)</a:t>
            </a:r>
            <a:endParaRPr lang="fr-FR" sz="2800" dirty="0">
              <a:latin typeface="Arial" pitchFamily="34" charset="0"/>
              <a:cs typeface="Arial" pitchFamily="34" charset="0"/>
            </a:endParaRPr>
          </a:p>
        </p:txBody>
      </p:sp>
      <p:sp>
        <p:nvSpPr>
          <p:cNvPr id="4" name="Titre 1"/>
          <p:cNvSpPr txBox="1">
            <a:spLocks/>
          </p:cNvSpPr>
          <p:nvPr/>
        </p:nvSpPr>
        <p:spPr>
          <a:xfrm>
            <a:off x="719096" y="71414"/>
            <a:ext cx="7781994"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5" name="Titre 1"/>
          <p:cNvSpPr>
            <a:spLocks noGrp="1"/>
          </p:cNvSpPr>
          <p:nvPr>
            <p:ph type="title"/>
          </p:nvPr>
        </p:nvSpPr>
        <p:spPr>
          <a:xfrm>
            <a:off x="857224" y="928670"/>
            <a:ext cx="7572428" cy="642942"/>
          </a:xfrm>
          <a:solidFill>
            <a:schemeClr val="bg1">
              <a:lumMod val="85000"/>
            </a:schemeClr>
          </a:solidFill>
          <a:effectLst>
            <a:innerShdw blurRad="114300">
              <a:prstClr val="black"/>
            </a:innerShdw>
          </a:effectLst>
        </p:spPr>
        <p:txBody>
          <a:bodyPr rtlCol="0">
            <a:normAutofit/>
          </a:bodyPr>
          <a:lstStyle/>
          <a:p>
            <a:pPr algn="l" eaLnBrk="1" fontAlgn="auto" hangingPunct="1">
              <a:spcAft>
                <a:spcPts val="0"/>
              </a:spcAft>
              <a:defRPr/>
            </a:pPr>
            <a:r>
              <a:rPr lang="fr-FR" sz="2800" dirty="0" smtClean="0">
                <a:solidFill>
                  <a:schemeClr val="tx2"/>
                </a:solidFill>
                <a:latin typeface="Arial" pitchFamily="34" charset="0"/>
                <a:cs typeface="Arial" pitchFamily="34" charset="0"/>
              </a:rPr>
              <a:t>     </a:t>
            </a:r>
            <a:r>
              <a:rPr lang="fr-FR" sz="3200" dirty="0" smtClean="0">
                <a:latin typeface="Arial" pitchFamily="34" charset="0"/>
                <a:cs typeface="Arial" pitchFamily="34" charset="0"/>
              </a:rPr>
              <a:t>Précautions avec les anti protéases      </a:t>
            </a:r>
            <a:endParaRPr lang="fr-FR" sz="3200" dirty="0">
              <a:latin typeface="Arial" pitchFamily="34" charset="0"/>
              <a:cs typeface="Arial" pitchFamily="34" charset="0"/>
            </a:endParaRPr>
          </a:p>
        </p:txBody>
      </p:sp>
      <p:sp>
        <p:nvSpPr>
          <p:cNvPr id="7" name="Flèche vers le bas 6"/>
          <p:cNvSpPr/>
          <p:nvPr/>
        </p:nvSpPr>
        <p:spPr>
          <a:xfrm>
            <a:off x="3857620" y="3357562"/>
            <a:ext cx="1143008" cy="571504"/>
          </a:xfrm>
          <a:prstGeom prst="downArrow">
            <a:avLst/>
          </a:prstGeom>
          <a:solidFill>
            <a:srgbClr val="FF0066"/>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6146" name="Picture 2"/>
          <p:cNvPicPr>
            <a:picLocks noChangeAspect="1" noChangeArrowheads="1"/>
          </p:cNvPicPr>
          <p:nvPr/>
        </p:nvPicPr>
        <p:blipFill>
          <a:blip r:embed="rId2" cstate="print"/>
          <a:srcRect/>
          <a:stretch>
            <a:fillRect/>
          </a:stretch>
        </p:blipFill>
        <p:spPr bwMode="auto">
          <a:xfrm>
            <a:off x="0" y="1252538"/>
            <a:ext cx="9144000" cy="5416822"/>
          </a:xfrm>
          <a:prstGeom prst="rect">
            <a:avLst/>
          </a:prstGeom>
          <a:noFill/>
          <a:ln w="9525">
            <a:noFill/>
            <a:miter lim="800000"/>
            <a:headEnd/>
            <a:tailEnd/>
          </a:ln>
        </p:spPr>
      </p:pic>
      <p:sp>
        <p:nvSpPr>
          <p:cNvPr id="6" name="ZoneTexte 5"/>
          <p:cNvSpPr txBox="1"/>
          <p:nvPr/>
        </p:nvSpPr>
        <p:spPr>
          <a:xfrm>
            <a:off x="3131840" y="908720"/>
            <a:ext cx="3024336"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dirty="0" smtClean="0">
                <a:solidFill>
                  <a:srgbClr val="FF0066"/>
                </a:solidFill>
                <a:latin typeface="Arial" pitchFamily="34" charset="0"/>
                <a:cs typeface="Arial" pitchFamily="34" charset="0"/>
              </a:rPr>
              <a:t>     Efficacité</a:t>
            </a:r>
          </a:p>
        </p:txBody>
      </p:sp>
      <p:sp>
        <p:nvSpPr>
          <p:cNvPr id="7" name="Ellipse 6"/>
          <p:cNvSpPr/>
          <p:nvPr/>
        </p:nvSpPr>
        <p:spPr>
          <a:xfrm>
            <a:off x="6732240" y="2132856"/>
            <a:ext cx="1080120" cy="432048"/>
          </a:xfrm>
          <a:prstGeom prst="ellipse">
            <a:avLst/>
          </a:prstGeom>
          <a:no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p:cNvSpPr txBox="1">
            <a:spLocks/>
          </p:cNvSpPr>
          <p:nvPr/>
        </p:nvSpPr>
        <p:spPr>
          <a:xfrm>
            <a:off x="539552" y="72008"/>
            <a:ext cx="8424936"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8" name="Ellipse 7"/>
          <p:cNvSpPr/>
          <p:nvPr/>
        </p:nvSpPr>
        <p:spPr>
          <a:xfrm>
            <a:off x="4929190" y="3143248"/>
            <a:ext cx="1080120" cy="43204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p:cNvSpPr/>
          <p:nvPr/>
        </p:nvSpPr>
        <p:spPr>
          <a:xfrm>
            <a:off x="4572000" y="5661248"/>
            <a:ext cx="1728192"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6660232" y="2636912"/>
            <a:ext cx="1080120" cy="3024336"/>
          </a:xfrm>
          <a:prstGeom prst="rect">
            <a:avLst/>
          </a:prstGeom>
          <a:solidFill>
            <a:srgbClr val="00642D"/>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p:cNvSpPr/>
          <p:nvPr/>
        </p:nvSpPr>
        <p:spPr>
          <a:xfrm>
            <a:off x="6300192" y="5517232"/>
            <a:ext cx="2376264" cy="864096"/>
          </a:xfrm>
          <a:prstGeom prst="ellipse">
            <a:avLst/>
          </a:prstGeom>
          <a:no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au 6"/>
          <p:cNvGraphicFramePr>
            <a:graphicFrameLocks noGrp="1"/>
          </p:cNvGraphicFramePr>
          <p:nvPr/>
        </p:nvGraphicFramePr>
        <p:xfrm>
          <a:off x="323528" y="1928802"/>
          <a:ext cx="8534752" cy="4500595"/>
        </p:xfrm>
        <a:graphic>
          <a:graphicData uri="http://schemas.openxmlformats.org/drawingml/2006/table">
            <a:tbl>
              <a:tblPr/>
              <a:tblGrid>
                <a:gridCol w="2844917"/>
                <a:gridCol w="2599665"/>
                <a:gridCol w="3090170"/>
              </a:tblGrid>
              <a:tr h="90011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3200" b="1" i="0" u="none" strike="noStrike" cap="none" normalizeH="0" baseline="0" dirty="0" smtClean="0">
                        <a:ln>
                          <a:noFill/>
                        </a:ln>
                        <a:solidFill>
                          <a:srgbClr val="FFFFFF"/>
                        </a:solidFill>
                        <a:effectLst/>
                        <a:latin typeface="Arial"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3200" b="1" i="0" u="none" strike="noStrike" cap="none" normalizeH="0" baseline="0" smtClean="0">
                          <a:ln>
                            <a:noFill/>
                          </a:ln>
                          <a:solidFill>
                            <a:srgbClr val="FFFFFF"/>
                          </a:solidFill>
                          <a:effectLst/>
                          <a:latin typeface="Arial" pitchFamily="34" charset="0"/>
                          <a:cs typeface="Arial" pitchFamily="34" charset="0"/>
                        </a:rPr>
                        <a:t>Bithérapie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3200" b="1" i="0" u="none" strike="noStrike" cap="none" normalizeH="0" baseline="0" smtClean="0">
                          <a:ln>
                            <a:noFill/>
                          </a:ln>
                          <a:solidFill>
                            <a:srgbClr val="FFFFFF"/>
                          </a:solidFill>
                          <a:effectLst/>
                          <a:latin typeface="Arial" pitchFamily="34" charset="0"/>
                          <a:cs typeface="Arial" pitchFamily="34" charset="0"/>
                        </a:rPr>
                        <a:t>Trithérapie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90011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3200" b="0" i="0" u="none" strike="noStrike" cap="none" normalizeH="0" baseline="0" dirty="0" smtClean="0">
                          <a:ln>
                            <a:noFill/>
                          </a:ln>
                          <a:solidFill>
                            <a:srgbClr val="000000"/>
                          </a:solidFill>
                          <a:effectLst/>
                          <a:latin typeface="Arial" pitchFamily="34" charset="0"/>
                          <a:cs typeface="Arial" pitchFamily="34" charset="0"/>
                        </a:rPr>
                        <a:t>Génotype  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3200" b="0" i="0" u="none" strike="noStrike" cap="none" normalizeH="0" baseline="0" dirty="0" smtClean="0">
                          <a:ln>
                            <a:noFill/>
                          </a:ln>
                          <a:solidFill>
                            <a:srgbClr val="000000"/>
                          </a:solidFill>
                          <a:effectLst/>
                          <a:latin typeface="Arial" pitchFamily="34" charset="0"/>
                          <a:cs typeface="Arial" pitchFamily="34" charset="0"/>
                        </a:rPr>
                        <a:t>45 / 50%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3200" b="1" i="0" u="none" strike="noStrike" cap="none" normalizeH="0" baseline="0" dirty="0" smtClean="0">
                          <a:ln>
                            <a:noFill/>
                          </a:ln>
                          <a:solidFill>
                            <a:srgbClr val="7030A0"/>
                          </a:solidFill>
                          <a:effectLst/>
                          <a:latin typeface="Arial" pitchFamily="34" charset="0"/>
                          <a:cs typeface="Arial" pitchFamily="34" charset="0"/>
                        </a:rPr>
                        <a:t>70% et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90011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3200" b="0" i="0" u="none" strike="noStrike" cap="none" normalizeH="0" baseline="0" dirty="0" smtClean="0">
                          <a:ln>
                            <a:noFill/>
                          </a:ln>
                          <a:solidFill>
                            <a:srgbClr val="000000"/>
                          </a:solidFill>
                          <a:effectLst/>
                          <a:latin typeface="Arial" pitchFamily="34" charset="0"/>
                          <a:cs typeface="Arial" pitchFamily="34" charset="0"/>
                        </a:rPr>
                        <a:t>Génotype  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3200" b="0" i="0" u="none" strike="noStrike" cap="none" normalizeH="0" baseline="0" dirty="0" smtClean="0">
                          <a:ln>
                            <a:noFill/>
                          </a:ln>
                          <a:solidFill>
                            <a:srgbClr val="000000"/>
                          </a:solidFill>
                          <a:effectLst/>
                          <a:latin typeface="Arial" pitchFamily="34" charset="0"/>
                          <a:cs typeface="Arial" pitchFamily="34" charset="0"/>
                        </a:rPr>
                        <a:t>80%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3200" b="0" i="0" u="none" strike="noStrike" cap="none" normalizeH="0" baseline="0" dirty="0" smtClean="0">
                          <a:ln>
                            <a:noFill/>
                          </a:ln>
                          <a:solidFill>
                            <a:srgbClr val="000000"/>
                          </a:solidFill>
                          <a:effectLst/>
                          <a:latin typeface="Arial" pitchFamily="34" charset="0"/>
                          <a:cs typeface="Arial" pitchFamily="34" charset="0"/>
                        </a:rPr>
                        <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90011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3200" b="0" i="0" u="none" strike="noStrike" cap="none" normalizeH="0" baseline="0" dirty="0" smtClean="0">
                          <a:ln>
                            <a:noFill/>
                          </a:ln>
                          <a:solidFill>
                            <a:srgbClr val="000000"/>
                          </a:solidFill>
                          <a:effectLst/>
                          <a:latin typeface="Arial" pitchFamily="34" charset="0"/>
                          <a:cs typeface="Arial" pitchFamily="34" charset="0"/>
                        </a:rPr>
                        <a:t>Génotype  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3200" b="0" i="0" u="none" strike="noStrike" cap="none" normalizeH="0" baseline="0" dirty="0" smtClean="0">
                          <a:ln>
                            <a:noFill/>
                          </a:ln>
                          <a:solidFill>
                            <a:srgbClr val="000000"/>
                          </a:solidFill>
                          <a:effectLst/>
                          <a:latin typeface="Arial" pitchFamily="34" charset="0"/>
                          <a:cs typeface="Arial" pitchFamily="34" charset="0"/>
                        </a:rPr>
                        <a:t>80%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3200" b="0" i="0" u="none" strike="noStrike" cap="none" normalizeH="0" baseline="0" dirty="0" smtClean="0">
                          <a:ln>
                            <a:noFill/>
                          </a:ln>
                          <a:solidFill>
                            <a:srgbClr val="000000"/>
                          </a:solidFill>
                          <a:effectLst/>
                          <a:latin typeface="Arial" pitchFamily="34" charset="0"/>
                          <a:cs typeface="Arial" pitchFamily="34" charset="0"/>
                        </a:rPr>
                        <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90011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3200" b="0" i="0" u="none" strike="noStrike" cap="none" normalizeH="0" baseline="0" dirty="0" smtClean="0">
                          <a:ln>
                            <a:noFill/>
                          </a:ln>
                          <a:solidFill>
                            <a:srgbClr val="000000"/>
                          </a:solidFill>
                          <a:effectLst/>
                          <a:latin typeface="Arial" pitchFamily="34" charset="0"/>
                          <a:cs typeface="Arial" pitchFamily="34" charset="0"/>
                        </a:rPr>
                        <a:t>Génotype  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3200" b="0" i="0" u="none" strike="noStrike" cap="none" normalizeH="0" baseline="0" dirty="0" smtClean="0">
                          <a:ln>
                            <a:noFill/>
                          </a:ln>
                          <a:solidFill>
                            <a:srgbClr val="000000"/>
                          </a:solidFill>
                          <a:effectLst/>
                          <a:latin typeface="Arial" pitchFamily="34" charset="0"/>
                          <a:cs typeface="Arial" pitchFamily="34" charset="0"/>
                        </a:rPr>
                        <a:t>50 / 60%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3200" b="0" i="0" u="none" strike="noStrike" cap="none" normalizeH="0" baseline="0" dirty="0" smtClean="0">
                          <a:ln>
                            <a:noFill/>
                          </a:ln>
                          <a:solidFill>
                            <a:srgbClr val="000000"/>
                          </a:solidFill>
                          <a:effectLst/>
                          <a:latin typeface="Arial" pitchFamily="34" charset="0"/>
                          <a:cs typeface="Arial" pitchFamily="34" charset="0"/>
                        </a:rPr>
                        <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8" name="Titre 1"/>
          <p:cNvSpPr txBox="1">
            <a:spLocks/>
          </p:cNvSpPr>
          <p:nvPr/>
        </p:nvSpPr>
        <p:spPr>
          <a:xfrm>
            <a:off x="500034" y="71414"/>
            <a:ext cx="8424936"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5" name="ZoneTexte 4"/>
          <p:cNvSpPr txBox="1"/>
          <p:nvPr/>
        </p:nvSpPr>
        <p:spPr>
          <a:xfrm>
            <a:off x="3131840" y="908720"/>
            <a:ext cx="3024336" cy="646331"/>
          </a:xfrm>
          <a:prstGeom prst="rect">
            <a:avLst/>
          </a:prstGeom>
          <a:solidFill>
            <a:schemeClr val="bg2">
              <a:lumMod val="90000"/>
            </a:schemeClr>
          </a:solidFill>
          <a:effectLst>
            <a:innerShdw blurRad="114300">
              <a:prstClr val="black"/>
            </a:innerShdw>
          </a:effectLst>
        </p:spPr>
        <p:txBody>
          <a:bodyPr wrap="square" rtlCol="0">
            <a:spAutoFit/>
          </a:bodyPr>
          <a:lstStyle/>
          <a:p>
            <a:r>
              <a:rPr lang="fr-FR" sz="3600" dirty="0" smtClean="0">
                <a:solidFill>
                  <a:srgbClr val="FF0066"/>
                </a:solidFill>
                <a:latin typeface="Arial" pitchFamily="34" charset="0"/>
                <a:cs typeface="Arial" pitchFamily="34" charset="0"/>
              </a:rPr>
              <a:t>     Efficacité</a:t>
            </a: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1714488"/>
            <a:ext cx="8643998" cy="4411675"/>
          </a:xfrm>
        </p:spPr>
        <p:txBody>
          <a:bodyPr>
            <a:normAutofit/>
          </a:bodyPr>
          <a:lstStyle/>
          <a:p>
            <a:pPr>
              <a:lnSpc>
                <a:spcPct val="150000"/>
              </a:lnSpc>
            </a:pPr>
            <a:r>
              <a:rPr lang="fr-FR" b="1" dirty="0" smtClean="0">
                <a:solidFill>
                  <a:srgbClr val="CC0066"/>
                </a:solidFill>
                <a:latin typeface="Arial" pitchFamily="34" charset="0"/>
                <a:cs typeface="Arial" pitchFamily="34" charset="0"/>
              </a:rPr>
              <a:t>Les effets indésirables :</a:t>
            </a:r>
            <a:endParaRPr lang="fr-FR" sz="2800" dirty="0"/>
          </a:p>
        </p:txBody>
      </p:sp>
      <p:sp>
        <p:nvSpPr>
          <p:cNvPr id="4" name="Titre 1"/>
          <p:cNvSpPr txBox="1">
            <a:spLocks/>
          </p:cNvSpPr>
          <p:nvPr/>
        </p:nvSpPr>
        <p:spPr>
          <a:xfrm>
            <a:off x="433344" y="71414"/>
            <a:ext cx="7781994"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pic>
        <p:nvPicPr>
          <p:cNvPr id="7" name="Picture 2"/>
          <p:cNvPicPr>
            <a:picLocks noChangeAspect="1" noChangeArrowheads="1"/>
          </p:cNvPicPr>
          <p:nvPr/>
        </p:nvPicPr>
        <p:blipFill>
          <a:blip r:embed="rId2" cstate="print"/>
          <a:srcRect/>
          <a:stretch>
            <a:fillRect/>
          </a:stretch>
        </p:blipFill>
        <p:spPr>
          <a:xfrm>
            <a:off x="428596" y="2500306"/>
            <a:ext cx="5429288" cy="4024319"/>
          </a:xfrm>
          <a:prstGeom prst="rect">
            <a:avLst/>
          </a:prstGeom>
        </p:spPr>
      </p:pic>
      <p:pic>
        <p:nvPicPr>
          <p:cNvPr id="8" name="Picture 3"/>
          <p:cNvPicPr>
            <a:picLocks noChangeAspect="1" noChangeArrowheads="1"/>
          </p:cNvPicPr>
          <p:nvPr/>
        </p:nvPicPr>
        <p:blipFill>
          <a:blip r:embed="rId3" cstate="print"/>
          <a:srcRect/>
          <a:stretch>
            <a:fillRect/>
          </a:stretch>
        </p:blipFill>
        <p:spPr bwMode="auto">
          <a:xfrm>
            <a:off x="5357819" y="2143116"/>
            <a:ext cx="3534661" cy="4395785"/>
          </a:xfrm>
          <a:prstGeom prst="rect">
            <a:avLst/>
          </a:prstGeom>
          <a:noFill/>
          <a:ln w="9525">
            <a:noFill/>
            <a:miter lim="800000"/>
            <a:headEnd/>
            <a:tailEnd/>
          </a:ln>
        </p:spPr>
      </p:pic>
      <p:sp>
        <p:nvSpPr>
          <p:cNvPr id="9" name="ZoneTexte 8"/>
          <p:cNvSpPr txBox="1"/>
          <p:nvPr/>
        </p:nvSpPr>
        <p:spPr>
          <a:xfrm>
            <a:off x="3428992" y="4643446"/>
            <a:ext cx="2357454" cy="1938992"/>
          </a:xfrm>
          <a:prstGeom prst="rect">
            <a:avLst/>
          </a:prstGeom>
          <a:noFill/>
        </p:spPr>
        <p:txBody>
          <a:bodyPr wrap="square" rtlCol="0">
            <a:spAutoFit/>
          </a:bodyPr>
          <a:lstStyle/>
          <a:p>
            <a:r>
              <a:rPr lang="fr-FR" sz="2400" dirty="0" smtClean="0">
                <a:latin typeface="Arial" pitchFamily="34" charset="0"/>
                <a:cs typeface="Arial" pitchFamily="34" charset="0"/>
              </a:rPr>
              <a:t>Troubles </a:t>
            </a:r>
          </a:p>
          <a:p>
            <a:r>
              <a:rPr lang="fr-FR" sz="2400" dirty="0" smtClean="0">
                <a:latin typeface="Arial" pitchFamily="34" charset="0"/>
                <a:cs typeface="Arial" pitchFamily="34" charset="0"/>
              </a:rPr>
              <a:t>hématologiques </a:t>
            </a:r>
          </a:p>
          <a:p>
            <a:r>
              <a:rPr lang="fr-FR" sz="2400" dirty="0" smtClean="0">
                <a:latin typeface="Arial" pitchFamily="34" charset="0"/>
                <a:cs typeface="Arial" pitchFamily="34" charset="0"/>
              </a:rPr>
              <a:t>Dépression </a:t>
            </a:r>
          </a:p>
          <a:p>
            <a:r>
              <a:rPr lang="fr-FR" sz="2400" dirty="0" err="1" smtClean="0">
                <a:latin typeface="Arial" pitchFamily="34" charset="0"/>
                <a:cs typeface="Arial" pitchFamily="34" charset="0"/>
              </a:rPr>
              <a:t>Dysthyroidie</a:t>
            </a:r>
            <a:endParaRPr lang="fr-FR" sz="2400" dirty="0" smtClean="0">
              <a:latin typeface="Arial" pitchFamily="34" charset="0"/>
              <a:cs typeface="Arial" pitchFamily="34" charset="0"/>
            </a:endParaRPr>
          </a:p>
          <a:p>
            <a:r>
              <a:rPr lang="fr-FR" sz="2400" dirty="0" smtClean="0">
                <a:latin typeface="Arial" pitchFamily="34" charset="0"/>
                <a:cs typeface="Arial" pitchFamily="34" charset="0"/>
              </a:rPr>
              <a:t> Anémie</a:t>
            </a:r>
            <a:endParaRPr lang="fr-FR" sz="2400" dirty="0">
              <a:latin typeface="Arial" pitchFamily="34" charset="0"/>
              <a:cs typeface="Arial" pitchFamily="34" charset="0"/>
            </a:endParaRPr>
          </a:p>
        </p:txBody>
      </p:sp>
      <p:sp>
        <p:nvSpPr>
          <p:cNvPr id="10" name="ZoneTexte 9"/>
          <p:cNvSpPr txBox="1"/>
          <p:nvPr/>
        </p:nvSpPr>
        <p:spPr>
          <a:xfrm>
            <a:off x="6429388" y="5929330"/>
            <a:ext cx="2214578" cy="369332"/>
          </a:xfrm>
          <a:prstGeom prst="rect">
            <a:avLst/>
          </a:prstGeom>
          <a:noFill/>
        </p:spPr>
        <p:txBody>
          <a:bodyPr wrap="square" rtlCol="0">
            <a:spAutoFit/>
          </a:bodyPr>
          <a:lstStyle/>
          <a:p>
            <a:r>
              <a:rPr lang="fr-FR" b="1" dirty="0" smtClean="0"/>
              <a:t>(aliments « fades »)</a:t>
            </a:r>
            <a:endParaRPr lang="fr-FR" dirty="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Grp="1" noChangeAspect="1" noChangeArrowheads="1"/>
          </p:cNvPicPr>
          <p:nvPr>
            <p:ph idx="1"/>
          </p:nvPr>
        </p:nvPicPr>
        <p:blipFill>
          <a:blip r:embed="rId2" cstate="print"/>
          <a:srcRect/>
          <a:stretch>
            <a:fillRect/>
          </a:stretch>
        </p:blipFill>
        <p:spPr>
          <a:xfrm>
            <a:off x="357158" y="1857364"/>
            <a:ext cx="3095625" cy="2160587"/>
          </a:xfrm>
        </p:spPr>
      </p:pic>
      <p:pic>
        <p:nvPicPr>
          <p:cNvPr id="65540" name="Picture 3"/>
          <p:cNvPicPr>
            <a:picLocks noChangeAspect="1" noChangeArrowheads="1"/>
          </p:cNvPicPr>
          <p:nvPr/>
        </p:nvPicPr>
        <p:blipFill>
          <a:blip r:embed="rId3" cstate="print"/>
          <a:srcRect/>
          <a:stretch>
            <a:fillRect/>
          </a:stretch>
        </p:blipFill>
        <p:spPr bwMode="auto">
          <a:xfrm>
            <a:off x="4429124" y="1857364"/>
            <a:ext cx="3468687" cy="2160587"/>
          </a:xfrm>
          <a:prstGeom prst="rect">
            <a:avLst/>
          </a:prstGeom>
          <a:noFill/>
          <a:ln w="9525">
            <a:noFill/>
            <a:miter lim="800000"/>
            <a:headEnd/>
            <a:tailEnd/>
          </a:ln>
        </p:spPr>
      </p:pic>
      <p:sp>
        <p:nvSpPr>
          <p:cNvPr id="65542" name="ZoneTexte 7"/>
          <p:cNvSpPr txBox="1">
            <a:spLocks noChangeArrowheads="1"/>
          </p:cNvSpPr>
          <p:nvPr/>
        </p:nvSpPr>
        <p:spPr bwMode="auto">
          <a:xfrm>
            <a:off x="1214414" y="4143380"/>
            <a:ext cx="2016125" cy="369888"/>
          </a:xfrm>
          <a:prstGeom prst="rect">
            <a:avLst/>
          </a:prstGeom>
          <a:noFill/>
          <a:ln w="9525">
            <a:noFill/>
            <a:miter lim="800000"/>
            <a:headEnd/>
            <a:tailEnd/>
          </a:ln>
        </p:spPr>
        <p:txBody>
          <a:bodyPr>
            <a:spAutoFit/>
          </a:bodyPr>
          <a:lstStyle/>
          <a:p>
            <a:r>
              <a:rPr lang="fr-FR" dirty="0">
                <a:latin typeface="Calibri" pitchFamily="34" charset="0"/>
              </a:rPr>
              <a:t>Légère</a:t>
            </a:r>
          </a:p>
        </p:txBody>
      </p:sp>
      <p:sp>
        <p:nvSpPr>
          <p:cNvPr id="65543" name="ZoneTexte 8"/>
          <p:cNvSpPr txBox="1">
            <a:spLocks noChangeArrowheads="1"/>
          </p:cNvSpPr>
          <p:nvPr/>
        </p:nvSpPr>
        <p:spPr bwMode="auto">
          <a:xfrm>
            <a:off x="5286380" y="4071942"/>
            <a:ext cx="2016125" cy="369888"/>
          </a:xfrm>
          <a:prstGeom prst="rect">
            <a:avLst/>
          </a:prstGeom>
          <a:noFill/>
          <a:ln w="9525">
            <a:noFill/>
            <a:miter lim="800000"/>
            <a:headEnd/>
            <a:tailEnd/>
          </a:ln>
        </p:spPr>
        <p:txBody>
          <a:bodyPr>
            <a:spAutoFit/>
          </a:bodyPr>
          <a:lstStyle/>
          <a:p>
            <a:r>
              <a:rPr lang="fr-FR" dirty="0">
                <a:latin typeface="Calibri" pitchFamily="34" charset="0"/>
              </a:rPr>
              <a:t>Modérée</a:t>
            </a:r>
          </a:p>
        </p:txBody>
      </p:sp>
      <p:sp>
        <p:nvSpPr>
          <p:cNvPr id="11" name="Titre 1"/>
          <p:cNvSpPr txBox="1">
            <a:spLocks/>
          </p:cNvSpPr>
          <p:nvPr/>
        </p:nvSpPr>
        <p:spPr>
          <a:xfrm>
            <a:off x="433344" y="92528"/>
            <a:ext cx="7781994"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13" name="Titre 1"/>
          <p:cNvSpPr>
            <a:spLocks noGrp="1"/>
          </p:cNvSpPr>
          <p:nvPr>
            <p:ph type="title"/>
          </p:nvPr>
        </p:nvSpPr>
        <p:spPr>
          <a:xfrm>
            <a:off x="1571604" y="1000108"/>
            <a:ext cx="6215106" cy="642942"/>
          </a:xfrm>
          <a:solidFill>
            <a:schemeClr val="tx2">
              <a:lumMod val="20000"/>
              <a:lumOff val="80000"/>
            </a:schemeClr>
          </a:solidFill>
          <a:effectLst>
            <a:innerShdw blurRad="114300">
              <a:prstClr val="black"/>
            </a:innerShdw>
          </a:effectLst>
        </p:spPr>
        <p:txBody>
          <a:bodyPr rtlCol="0">
            <a:normAutofit fontScale="90000"/>
          </a:bodyPr>
          <a:lstStyle/>
          <a:p>
            <a:pPr algn="l" eaLnBrk="1" fontAlgn="auto" hangingPunct="1">
              <a:spcAft>
                <a:spcPts val="0"/>
              </a:spcAft>
              <a:defRPr/>
            </a:pPr>
            <a:r>
              <a:rPr lang="fr-FR" sz="2800" dirty="0" smtClean="0">
                <a:solidFill>
                  <a:schemeClr val="tx2"/>
                </a:solidFill>
                <a:latin typeface="Arial" pitchFamily="34" charset="0"/>
                <a:cs typeface="Arial" pitchFamily="34" charset="0"/>
              </a:rPr>
              <a:t>     </a:t>
            </a:r>
            <a:r>
              <a:rPr lang="fr-FR" sz="3600" dirty="0" err="1" smtClean="0">
                <a:solidFill>
                  <a:schemeClr val="tx2"/>
                </a:solidFill>
                <a:latin typeface="Arial" pitchFamily="34" charset="0"/>
                <a:cs typeface="Arial" pitchFamily="34" charset="0"/>
              </a:rPr>
              <a:t>Telaprevir</a:t>
            </a:r>
            <a:r>
              <a:rPr lang="fr-FR" sz="3600" dirty="0" smtClean="0">
                <a:solidFill>
                  <a:schemeClr val="tx2"/>
                </a:solidFill>
                <a:latin typeface="Arial" pitchFamily="34" charset="0"/>
                <a:cs typeface="Arial" pitchFamily="34" charset="0"/>
              </a:rPr>
              <a:t> : Atteinte cutanée      </a:t>
            </a:r>
            <a:endParaRPr lang="fr-FR" sz="3600" dirty="0">
              <a:solidFill>
                <a:schemeClr val="tx2"/>
              </a:solidFill>
              <a:latin typeface="Arial" pitchFamily="34" charset="0"/>
              <a:cs typeface="Arial" pitchFamily="34" charset="0"/>
            </a:endParaRPr>
          </a:p>
        </p:txBody>
      </p:sp>
      <p:sp>
        <p:nvSpPr>
          <p:cNvPr id="14" name="Flèche vers le bas 13"/>
          <p:cNvSpPr/>
          <p:nvPr/>
        </p:nvSpPr>
        <p:spPr>
          <a:xfrm>
            <a:off x="3214678" y="4643446"/>
            <a:ext cx="1500198" cy="357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p:cNvSpPr txBox="1"/>
          <p:nvPr/>
        </p:nvSpPr>
        <p:spPr>
          <a:xfrm>
            <a:off x="1619672" y="5229200"/>
            <a:ext cx="5572164" cy="1200329"/>
          </a:xfrm>
          <a:prstGeom prst="rect">
            <a:avLst/>
          </a:prstGeom>
          <a:solidFill>
            <a:schemeClr val="accent3">
              <a:lumMod val="60000"/>
              <a:lumOff val="40000"/>
            </a:schemeClr>
          </a:solidFill>
        </p:spPr>
        <p:txBody>
          <a:bodyPr wrap="square" rtlCol="0">
            <a:spAutoFit/>
          </a:bodyPr>
          <a:lstStyle/>
          <a:p>
            <a:pPr algn="ctr"/>
            <a:r>
              <a:rPr lang="fr-FR" sz="3600" dirty="0" err="1" smtClean="0">
                <a:latin typeface="Arial" pitchFamily="34" charset="0"/>
                <a:cs typeface="Arial" pitchFamily="34" charset="0"/>
              </a:rPr>
              <a:t>Ttt</a:t>
            </a:r>
            <a:r>
              <a:rPr lang="fr-FR" sz="3600" dirty="0" smtClean="0">
                <a:latin typeface="Arial" pitchFamily="34" charset="0"/>
                <a:cs typeface="Arial" pitchFamily="34" charset="0"/>
              </a:rPr>
              <a:t> corticoïde local et  Poursuite du traitement</a:t>
            </a:r>
            <a:endParaRPr lang="fr-FR" sz="36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Grp="1" noChangeAspect="1" noChangeArrowheads="1"/>
          </p:cNvPicPr>
          <p:nvPr>
            <p:ph idx="1"/>
          </p:nvPr>
        </p:nvPicPr>
        <p:blipFill>
          <a:blip r:embed="rId2" cstate="print"/>
          <a:srcRect/>
          <a:stretch>
            <a:fillRect/>
          </a:stretch>
        </p:blipFill>
        <p:spPr>
          <a:xfrm>
            <a:off x="250825" y="1628775"/>
            <a:ext cx="5689600" cy="4525963"/>
          </a:xfrm>
        </p:spPr>
      </p:pic>
      <p:pic>
        <p:nvPicPr>
          <p:cNvPr id="66564" name="Picture 3"/>
          <p:cNvPicPr>
            <a:picLocks noChangeAspect="1" noChangeArrowheads="1"/>
          </p:cNvPicPr>
          <p:nvPr/>
        </p:nvPicPr>
        <p:blipFill>
          <a:blip r:embed="rId3" cstate="print"/>
          <a:srcRect/>
          <a:stretch>
            <a:fillRect/>
          </a:stretch>
        </p:blipFill>
        <p:spPr bwMode="auto">
          <a:xfrm>
            <a:off x="6516688" y="2565400"/>
            <a:ext cx="2122487" cy="2162175"/>
          </a:xfrm>
          <a:prstGeom prst="rect">
            <a:avLst/>
          </a:prstGeom>
          <a:noFill/>
          <a:ln w="9525">
            <a:noFill/>
            <a:miter lim="800000"/>
            <a:headEnd/>
            <a:tailEnd/>
          </a:ln>
        </p:spPr>
      </p:pic>
      <p:sp>
        <p:nvSpPr>
          <p:cNvPr id="66565" name="ZoneTexte 6"/>
          <p:cNvSpPr txBox="1">
            <a:spLocks noChangeArrowheads="1"/>
          </p:cNvSpPr>
          <p:nvPr/>
        </p:nvSpPr>
        <p:spPr bwMode="auto">
          <a:xfrm>
            <a:off x="6227763" y="5445125"/>
            <a:ext cx="2665412" cy="831850"/>
          </a:xfrm>
          <a:prstGeom prst="rect">
            <a:avLst/>
          </a:prstGeom>
          <a:noFill/>
          <a:ln w="9525">
            <a:noFill/>
            <a:miter lim="800000"/>
            <a:headEnd/>
            <a:tailEnd/>
          </a:ln>
        </p:spPr>
        <p:txBody>
          <a:bodyPr>
            <a:spAutoFit/>
          </a:bodyPr>
          <a:lstStyle/>
          <a:p>
            <a:r>
              <a:rPr lang="fr-FR" sz="2400" dirty="0" smtClean="0">
                <a:latin typeface="Calibri" pitchFamily="34" charset="0"/>
              </a:rPr>
              <a:t>Stevens  Johnson </a:t>
            </a:r>
            <a:r>
              <a:rPr lang="fr-FR" sz="2400" dirty="0">
                <a:latin typeface="Calibri" pitchFamily="34" charset="0"/>
              </a:rPr>
              <a:t>/ Lyell</a:t>
            </a:r>
          </a:p>
        </p:txBody>
      </p:sp>
      <p:sp>
        <p:nvSpPr>
          <p:cNvPr id="6" name="Titre 1"/>
          <p:cNvSpPr txBox="1">
            <a:spLocks/>
          </p:cNvSpPr>
          <p:nvPr/>
        </p:nvSpPr>
        <p:spPr>
          <a:xfrm>
            <a:off x="433344" y="-24"/>
            <a:ext cx="7781994"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8" name="Titre 1"/>
          <p:cNvSpPr txBox="1">
            <a:spLocks/>
          </p:cNvSpPr>
          <p:nvPr/>
        </p:nvSpPr>
        <p:spPr>
          <a:xfrm>
            <a:off x="928662" y="857232"/>
            <a:ext cx="6572296" cy="642942"/>
          </a:xfrm>
          <a:prstGeom prst="rect">
            <a:avLst/>
          </a:prstGeom>
          <a:solidFill>
            <a:schemeClr val="tx2">
              <a:lumMod val="20000"/>
              <a:lumOff val="80000"/>
            </a:schemeClr>
          </a:solidFill>
          <a:effectLst>
            <a:innerShdw blurRad="114300">
              <a:prstClr val="black"/>
            </a:innerShdw>
          </a:effectLst>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28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3500" b="0" i="0" u="none" strike="noStrike" kern="1200" cap="none" spc="0" normalizeH="0" baseline="0" noProof="0" dirty="0" err="1" smtClean="0">
                <a:ln>
                  <a:noFill/>
                </a:ln>
                <a:solidFill>
                  <a:schemeClr val="tx2"/>
                </a:solidFill>
                <a:effectLst/>
                <a:uLnTx/>
                <a:uFillTx/>
                <a:latin typeface="Arial" pitchFamily="34" charset="0"/>
                <a:ea typeface="+mj-ea"/>
                <a:cs typeface="Arial" pitchFamily="34" charset="0"/>
              </a:rPr>
              <a:t>Telaprevir</a:t>
            </a:r>
            <a:r>
              <a:rPr kumimoji="0" lang="fr-FR" sz="35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 Atteinte cutanée      </a:t>
            </a:r>
            <a:endParaRPr kumimoji="0" lang="fr-FR" sz="3500" b="0"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9" name="ZoneTexte 8"/>
          <p:cNvSpPr txBox="1"/>
          <p:nvPr/>
        </p:nvSpPr>
        <p:spPr>
          <a:xfrm>
            <a:off x="714348" y="2786058"/>
            <a:ext cx="8001056" cy="2123658"/>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endParaRPr lang="fr-FR" sz="4400" dirty="0" smtClean="0">
              <a:latin typeface="Arial" pitchFamily="34" charset="0"/>
              <a:cs typeface="Arial" pitchFamily="34" charset="0"/>
            </a:endParaRPr>
          </a:p>
          <a:p>
            <a:r>
              <a:rPr lang="fr-FR" sz="4400" b="1" dirty="0" smtClean="0">
                <a:solidFill>
                  <a:srgbClr val="FF0000"/>
                </a:solidFill>
                <a:latin typeface="Arial" pitchFamily="34" charset="0"/>
                <a:cs typeface="Arial" pitchFamily="34" charset="0"/>
              </a:rPr>
              <a:t>Arrêt de tous les traitements</a:t>
            </a:r>
          </a:p>
          <a:p>
            <a:r>
              <a:rPr lang="fr-FR" sz="4400" b="1" dirty="0" smtClean="0">
                <a:solidFill>
                  <a:srgbClr val="FF0000"/>
                </a:solidFill>
                <a:latin typeface="Arial" pitchFamily="34" charset="0"/>
                <a:cs typeface="Arial" pitchFamily="34" charset="0"/>
              </a:rPr>
              <a:t> </a:t>
            </a:r>
            <a:endParaRPr lang="fr-FR" sz="4400" b="1"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643174" y="925281"/>
            <a:ext cx="3500462" cy="646331"/>
          </a:xfrm>
          <a:prstGeom prst="rect">
            <a:avLst/>
          </a:prstGeom>
          <a:solidFill>
            <a:schemeClr val="accent2">
              <a:lumMod val="20000"/>
              <a:lumOff val="80000"/>
            </a:schemeClr>
          </a:solidFill>
          <a:effectLst>
            <a:innerShdw blurRad="63500" dist="50800" dir="18900000">
              <a:prstClr val="black">
                <a:alpha val="50000"/>
              </a:prstClr>
            </a:innerShdw>
          </a:effectLst>
        </p:spPr>
        <p:txBody>
          <a:bodyPr wrap="square" rtlCol="0">
            <a:spAutoFit/>
          </a:bodyPr>
          <a:lstStyle/>
          <a:p>
            <a:r>
              <a:rPr lang="fr-FR" sz="2800" dirty="0" smtClean="0">
                <a:solidFill>
                  <a:srgbClr val="C00000"/>
                </a:solidFill>
              </a:rPr>
              <a:t>          </a:t>
            </a:r>
            <a:r>
              <a:rPr lang="fr-FR" sz="3600" dirty="0" smtClean="0">
                <a:solidFill>
                  <a:srgbClr val="C00000"/>
                </a:solidFill>
                <a:latin typeface="Arial" pitchFamily="34" charset="0"/>
                <a:cs typeface="Arial" pitchFamily="34" charset="0"/>
              </a:rPr>
              <a:t>Indications </a:t>
            </a:r>
            <a:endParaRPr lang="fr-FR" sz="3600" dirty="0">
              <a:solidFill>
                <a:srgbClr val="C00000"/>
              </a:solidFill>
              <a:latin typeface="Arial" pitchFamily="34" charset="0"/>
              <a:cs typeface="Arial" pitchFamily="34" charset="0"/>
            </a:endParaRPr>
          </a:p>
        </p:txBody>
      </p:sp>
      <p:sp>
        <p:nvSpPr>
          <p:cNvPr id="5" name="Titre 1"/>
          <p:cNvSpPr txBox="1">
            <a:spLocks/>
          </p:cNvSpPr>
          <p:nvPr/>
        </p:nvSpPr>
        <p:spPr>
          <a:xfrm>
            <a:off x="142844" y="44624"/>
            <a:ext cx="7176290"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fontScale="92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6" name="ZoneTexte 5"/>
          <p:cNvSpPr txBox="1"/>
          <p:nvPr/>
        </p:nvSpPr>
        <p:spPr>
          <a:xfrm>
            <a:off x="2000232" y="2000240"/>
            <a:ext cx="5572164" cy="646331"/>
          </a:xfrm>
          <a:prstGeom prst="rect">
            <a:avLst/>
          </a:prstGeom>
          <a:solidFill>
            <a:schemeClr val="accent1">
              <a:lumMod val="20000"/>
              <a:lumOff val="80000"/>
            </a:schemeClr>
          </a:solidFill>
        </p:spPr>
        <p:txBody>
          <a:bodyPr wrap="square" rtlCol="0">
            <a:spAutoFit/>
          </a:bodyPr>
          <a:lstStyle/>
          <a:p>
            <a:r>
              <a:rPr lang="fr-FR" sz="3600" dirty="0" smtClean="0">
                <a:latin typeface="Arial" pitchFamily="34" charset="0"/>
                <a:cs typeface="Arial" pitchFamily="34" charset="0"/>
              </a:rPr>
              <a:t>   Génotype 2,3,4,5 et 6</a:t>
            </a:r>
            <a:endParaRPr lang="fr-FR" sz="3600" dirty="0">
              <a:latin typeface="Arial" pitchFamily="34" charset="0"/>
              <a:cs typeface="Arial" pitchFamily="34" charset="0"/>
            </a:endParaRPr>
          </a:p>
        </p:txBody>
      </p:sp>
      <p:sp>
        <p:nvSpPr>
          <p:cNvPr id="7" name="ZoneTexte 6"/>
          <p:cNvSpPr txBox="1"/>
          <p:nvPr/>
        </p:nvSpPr>
        <p:spPr>
          <a:xfrm>
            <a:off x="642910" y="3389186"/>
            <a:ext cx="7786742" cy="2862322"/>
          </a:xfrm>
          <a:prstGeom prst="rect">
            <a:avLst/>
          </a:prstGeom>
          <a:solidFill>
            <a:schemeClr val="accent1">
              <a:lumMod val="20000"/>
              <a:lumOff val="80000"/>
            </a:schemeClr>
          </a:solidFill>
        </p:spPr>
        <p:txBody>
          <a:bodyPr wrap="square" rtlCol="0">
            <a:spAutoFit/>
          </a:bodyPr>
          <a:lstStyle/>
          <a:p>
            <a:r>
              <a:rPr lang="fr-FR" sz="3600" dirty="0" smtClean="0">
                <a:latin typeface="Arial" pitchFamily="34" charset="0"/>
                <a:cs typeface="Arial" pitchFamily="34" charset="0"/>
              </a:rPr>
              <a:t>                       </a:t>
            </a:r>
            <a:r>
              <a:rPr lang="fr-FR" sz="3600" b="1" dirty="0" smtClean="0">
                <a:solidFill>
                  <a:srgbClr val="7030A0"/>
                </a:solidFill>
                <a:latin typeface="Arial" pitchFamily="34" charset="0"/>
                <a:cs typeface="Arial" pitchFamily="34" charset="0"/>
              </a:rPr>
              <a:t>Bithérapie </a:t>
            </a:r>
          </a:p>
          <a:p>
            <a:endParaRPr lang="fr-FR" sz="3600" dirty="0" smtClean="0">
              <a:latin typeface="Arial" pitchFamily="34" charset="0"/>
              <a:cs typeface="Arial" pitchFamily="34" charset="0"/>
            </a:endParaRPr>
          </a:p>
          <a:p>
            <a:pPr>
              <a:buFont typeface="Wingdings" pitchFamily="2" charset="2"/>
              <a:buChar char="§"/>
            </a:pPr>
            <a:r>
              <a:rPr lang="fr-FR" sz="3600" dirty="0" smtClean="0">
                <a:latin typeface="Arial" pitchFamily="34" charset="0"/>
                <a:cs typeface="Arial" pitchFamily="34" charset="0"/>
              </a:rPr>
              <a:t>  Génotype 2 et 3 : 24 semaines </a:t>
            </a:r>
          </a:p>
          <a:p>
            <a:pPr>
              <a:buFont typeface="Wingdings" pitchFamily="2" charset="2"/>
              <a:buChar char="§"/>
            </a:pPr>
            <a:endParaRPr lang="fr-FR" sz="3600" dirty="0" smtClean="0">
              <a:latin typeface="Arial" pitchFamily="34" charset="0"/>
              <a:cs typeface="Arial" pitchFamily="34" charset="0"/>
            </a:endParaRPr>
          </a:p>
          <a:p>
            <a:pPr>
              <a:buFont typeface="Wingdings" pitchFamily="2" charset="2"/>
              <a:buChar char="§"/>
            </a:pPr>
            <a:r>
              <a:rPr lang="fr-FR" sz="3600" dirty="0" smtClean="0">
                <a:latin typeface="Arial" pitchFamily="34" charset="0"/>
                <a:cs typeface="Arial" pitchFamily="34" charset="0"/>
              </a:rPr>
              <a:t>  Génotype 4, 5 et 6: 48 semaines </a:t>
            </a:r>
            <a:endParaRPr lang="fr-FR" sz="3600" dirty="0">
              <a:latin typeface="Arial" pitchFamily="34" charset="0"/>
              <a:cs typeface="Arial" pitchFamily="34" charset="0"/>
            </a:endParaRPr>
          </a:p>
        </p:txBody>
      </p:sp>
      <p:sp>
        <p:nvSpPr>
          <p:cNvPr id="8" name="Flèche vers le bas 7"/>
          <p:cNvSpPr/>
          <p:nvPr/>
        </p:nvSpPr>
        <p:spPr>
          <a:xfrm>
            <a:off x="4000496" y="2857496"/>
            <a:ext cx="1214446"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descr="C:\Documents and Settings\Microsoft\Bureau\Journée Abbott\drapeau Tunisie.jpeg"/>
          <p:cNvPicPr>
            <a:picLocks noChangeAspect="1" noChangeArrowheads="1"/>
          </p:cNvPicPr>
          <p:nvPr/>
        </p:nvPicPr>
        <p:blipFill>
          <a:blip r:embed="rId2" cstate="print"/>
          <a:srcRect/>
          <a:stretch>
            <a:fillRect/>
          </a:stretch>
        </p:blipFill>
        <p:spPr bwMode="auto">
          <a:xfrm>
            <a:off x="7786678" y="0"/>
            <a:ext cx="1357322" cy="1142984"/>
          </a:xfrm>
          <a:prstGeom prst="rect">
            <a:avLst/>
          </a:prstGeom>
          <a:noFill/>
          <a:effectLst>
            <a:glow rad="101600">
              <a:schemeClr val="accent1">
                <a:satMod val="175000"/>
                <a:alpha val="40000"/>
              </a:schemeClr>
            </a:glow>
          </a:effectLst>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2000240"/>
            <a:ext cx="8715436" cy="4429156"/>
          </a:xfrm>
        </p:spPr>
        <p:txBody>
          <a:bodyPr>
            <a:normAutofit/>
          </a:bodyPr>
          <a:lstStyle/>
          <a:p>
            <a:pPr>
              <a:lnSpc>
                <a:spcPct val="150000"/>
              </a:lnSpc>
            </a:pPr>
            <a:r>
              <a:rPr lang="fr-FR" dirty="0" smtClean="0">
                <a:latin typeface="Arial" pitchFamily="34" charset="0"/>
                <a:cs typeface="Arial" pitchFamily="34" charset="0"/>
              </a:rPr>
              <a:t>Génotype 1 : le </a:t>
            </a:r>
            <a:r>
              <a:rPr lang="fr-FR" dirty="0" err="1" smtClean="0">
                <a:latin typeface="Arial" pitchFamily="34" charset="0"/>
                <a:cs typeface="Arial" pitchFamily="34" charset="0"/>
              </a:rPr>
              <a:t>ttt</a:t>
            </a:r>
            <a:r>
              <a:rPr lang="fr-FR" dirty="0" smtClean="0">
                <a:latin typeface="Arial" pitchFamily="34" charset="0"/>
                <a:cs typeface="Arial" pitchFamily="34" charset="0"/>
              </a:rPr>
              <a:t> optimal est la trithérapie</a:t>
            </a:r>
          </a:p>
          <a:p>
            <a:pPr>
              <a:lnSpc>
                <a:spcPct val="150000"/>
              </a:lnSpc>
            </a:pPr>
            <a:r>
              <a:rPr lang="fr-FR" dirty="0" smtClean="0">
                <a:latin typeface="Arial" pitchFamily="34" charset="0"/>
                <a:cs typeface="Arial" pitchFamily="34" charset="0"/>
              </a:rPr>
              <a:t>Dans l’attente du </a:t>
            </a:r>
            <a:r>
              <a:rPr lang="fr-FR" dirty="0" err="1" smtClean="0">
                <a:latin typeface="Arial" pitchFamily="34" charset="0"/>
                <a:cs typeface="Arial" pitchFamily="34" charset="0"/>
              </a:rPr>
              <a:t>Bocéprevir</a:t>
            </a:r>
            <a:r>
              <a:rPr lang="fr-FR" dirty="0" smtClean="0">
                <a:latin typeface="Arial" pitchFamily="34" charset="0"/>
                <a:cs typeface="Arial" pitchFamily="34" charset="0"/>
              </a:rPr>
              <a:t> et du </a:t>
            </a:r>
            <a:r>
              <a:rPr lang="fr-FR" dirty="0" err="1" smtClean="0">
                <a:latin typeface="Arial" pitchFamily="34" charset="0"/>
                <a:cs typeface="Arial" pitchFamily="34" charset="0"/>
              </a:rPr>
              <a:t>Télaprevir</a:t>
            </a:r>
            <a:r>
              <a:rPr lang="fr-FR" dirty="0" smtClean="0">
                <a:latin typeface="Arial" pitchFamily="34" charset="0"/>
                <a:cs typeface="Arial" pitchFamily="34" charset="0"/>
              </a:rPr>
              <a:t>, la bithérapie </a:t>
            </a:r>
            <a:r>
              <a:rPr lang="fr-FR" dirty="0" err="1" smtClean="0">
                <a:latin typeface="Arial" pitchFamily="34" charset="0"/>
                <a:cs typeface="Arial" pitchFamily="34" charset="0"/>
              </a:rPr>
              <a:t>pégylée</a:t>
            </a:r>
            <a:r>
              <a:rPr lang="fr-FR" dirty="0" smtClean="0">
                <a:latin typeface="Arial" pitchFamily="34" charset="0"/>
                <a:cs typeface="Arial" pitchFamily="34" charset="0"/>
              </a:rPr>
              <a:t> reste indiquée si hépatite chronique &gt; ou = F2 et la cirrhose compensée.</a:t>
            </a:r>
          </a:p>
          <a:p>
            <a:endParaRPr lang="fr-FR" dirty="0"/>
          </a:p>
        </p:txBody>
      </p:sp>
      <p:sp>
        <p:nvSpPr>
          <p:cNvPr id="4" name="Titre 1"/>
          <p:cNvSpPr txBox="1">
            <a:spLocks/>
          </p:cNvSpPr>
          <p:nvPr/>
        </p:nvSpPr>
        <p:spPr>
          <a:xfrm>
            <a:off x="467544" y="44624"/>
            <a:ext cx="7533480"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fontScale="92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6" name="ZoneTexte 5"/>
          <p:cNvSpPr txBox="1"/>
          <p:nvPr/>
        </p:nvSpPr>
        <p:spPr>
          <a:xfrm>
            <a:off x="2643174" y="925281"/>
            <a:ext cx="3500462" cy="646331"/>
          </a:xfrm>
          <a:prstGeom prst="rect">
            <a:avLst/>
          </a:prstGeom>
          <a:solidFill>
            <a:schemeClr val="accent2">
              <a:lumMod val="20000"/>
              <a:lumOff val="80000"/>
            </a:schemeClr>
          </a:solidFill>
          <a:effectLst>
            <a:innerShdw blurRad="63500" dist="50800" dir="18900000">
              <a:prstClr val="black">
                <a:alpha val="50000"/>
              </a:prstClr>
            </a:innerShdw>
          </a:effectLst>
        </p:spPr>
        <p:txBody>
          <a:bodyPr wrap="square" rtlCol="0">
            <a:spAutoFit/>
          </a:bodyPr>
          <a:lstStyle/>
          <a:p>
            <a:r>
              <a:rPr lang="fr-FR" sz="2800" dirty="0" smtClean="0"/>
              <a:t>          </a:t>
            </a:r>
            <a:r>
              <a:rPr lang="fr-FR" sz="3600" dirty="0" smtClean="0">
                <a:solidFill>
                  <a:srgbClr val="C00000"/>
                </a:solidFill>
                <a:latin typeface="Arial" pitchFamily="34" charset="0"/>
                <a:cs typeface="Arial" pitchFamily="34" charset="0"/>
              </a:rPr>
              <a:t>Indications </a:t>
            </a:r>
            <a:endParaRPr lang="fr-FR" sz="3600" dirty="0">
              <a:solidFill>
                <a:srgbClr val="C00000"/>
              </a:solidFill>
              <a:latin typeface="Arial" pitchFamily="34" charset="0"/>
              <a:cs typeface="Arial" pitchFamily="34" charset="0"/>
            </a:endParaRPr>
          </a:p>
        </p:txBody>
      </p:sp>
      <p:pic>
        <p:nvPicPr>
          <p:cNvPr id="7" name="Picture 2" descr="C:\Documents and Settings\Microsoft\Bureau\Journée Abbott\drapeau Tunisie.jpeg"/>
          <p:cNvPicPr>
            <a:picLocks noChangeAspect="1" noChangeArrowheads="1"/>
          </p:cNvPicPr>
          <p:nvPr/>
        </p:nvPicPr>
        <p:blipFill>
          <a:blip r:embed="rId2" cstate="print"/>
          <a:srcRect/>
          <a:stretch>
            <a:fillRect/>
          </a:stretch>
        </p:blipFill>
        <p:spPr bwMode="auto">
          <a:xfrm>
            <a:off x="7786678" y="0"/>
            <a:ext cx="1357322" cy="1142984"/>
          </a:xfrm>
          <a:prstGeom prst="rect">
            <a:avLst/>
          </a:prstGeom>
          <a:noFill/>
          <a:effectLst>
            <a:glow rad="101600">
              <a:schemeClr val="accent1">
                <a:satMod val="175000"/>
                <a:alpha val="40000"/>
              </a:schemeClr>
            </a:glow>
          </a:effectLst>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71406" y="44624"/>
            <a:ext cx="7319166"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fontScale="92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6" name="ZoneTexte 5"/>
          <p:cNvSpPr txBox="1"/>
          <p:nvPr/>
        </p:nvSpPr>
        <p:spPr>
          <a:xfrm>
            <a:off x="2500298" y="925281"/>
            <a:ext cx="3500462" cy="646331"/>
          </a:xfrm>
          <a:prstGeom prst="rect">
            <a:avLst/>
          </a:prstGeom>
          <a:solidFill>
            <a:schemeClr val="accent2">
              <a:lumMod val="20000"/>
              <a:lumOff val="80000"/>
            </a:schemeClr>
          </a:solidFill>
          <a:effectLst>
            <a:innerShdw blurRad="63500" dist="50800" dir="18900000">
              <a:prstClr val="black">
                <a:alpha val="50000"/>
              </a:prstClr>
            </a:innerShdw>
          </a:effectLst>
        </p:spPr>
        <p:txBody>
          <a:bodyPr wrap="square" rtlCol="0">
            <a:spAutoFit/>
          </a:bodyPr>
          <a:lstStyle/>
          <a:p>
            <a:r>
              <a:rPr lang="fr-FR" sz="2800" dirty="0" smtClean="0"/>
              <a:t>          </a:t>
            </a:r>
            <a:r>
              <a:rPr lang="fr-FR" sz="3600" dirty="0" smtClean="0">
                <a:solidFill>
                  <a:srgbClr val="C00000"/>
                </a:solidFill>
                <a:latin typeface="Arial" pitchFamily="34" charset="0"/>
                <a:cs typeface="Arial" pitchFamily="34" charset="0"/>
              </a:rPr>
              <a:t>Indications </a:t>
            </a:r>
            <a:endParaRPr lang="fr-FR" sz="3600" dirty="0">
              <a:solidFill>
                <a:srgbClr val="C00000"/>
              </a:solidFill>
              <a:latin typeface="Arial" pitchFamily="34" charset="0"/>
              <a:cs typeface="Arial" pitchFamily="34" charset="0"/>
            </a:endParaRPr>
          </a:p>
        </p:txBody>
      </p:sp>
      <p:sp>
        <p:nvSpPr>
          <p:cNvPr id="7" name="ZoneTexte 6"/>
          <p:cNvSpPr txBox="1"/>
          <p:nvPr/>
        </p:nvSpPr>
        <p:spPr>
          <a:xfrm>
            <a:off x="285720" y="1928802"/>
            <a:ext cx="8429684" cy="1631216"/>
          </a:xfrm>
          <a:prstGeom prst="rect">
            <a:avLst/>
          </a:prstGeom>
          <a:solidFill>
            <a:schemeClr val="accent1">
              <a:lumMod val="20000"/>
              <a:lumOff val="80000"/>
            </a:schemeClr>
          </a:solidFill>
        </p:spPr>
        <p:txBody>
          <a:bodyPr wrap="square" rtlCol="0">
            <a:spAutoFit/>
          </a:bodyPr>
          <a:lstStyle/>
          <a:p>
            <a:r>
              <a:rPr lang="fr-FR" sz="3600" dirty="0" smtClean="0">
                <a:latin typeface="Arial" pitchFamily="34" charset="0"/>
                <a:cs typeface="Arial" pitchFamily="34" charset="0"/>
              </a:rPr>
              <a:t>   Génotype 1 </a:t>
            </a:r>
            <a:r>
              <a:rPr lang="fr-FR" sz="3200" dirty="0" smtClean="0">
                <a:solidFill>
                  <a:srgbClr val="002060"/>
                </a:solidFill>
                <a:latin typeface="Arial" pitchFamily="34" charset="0"/>
                <a:cs typeface="Arial" pitchFamily="34" charset="0"/>
              </a:rPr>
              <a:t>avec facteurs prédictifs de </a:t>
            </a:r>
          </a:p>
          <a:p>
            <a:r>
              <a:rPr lang="fr-FR" sz="3200" dirty="0" smtClean="0">
                <a:solidFill>
                  <a:srgbClr val="002060"/>
                </a:solidFill>
                <a:latin typeface="Arial" pitchFamily="34" charset="0"/>
                <a:cs typeface="Arial" pitchFamily="34" charset="0"/>
              </a:rPr>
              <a:t>                         bonne réponse </a:t>
            </a:r>
          </a:p>
          <a:p>
            <a:r>
              <a:rPr lang="fr-FR" sz="3200" dirty="0" smtClean="0">
                <a:solidFill>
                  <a:srgbClr val="002060"/>
                </a:solidFill>
                <a:latin typeface="Arial" pitchFamily="34" charset="0"/>
                <a:cs typeface="Arial" pitchFamily="34" charset="0"/>
              </a:rPr>
              <a:t>     (génotype CC de l’IL 28 B et fibrose &lt; F3 )</a:t>
            </a:r>
            <a:endParaRPr lang="fr-FR" sz="3200" dirty="0">
              <a:solidFill>
                <a:srgbClr val="002060"/>
              </a:solidFill>
              <a:latin typeface="Arial" pitchFamily="34" charset="0"/>
              <a:cs typeface="Arial" pitchFamily="34" charset="0"/>
            </a:endParaRPr>
          </a:p>
        </p:txBody>
      </p:sp>
      <p:sp>
        <p:nvSpPr>
          <p:cNvPr id="8" name="ZoneTexte 7"/>
          <p:cNvSpPr txBox="1"/>
          <p:nvPr/>
        </p:nvSpPr>
        <p:spPr>
          <a:xfrm>
            <a:off x="1000100" y="4157497"/>
            <a:ext cx="7500990" cy="1200329"/>
          </a:xfrm>
          <a:prstGeom prst="rect">
            <a:avLst/>
          </a:prstGeom>
          <a:solidFill>
            <a:schemeClr val="accent1">
              <a:lumMod val="20000"/>
              <a:lumOff val="80000"/>
            </a:schemeClr>
          </a:solidFill>
        </p:spPr>
        <p:txBody>
          <a:bodyPr wrap="square" rtlCol="0">
            <a:spAutoFit/>
          </a:bodyPr>
          <a:lstStyle/>
          <a:p>
            <a:r>
              <a:rPr lang="fr-FR" sz="3600" dirty="0" smtClean="0">
                <a:latin typeface="Arial" pitchFamily="34" charset="0"/>
                <a:cs typeface="Arial" pitchFamily="34" charset="0"/>
              </a:rPr>
              <a:t>    </a:t>
            </a:r>
            <a:r>
              <a:rPr lang="fr-FR" sz="3600" dirty="0" smtClean="0">
                <a:solidFill>
                  <a:srgbClr val="002060"/>
                </a:solidFill>
                <a:latin typeface="Arial" pitchFamily="34" charset="0"/>
                <a:cs typeface="Arial" pitchFamily="34" charset="0"/>
              </a:rPr>
              <a:t>Une </a:t>
            </a:r>
            <a:r>
              <a:rPr lang="fr-FR" sz="3600" b="1" dirty="0" smtClean="0">
                <a:solidFill>
                  <a:srgbClr val="002060"/>
                </a:solidFill>
                <a:latin typeface="Arial" pitchFamily="34" charset="0"/>
                <a:cs typeface="Arial" pitchFamily="34" charset="0"/>
              </a:rPr>
              <a:t>Bithérapie d’emblée </a:t>
            </a:r>
          </a:p>
          <a:p>
            <a:r>
              <a:rPr lang="fr-FR" sz="3600" b="1" dirty="0" smtClean="0">
                <a:solidFill>
                  <a:srgbClr val="002060"/>
                </a:solidFill>
                <a:latin typeface="Arial" pitchFamily="34" charset="0"/>
                <a:cs typeface="Arial" pitchFamily="34" charset="0"/>
              </a:rPr>
              <a:t>           (RVS près de 80 %)</a:t>
            </a:r>
            <a:r>
              <a:rPr lang="fr-FR" sz="3600" dirty="0" smtClean="0">
                <a:solidFill>
                  <a:srgbClr val="002060"/>
                </a:solidFill>
                <a:latin typeface="Arial" pitchFamily="34" charset="0"/>
                <a:cs typeface="Arial" pitchFamily="34" charset="0"/>
              </a:rPr>
              <a:t>       </a:t>
            </a:r>
            <a:endParaRPr lang="fr-FR" sz="3600" dirty="0">
              <a:solidFill>
                <a:srgbClr val="002060"/>
              </a:solidFill>
              <a:latin typeface="Arial" pitchFamily="34" charset="0"/>
              <a:cs typeface="Arial" pitchFamily="34" charset="0"/>
            </a:endParaRPr>
          </a:p>
        </p:txBody>
      </p:sp>
      <p:sp>
        <p:nvSpPr>
          <p:cNvPr id="9" name="ZoneTexte 8"/>
          <p:cNvSpPr txBox="1"/>
          <p:nvPr/>
        </p:nvSpPr>
        <p:spPr>
          <a:xfrm>
            <a:off x="285720" y="5572140"/>
            <a:ext cx="8643998" cy="1077218"/>
          </a:xfrm>
          <a:prstGeom prst="rect">
            <a:avLst/>
          </a:prstGeom>
          <a:solidFill>
            <a:schemeClr val="accent2">
              <a:lumMod val="20000"/>
              <a:lumOff val="80000"/>
            </a:schemeClr>
          </a:solidFill>
        </p:spPr>
        <p:txBody>
          <a:bodyPr wrap="square" rtlCol="0">
            <a:spAutoFit/>
          </a:bodyPr>
          <a:lstStyle/>
          <a:p>
            <a:pPr algn="ctr"/>
            <a:r>
              <a:rPr lang="fr-FR" sz="3200" dirty="0" smtClean="0">
                <a:latin typeface="Arial" pitchFamily="34" charset="0"/>
                <a:cs typeface="Arial" pitchFamily="34" charset="0"/>
              </a:rPr>
              <a:t>Si pas de réponse virale rapide, passer à la trithérapie </a:t>
            </a:r>
            <a:endParaRPr lang="fr-FR" sz="3200" dirty="0">
              <a:latin typeface="Arial" pitchFamily="34" charset="0"/>
              <a:cs typeface="Arial" pitchFamily="34" charset="0"/>
            </a:endParaRPr>
          </a:p>
        </p:txBody>
      </p:sp>
      <p:pic>
        <p:nvPicPr>
          <p:cNvPr id="83969" name="Picture 1" descr="C:\Documents and Settings\Microsoft\Bureau\hépatites virales\images drapeau france .jpeg"/>
          <p:cNvPicPr>
            <a:picLocks noChangeAspect="1" noChangeArrowheads="1"/>
          </p:cNvPicPr>
          <p:nvPr/>
        </p:nvPicPr>
        <p:blipFill>
          <a:blip r:embed="rId2" cstate="print"/>
          <a:srcRect/>
          <a:stretch>
            <a:fillRect/>
          </a:stretch>
        </p:blipFill>
        <p:spPr bwMode="auto">
          <a:xfrm>
            <a:off x="7643834" y="0"/>
            <a:ext cx="1500166" cy="1285860"/>
          </a:xfrm>
          <a:prstGeom prst="rect">
            <a:avLst/>
          </a:prstGeom>
          <a:ln>
            <a:noFill/>
          </a:ln>
          <a:effectLst>
            <a:outerShdw blurRad="292100" dist="139700" dir="2700000" algn="tl" rotWithShape="0">
              <a:srgbClr val="333333">
                <a:alpha val="65000"/>
              </a:srgbClr>
            </a:outerShdw>
          </a:effectLst>
        </p:spPr>
      </p:pic>
      <p:sp>
        <p:nvSpPr>
          <p:cNvPr id="12" name="Flèche vers le bas 11"/>
          <p:cNvSpPr/>
          <p:nvPr/>
        </p:nvSpPr>
        <p:spPr>
          <a:xfrm>
            <a:off x="3714744" y="3643314"/>
            <a:ext cx="1500198" cy="357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2844" y="2071678"/>
            <a:ext cx="8786874" cy="1631216"/>
          </a:xfrm>
          <a:prstGeom prst="rect">
            <a:avLst/>
          </a:prstGeom>
          <a:solidFill>
            <a:schemeClr val="accent1">
              <a:lumMod val="20000"/>
              <a:lumOff val="80000"/>
            </a:schemeClr>
          </a:solidFill>
        </p:spPr>
        <p:txBody>
          <a:bodyPr wrap="square" rtlCol="0">
            <a:spAutoFit/>
          </a:bodyPr>
          <a:lstStyle/>
          <a:p>
            <a:r>
              <a:rPr lang="fr-FR" sz="3600" dirty="0" smtClean="0">
                <a:latin typeface="Arial" pitchFamily="34" charset="0"/>
                <a:cs typeface="Arial" pitchFamily="34" charset="0"/>
              </a:rPr>
              <a:t>   Génotype 1 </a:t>
            </a:r>
            <a:r>
              <a:rPr lang="fr-FR" sz="3200" dirty="0" smtClean="0">
                <a:solidFill>
                  <a:srgbClr val="002060"/>
                </a:solidFill>
                <a:latin typeface="Arial" pitchFamily="34" charset="0"/>
                <a:cs typeface="Arial" pitchFamily="34" charset="0"/>
              </a:rPr>
              <a:t>avec facteurs prédictifs de </a:t>
            </a:r>
          </a:p>
          <a:p>
            <a:r>
              <a:rPr lang="fr-FR" sz="3200" dirty="0" smtClean="0">
                <a:solidFill>
                  <a:srgbClr val="002060"/>
                </a:solidFill>
                <a:latin typeface="Arial" pitchFamily="34" charset="0"/>
                <a:cs typeface="Arial" pitchFamily="34" charset="0"/>
              </a:rPr>
              <a:t>                          mauvaise réponse </a:t>
            </a:r>
          </a:p>
          <a:p>
            <a:r>
              <a:rPr lang="fr-FR" sz="3200" dirty="0" smtClean="0">
                <a:solidFill>
                  <a:srgbClr val="002060"/>
                </a:solidFill>
                <a:latin typeface="Arial" pitchFamily="34" charset="0"/>
                <a:cs typeface="Arial" pitchFamily="34" charset="0"/>
              </a:rPr>
              <a:t>  </a:t>
            </a:r>
            <a:r>
              <a:rPr lang="fr-FR" sz="3200" i="1" dirty="0" smtClean="0">
                <a:solidFill>
                  <a:srgbClr val="002060"/>
                </a:solidFill>
                <a:latin typeface="Arial" pitchFamily="34" charset="0"/>
                <a:cs typeface="Arial" pitchFamily="34" charset="0"/>
              </a:rPr>
              <a:t>(génotype non CC de l’IL 28 B et F3 ou F4 )</a:t>
            </a:r>
            <a:endParaRPr lang="fr-FR" sz="3200" i="1" dirty="0">
              <a:solidFill>
                <a:srgbClr val="002060"/>
              </a:solidFill>
              <a:latin typeface="Arial" pitchFamily="34" charset="0"/>
              <a:cs typeface="Arial" pitchFamily="34" charset="0"/>
            </a:endParaRPr>
          </a:p>
        </p:txBody>
      </p:sp>
      <p:sp>
        <p:nvSpPr>
          <p:cNvPr id="5" name="ZoneTexte 4"/>
          <p:cNvSpPr txBox="1"/>
          <p:nvPr/>
        </p:nvSpPr>
        <p:spPr>
          <a:xfrm>
            <a:off x="1142976" y="4429132"/>
            <a:ext cx="7500990" cy="646331"/>
          </a:xfrm>
          <a:prstGeom prst="rect">
            <a:avLst/>
          </a:prstGeom>
          <a:solidFill>
            <a:schemeClr val="accent1">
              <a:lumMod val="20000"/>
              <a:lumOff val="80000"/>
            </a:schemeClr>
          </a:solidFill>
        </p:spPr>
        <p:txBody>
          <a:bodyPr wrap="square" rtlCol="0">
            <a:spAutoFit/>
          </a:bodyPr>
          <a:lstStyle/>
          <a:p>
            <a:r>
              <a:rPr lang="fr-FR" sz="3600" dirty="0" smtClean="0">
                <a:latin typeface="Arial" pitchFamily="34" charset="0"/>
                <a:cs typeface="Arial" pitchFamily="34" charset="0"/>
              </a:rPr>
              <a:t>    </a:t>
            </a:r>
            <a:r>
              <a:rPr lang="fr-FR" sz="3600" dirty="0" smtClean="0">
                <a:solidFill>
                  <a:srgbClr val="002060"/>
                </a:solidFill>
                <a:latin typeface="Arial" pitchFamily="34" charset="0"/>
                <a:cs typeface="Arial" pitchFamily="34" charset="0"/>
              </a:rPr>
              <a:t>Une Tri</a:t>
            </a:r>
            <a:r>
              <a:rPr lang="fr-FR" sz="3600" b="1" dirty="0" smtClean="0">
                <a:solidFill>
                  <a:srgbClr val="002060"/>
                </a:solidFill>
                <a:latin typeface="Arial" pitchFamily="34" charset="0"/>
                <a:cs typeface="Arial" pitchFamily="34" charset="0"/>
              </a:rPr>
              <a:t>thérapie d’emblée           </a:t>
            </a:r>
            <a:endParaRPr lang="fr-FR" sz="3600" dirty="0">
              <a:solidFill>
                <a:srgbClr val="002060"/>
              </a:solidFill>
              <a:latin typeface="Arial" pitchFamily="34" charset="0"/>
              <a:cs typeface="Arial" pitchFamily="34" charset="0"/>
            </a:endParaRPr>
          </a:p>
        </p:txBody>
      </p:sp>
      <p:sp>
        <p:nvSpPr>
          <p:cNvPr id="7" name="Titre 1"/>
          <p:cNvSpPr txBox="1">
            <a:spLocks/>
          </p:cNvSpPr>
          <p:nvPr/>
        </p:nvSpPr>
        <p:spPr>
          <a:xfrm>
            <a:off x="71406" y="44624"/>
            <a:ext cx="7319166"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fontScale="92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8" name="ZoneTexte 7"/>
          <p:cNvSpPr txBox="1"/>
          <p:nvPr/>
        </p:nvSpPr>
        <p:spPr>
          <a:xfrm>
            <a:off x="2500298" y="925281"/>
            <a:ext cx="3500462" cy="646331"/>
          </a:xfrm>
          <a:prstGeom prst="rect">
            <a:avLst/>
          </a:prstGeom>
          <a:solidFill>
            <a:schemeClr val="accent2">
              <a:lumMod val="20000"/>
              <a:lumOff val="80000"/>
            </a:schemeClr>
          </a:solidFill>
          <a:effectLst>
            <a:innerShdw blurRad="63500" dist="50800" dir="18900000">
              <a:prstClr val="black">
                <a:alpha val="50000"/>
              </a:prstClr>
            </a:innerShdw>
          </a:effectLst>
        </p:spPr>
        <p:txBody>
          <a:bodyPr wrap="square" rtlCol="0">
            <a:spAutoFit/>
          </a:bodyPr>
          <a:lstStyle/>
          <a:p>
            <a:r>
              <a:rPr lang="fr-FR" sz="2800" dirty="0" smtClean="0"/>
              <a:t>          </a:t>
            </a:r>
            <a:r>
              <a:rPr lang="fr-FR" sz="3600" dirty="0" smtClean="0">
                <a:solidFill>
                  <a:srgbClr val="C00000"/>
                </a:solidFill>
                <a:latin typeface="Arial" pitchFamily="34" charset="0"/>
                <a:cs typeface="Arial" pitchFamily="34" charset="0"/>
              </a:rPr>
              <a:t>Indications</a:t>
            </a:r>
            <a:r>
              <a:rPr lang="fr-FR" sz="3600" dirty="0" smtClean="0">
                <a:solidFill>
                  <a:srgbClr val="CC3300"/>
                </a:solidFill>
                <a:latin typeface="Arial" pitchFamily="34" charset="0"/>
                <a:cs typeface="Arial" pitchFamily="34" charset="0"/>
              </a:rPr>
              <a:t> </a:t>
            </a:r>
            <a:endParaRPr lang="fr-FR" sz="3600" dirty="0">
              <a:solidFill>
                <a:srgbClr val="CC3300"/>
              </a:solidFill>
              <a:latin typeface="Arial" pitchFamily="34" charset="0"/>
              <a:cs typeface="Arial" pitchFamily="34" charset="0"/>
            </a:endParaRPr>
          </a:p>
        </p:txBody>
      </p:sp>
      <p:pic>
        <p:nvPicPr>
          <p:cNvPr id="10" name="Picture 1" descr="C:\Documents and Settings\Microsoft\Bureau\hépatites virales\images drapeau france .jpeg"/>
          <p:cNvPicPr>
            <a:picLocks noChangeAspect="1" noChangeArrowheads="1"/>
          </p:cNvPicPr>
          <p:nvPr/>
        </p:nvPicPr>
        <p:blipFill>
          <a:blip r:embed="rId2" cstate="print"/>
          <a:srcRect/>
          <a:stretch>
            <a:fillRect/>
          </a:stretch>
        </p:blipFill>
        <p:spPr bwMode="auto">
          <a:xfrm>
            <a:off x="7643834" y="0"/>
            <a:ext cx="1500166" cy="1285860"/>
          </a:xfrm>
          <a:prstGeom prst="rect">
            <a:avLst/>
          </a:prstGeom>
          <a:ln>
            <a:noFill/>
          </a:ln>
          <a:effectLst>
            <a:outerShdw blurRad="292100" dist="139700" dir="2700000" algn="tl" rotWithShape="0">
              <a:srgbClr val="333333">
                <a:alpha val="65000"/>
              </a:srgbClr>
            </a:outerShdw>
          </a:effectLst>
        </p:spPr>
      </p:pic>
      <p:sp>
        <p:nvSpPr>
          <p:cNvPr id="11" name="Flèche vers le bas 10"/>
          <p:cNvSpPr/>
          <p:nvPr/>
        </p:nvSpPr>
        <p:spPr>
          <a:xfrm>
            <a:off x="3643306" y="3857628"/>
            <a:ext cx="1500198" cy="357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1000108"/>
            <a:ext cx="8715436" cy="5715016"/>
          </a:xfrm>
        </p:spPr>
        <p:txBody>
          <a:bodyPr>
            <a:normAutofit/>
          </a:bodyPr>
          <a:lstStyle/>
          <a:p>
            <a:pPr>
              <a:lnSpc>
                <a:spcPct val="150000"/>
              </a:lnSpc>
            </a:pPr>
            <a:r>
              <a:rPr lang="fr-FR" dirty="0" smtClean="0">
                <a:latin typeface="Arial" pitchFamily="34" charset="0"/>
                <a:cs typeface="Arial" pitchFamily="34" charset="0"/>
              </a:rPr>
              <a:t>Déterminer le statut réplicatif des 2 virus </a:t>
            </a:r>
          </a:p>
          <a:p>
            <a:pPr>
              <a:lnSpc>
                <a:spcPct val="150000"/>
              </a:lnSpc>
            </a:pPr>
            <a:r>
              <a:rPr lang="fr-FR" dirty="0" smtClean="0">
                <a:latin typeface="Arial" pitchFamily="34" charset="0"/>
                <a:cs typeface="Arial" pitchFamily="34" charset="0"/>
              </a:rPr>
              <a:t>Exclure une hépatite D.</a:t>
            </a:r>
          </a:p>
          <a:p>
            <a:pPr>
              <a:lnSpc>
                <a:spcPct val="150000"/>
              </a:lnSpc>
            </a:pPr>
            <a:r>
              <a:rPr lang="fr-FR" dirty="0" smtClean="0">
                <a:latin typeface="Arial" pitchFamily="34" charset="0"/>
                <a:cs typeface="Arial" pitchFamily="34" charset="0"/>
              </a:rPr>
              <a:t>Le virus C : souvent le virus répliquant. </a:t>
            </a:r>
          </a:p>
          <a:p>
            <a:pPr>
              <a:lnSpc>
                <a:spcPct val="150000"/>
              </a:lnSpc>
              <a:buNone/>
            </a:pPr>
            <a:r>
              <a:rPr lang="fr-FR" dirty="0" smtClean="0">
                <a:latin typeface="Arial" pitchFamily="34" charset="0"/>
                <a:cs typeface="Arial" pitchFamily="34" charset="0"/>
              </a:rPr>
              <a:t>   - Le traitement : </a:t>
            </a:r>
            <a:r>
              <a:rPr lang="fr-FR" b="1" dirty="0" smtClean="0">
                <a:solidFill>
                  <a:srgbClr val="7030A0"/>
                </a:solidFill>
                <a:latin typeface="Arial" pitchFamily="34" charset="0"/>
                <a:cs typeface="Arial" pitchFamily="34" charset="0"/>
              </a:rPr>
              <a:t>une bithérapie </a:t>
            </a:r>
            <a:r>
              <a:rPr lang="fr-FR" b="1" dirty="0" err="1" smtClean="0">
                <a:solidFill>
                  <a:srgbClr val="7030A0"/>
                </a:solidFill>
                <a:latin typeface="Arial" pitchFamily="34" charset="0"/>
                <a:cs typeface="Arial" pitchFamily="34" charset="0"/>
              </a:rPr>
              <a:t>pégylée</a:t>
            </a:r>
            <a:endParaRPr lang="fr-FR" b="1" dirty="0" smtClean="0">
              <a:solidFill>
                <a:srgbClr val="7030A0"/>
              </a:solidFill>
              <a:latin typeface="Arial" pitchFamily="34" charset="0"/>
              <a:cs typeface="Arial" pitchFamily="34" charset="0"/>
            </a:endParaRPr>
          </a:p>
          <a:p>
            <a:pPr>
              <a:lnSpc>
                <a:spcPct val="150000"/>
              </a:lnSpc>
            </a:pPr>
            <a:r>
              <a:rPr lang="fr-FR" dirty="0" smtClean="0">
                <a:latin typeface="Arial" pitchFamily="34" charset="0"/>
                <a:cs typeface="Arial" pitchFamily="34" charset="0"/>
              </a:rPr>
              <a:t>Si réactivation virale B avant ou après la clairance du virus C, un traitement par les analogues est recommandé.</a:t>
            </a:r>
          </a:p>
          <a:p>
            <a:endParaRPr lang="fr-FR" dirty="0" smtClean="0"/>
          </a:p>
          <a:p>
            <a:endParaRPr lang="fr-FR" dirty="0"/>
          </a:p>
        </p:txBody>
      </p:sp>
      <p:sp>
        <p:nvSpPr>
          <p:cNvPr id="4" name="Titre 1"/>
          <p:cNvSpPr txBox="1">
            <a:spLocks/>
          </p:cNvSpPr>
          <p:nvPr/>
        </p:nvSpPr>
        <p:spPr>
          <a:xfrm>
            <a:off x="214282" y="92528"/>
            <a:ext cx="8786874"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B +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1142976" y="142852"/>
            <a:ext cx="6464760"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fontScale="85000"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5" name="Titre 1"/>
          <p:cNvSpPr>
            <a:spLocks noGrp="1"/>
          </p:cNvSpPr>
          <p:nvPr>
            <p:ph type="title"/>
          </p:nvPr>
        </p:nvSpPr>
        <p:spPr>
          <a:xfrm>
            <a:off x="1331640" y="2060848"/>
            <a:ext cx="6048672" cy="2016224"/>
          </a:xfrm>
          <a:solidFill>
            <a:schemeClr val="tx2">
              <a:lumMod val="20000"/>
              <a:lumOff val="80000"/>
            </a:schemeClr>
          </a:solidFill>
          <a:effectLst>
            <a:glow rad="228600">
              <a:schemeClr val="accent1">
                <a:satMod val="175000"/>
                <a:alpha val="40000"/>
              </a:schemeClr>
            </a:glow>
            <a:innerShdw blurRad="114300">
              <a:prstClr val="black"/>
            </a:innerShdw>
          </a:effectLst>
        </p:spPr>
        <p:txBody>
          <a:bodyPr rtlCol="0">
            <a:normAutofit/>
          </a:bodyPr>
          <a:lstStyle/>
          <a:p>
            <a:pPr algn="l" eaLnBrk="1" fontAlgn="auto" hangingPunct="1">
              <a:spcAft>
                <a:spcPts val="0"/>
              </a:spcAft>
              <a:defRPr/>
            </a:pPr>
            <a:r>
              <a:rPr lang="fr-FR" sz="2800" dirty="0" smtClean="0">
                <a:solidFill>
                  <a:schemeClr val="tx2"/>
                </a:solidFill>
                <a:latin typeface="Arial" pitchFamily="34" charset="0"/>
                <a:cs typeface="Arial" pitchFamily="34" charset="0"/>
              </a:rPr>
              <a:t>         </a:t>
            </a:r>
            <a:r>
              <a:rPr lang="fr-FR" sz="5400" dirty="0" smtClean="0">
                <a:solidFill>
                  <a:schemeClr val="tx2"/>
                </a:solidFill>
                <a:latin typeface="Arial" pitchFamily="34" charset="0"/>
                <a:cs typeface="Arial" pitchFamily="34" charset="0"/>
              </a:rPr>
              <a:t>Perspectives     </a:t>
            </a:r>
            <a:endParaRPr lang="fr-FR" sz="5400" dirty="0">
              <a:solidFill>
                <a:schemeClr val="tx2"/>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ce réservé du contenu 2"/>
          <p:cNvSpPr>
            <a:spLocks noGrp="1"/>
          </p:cNvSpPr>
          <p:nvPr>
            <p:ph idx="1"/>
          </p:nvPr>
        </p:nvSpPr>
        <p:spPr>
          <a:xfrm>
            <a:off x="0" y="1071547"/>
            <a:ext cx="9144000" cy="5786454"/>
          </a:xfrm>
        </p:spPr>
        <p:txBody>
          <a:bodyPr/>
          <a:lstStyle/>
          <a:p>
            <a:pPr eaLnBrk="1" hangingPunct="1">
              <a:buNone/>
            </a:pPr>
            <a:r>
              <a:rPr lang="fr-FR" dirty="0" smtClean="0">
                <a:latin typeface="Arial" pitchFamily="34" charset="0"/>
                <a:cs typeface="Arial" pitchFamily="34" charset="0"/>
              </a:rPr>
              <a:t>   </a:t>
            </a:r>
          </a:p>
        </p:txBody>
      </p:sp>
      <p:pic>
        <p:nvPicPr>
          <p:cNvPr id="8196" name="Picture 2"/>
          <p:cNvPicPr>
            <a:picLocks noChangeAspect="1" noChangeArrowheads="1"/>
          </p:cNvPicPr>
          <p:nvPr/>
        </p:nvPicPr>
        <p:blipFill>
          <a:blip r:embed="rId2" cstate="print"/>
          <a:srcRect/>
          <a:stretch>
            <a:fillRect/>
          </a:stretch>
        </p:blipFill>
        <p:spPr bwMode="auto">
          <a:xfrm>
            <a:off x="0" y="857232"/>
            <a:ext cx="9143999" cy="6000768"/>
          </a:xfrm>
          <a:prstGeom prst="rect">
            <a:avLst/>
          </a:prstGeom>
          <a:noFill/>
          <a:ln w="9525">
            <a:noFill/>
            <a:miter lim="800000"/>
            <a:headEnd/>
            <a:tailEnd/>
          </a:ln>
        </p:spPr>
      </p:pic>
      <p:sp>
        <p:nvSpPr>
          <p:cNvPr id="6" name="Titre 1"/>
          <p:cNvSpPr txBox="1">
            <a:spLocks/>
          </p:cNvSpPr>
          <p:nvPr/>
        </p:nvSpPr>
        <p:spPr>
          <a:xfrm>
            <a:off x="467544" y="44624"/>
            <a:ext cx="8424936"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4098" name="Picture 2"/>
          <p:cNvPicPr>
            <a:picLocks noChangeAspect="1" noChangeArrowheads="1"/>
          </p:cNvPicPr>
          <p:nvPr/>
        </p:nvPicPr>
        <p:blipFill>
          <a:blip r:embed="rId2" cstate="print"/>
          <a:srcRect/>
          <a:stretch>
            <a:fillRect/>
          </a:stretch>
        </p:blipFill>
        <p:spPr bwMode="auto">
          <a:xfrm>
            <a:off x="467544" y="1214422"/>
            <a:ext cx="7915275" cy="5467350"/>
          </a:xfrm>
          <a:prstGeom prst="rect">
            <a:avLst/>
          </a:prstGeom>
          <a:noFill/>
          <a:ln w="9525">
            <a:noFill/>
            <a:miter lim="800000"/>
            <a:headEnd/>
            <a:tailEnd/>
          </a:ln>
        </p:spPr>
      </p:pic>
      <p:sp>
        <p:nvSpPr>
          <p:cNvPr id="7" name="Titre 5"/>
          <p:cNvSpPr txBox="1">
            <a:spLocks noGrp="1"/>
          </p:cNvSpPr>
          <p:nvPr>
            <p:ph type="title"/>
          </p:nvPr>
        </p:nvSpPr>
        <p:spPr>
          <a:xfrm>
            <a:off x="6660232" y="61075"/>
            <a:ext cx="2448272" cy="1200329"/>
          </a:xfrm>
          <a:prstGeom prst="rect">
            <a:avLst/>
          </a:prstGeom>
          <a:solidFill>
            <a:schemeClr val="bg2">
              <a:lumMod val="90000"/>
            </a:schemeClr>
          </a:solidFill>
          <a:effectLst>
            <a:innerShdw blurRad="114300">
              <a:prstClr val="black"/>
            </a:innerShdw>
          </a:effectLst>
        </p:spPr>
        <p:txBody>
          <a:bodyPr wrap="square" rtlCol="0">
            <a:spAutoFit/>
          </a:bodyPr>
          <a:lstStyle/>
          <a:p>
            <a:pPr algn="l"/>
            <a:r>
              <a:rPr lang="fr-FR" sz="3600" dirty="0" smtClean="0">
                <a:solidFill>
                  <a:srgbClr val="FF0066"/>
                </a:solidFill>
                <a:latin typeface="Arial" pitchFamily="34" charset="0"/>
                <a:cs typeface="Arial" pitchFamily="34" charset="0"/>
              </a:rPr>
              <a:t>Molécules</a:t>
            </a:r>
            <a:br>
              <a:rPr lang="fr-FR" sz="3600" dirty="0" smtClean="0">
                <a:solidFill>
                  <a:srgbClr val="FF0066"/>
                </a:solidFill>
                <a:latin typeface="Arial" pitchFamily="34" charset="0"/>
                <a:cs typeface="Arial" pitchFamily="34" charset="0"/>
              </a:rPr>
            </a:br>
            <a:r>
              <a:rPr lang="fr-FR" sz="3600" dirty="0" smtClean="0">
                <a:solidFill>
                  <a:srgbClr val="FF0066"/>
                </a:solidFill>
                <a:latin typeface="Arial" pitchFamily="34" charset="0"/>
                <a:cs typeface="Arial" pitchFamily="34" charset="0"/>
              </a:rPr>
              <a:t>    2011  </a:t>
            </a:r>
            <a:endParaRPr lang="fr-FR" sz="3600" dirty="0">
              <a:solidFill>
                <a:srgbClr val="FF0066"/>
              </a:solidFill>
              <a:latin typeface="Arial" pitchFamily="34" charset="0"/>
              <a:cs typeface="Arial" pitchFamily="34" charset="0"/>
            </a:endParaRPr>
          </a:p>
        </p:txBody>
      </p:sp>
      <p:sp>
        <p:nvSpPr>
          <p:cNvPr id="8" name="Titre 1"/>
          <p:cNvSpPr txBox="1">
            <a:spLocks/>
          </p:cNvSpPr>
          <p:nvPr/>
        </p:nvSpPr>
        <p:spPr>
          <a:xfrm>
            <a:off x="107504" y="72008"/>
            <a:ext cx="6464760"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fontScale="85000"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5122" name="Picture 2"/>
          <p:cNvPicPr>
            <a:picLocks noChangeAspect="1" noChangeArrowheads="1"/>
          </p:cNvPicPr>
          <p:nvPr/>
        </p:nvPicPr>
        <p:blipFill>
          <a:blip r:embed="rId2" cstate="print"/>
          <a:srcRect/>
          <a:stretch>
            <a:fillRect/>
          </a:stretch>
        </p:blipFill>
        <p:spPr bwMode="auto">
          <a:xfrm>
            <a:off x="590550" y="980728"/>
            <a:ext cx="7962900" cy="5688632"/>
          </a:xfrm>
          <a:prstGeom prst="rect">
            <a:avLst/>
          </a:prstGeom>
          <a:noFill/>
          <a:ln w="9525">
            <a:noFill/>
            <a:miter lim="800000"/>
            <a:headEnd/>
            <a:tailEnd/>
          </a:ln>
        </p:spPr>
      </p:pic>
      <p:sp>
        <p:nvSpPr>
          <p:cNvPr id="6" name="Titre 5"/>
          <p:cNvSpPr txBox="1">
            <a:spLocks noGrp="1"/>
          </p:cNvSpPr>
          <p:nvPr>
            <p:ph type="title"/>
          </p:nvPr>
        </p:nvSpPr>
        <p:spPr>
          <a:xfrm>
            <a:off x="6660232" y="61075"/>
            <a:ext cx="2448272" cy="1200329"/>
          </a:xfrm>
          <a:prstGeom prst="rect">
            <a:avLst/>
          </a:prstGeom>
          <a:solidFill>
            <a:schemeClr val="bg2">
              <a:lumMod val="90000"/>
            </a:schemeClr>
          </a:solidFill>
          <a:effectLst>
            <a:innerShdw blurRad="114300">
              <a:prstClr val="black"/>
            </a:innerShdw>
          </a:effectLst>
        </p:spPr>
        <p:txBody>
          <a:bodyPr wrap="square" rtlCol="0">
            <a:spAutoFit/>
          </a:bodyPr>
          <a:lstStyle/>
          <a:p>
            <a:pPr algn="l"/>
            <a:r>
              <a:rPr lang="fr-FR" sz="3600" dirty="0" smtClean="0">
                <a:solidFill>
                  <a:srgbClr val="FF0066"/>
                </a:solidFill>
                <a:latin typeface="Arial" pitchFamily="34" charset="0"/>
                <a:cs typeface="Arial" pitchFamily="34" charset="0"/>
              </a:rPr>
              <a:t>Molécules</a:t>
            </a:r>
            <a:br>
              <a:rPr lang="fr-FR" sz="3600" dirty="0" smtClean="0">
                <a:solidFill>
                  <a:srgbClr val="FF0066"/>
                </a:solidFill>
                <a:latin typeface="Arial" pitchFamily="34" charset="0"/>
                <a:cs typeface="Arial" pitchFamily="34" charset="0"/>
              </a:rPr>
            </a:br>
            <a:r>
              <a:rPr lang="fr-FR" sz="3600" dirty="0" smtClean="0">
                <a:solidFill>
                  <a:srgbClr val="FF0066"/>
                </a:solidFill>
                <a:latin typeface="Arial" pitchFamily="34" charset="0"/>
                <a:cs typeface="Arial" pitchFamily="34" charset="0"/>
              </a:rPr>
              <a:t>    2013  </a:t>
            </a:r>
            <a:endParaRPr lang="fr-FR" sz="3600" dirty="0">
              <a:solidFill>
                <a:srgbClr val="FF0066"/>
              </a:solidFill>
              <a:latin typeface="Arial" pitchFamily="34" charset="0"/>
              <a:cs typeface="Arial" pitchFamily="34" charset="0"/>
            </a:endParaRPr>
          </a:p>
        </p:txBody>
      </p:sp>
      <p:sp>
        <p:nvSpPr>
          <p:cNvPr id="7" name="Titre 1"/>
          <p:cNvSpPr txBox="1">
            <a:spLocks/>
          </p:cNvSpPr>
          <p:nvPr/>
        </p:nvSpPr>
        <p:spPr>
          <a:xfrm>
            <a:off x="107504" y="44624"/>
            <a:ext cx="6464760"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fontScale="85000"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1357290" y="71414"/>
            <a:ext cx="6464760" cy="621282"/>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fontScale="85000"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5" name="ZoneTexte 4"/>
          <p:cNvSpPr txBox="1"/>
          <p:nvPr/>
        </p:nvSpPr>
        <p:spPr>
          <a:xfrm>
            <a:off x="3059832" y="836712"/>
            <a:ext cx="3096344" cy="646331"/>
          </a:xfrm>
          <a:prstGeom prst="rect">
            <a:avLst/>
          </a:prstGeom>
          <a:solidFill>
            <a:schemeClr val="accent2">
              <a:lumMod val="20000"/>
              <a:lumOff val="80000"/>
            </a:schemeClr>
          </a:solidFill>
          <a:effectLst>
            <a:innerShdw blurRad="63500" dist="50800" dir="18900000">
              <a:prstClr val="black">
                <a:alpha val="50000"/>
              </a:prstClr>
            </a:innerShdw>
          </a:effectLst>
        </p:spPr>
        <p:txBody>
          <a:bodyPr wrap="square" rtlCol="0">
            <a:spAutoFit/>
          </a:bodyPr>
          <a:lstStyle/>
          <a:p>
            <a:r>
              <a:rPr lang="fr-FR" sz="3200" dirty="0" smtClean="0">
                <a:solidFill>
                  <a:srgbClr val="C00000"/>
                </a:solidFill>
                <a:latin typeface="Arial" pitchFamily="34" charset="0"/>
                <a:cs typeface="Arial" pitchFamily="34" charset="0"/>
              </a:rPr>
              <a:t> </a:t>
            </a:r>
            <a:r>
              <a:rPr lang="fr-FR" sz="3600" dirty="0" smtClean="0">
                <a:solidFill>
                  <a:srgbClr val="C00000"/>
                </a:solidFill>
                <a:latin typeface="Arial" pitchFamily="34" charset="0"/>
                <a:cs typeface="Arial" pitchFamily="34" charset="0"/>
              </a:rPr>
              <a:t>Nouveautés </a:t>
            </a:r>
            <a:endParaRPr lang="fr-FR" sz="3600" dirty="0">
              <a:solidFill>
                <a:srgbClr val="C00000"/>
              </a:solidFill>
              <a:latin typeface="Arial" pitchFamily="34" charset="0"/>
              <a:cs typeface="Arial" pitchFamily="34" charset="0"/>
            </a:endParaRPr>
          </a:p>
        </p:txBody>
      </p:sp>
      <p:sp>
        <p:nvSpPr>
          <p:cNvPr id="7" name="ZoneTexte 6"/>
          <p:cNvSpPr txBox="1"/>
          <p:nvPr/>
        </p:nvSpPr>
        <p:spPr>
          <a:xfrm>
            <a:off x="251520" y="1556792"/>
            <a:ext cx="8892480" cy="7171194"/>
          </a:xfrm>
          <a:prstGeom prst="rect">
            <a:avLst/>
          </a:prstGeom>
          <a:noFill/>
        </p:spPr>
        <p:txBody>
          <a:bodyPr wrap="square" rtlCol="0">
            <a:spAutoFit/>
          </a:bodyPr>
          <a:lstStyle/>
          <a:p>
            <a:pPr>
              <a:lnSpc>
                <a:spcPct val="150000"/>
              </a:lnSpc>
              <a:buFont typeface="Wingdings" pitchFamily="2" charset="2"/>
              <a:buChar char="§"/>
            </a:pPr>
            <a:r>
              <a:rPr lang="fr-FR" sz="2800" dirty="0" smtClean="0">
                <a:latin typeface="Arial" pitchFamily="34" charset="0"/>
                <a:cs typeface="Arial" pitchFamily="34" charset="0"/>
              </a:rPr>
              <a:t>  </a:t>
            </a:r>
            <a:r>
              <a:rPr lang="fr-FR" sz="3200" dirty="0" smtClean="0">
                <a:latin typeface="Arial" pitchFamily="34" charset="0"/>
                <a:cs typeface="Arial" pitchFamily="34" charset="0"/>
              </a:rPr>
              <a:t>Le </a:t>
            </a:r>
            <a:r>
              <a:rPr lang="fr-FR" sz="3200" dirty="0" err="1" smtClean="0">
                <a:latin typeface="Arial" pitchFamily="34" charset="0"/>
                <a:cs typeface="Arial" pitchFamily="34" charset="0"/>
              </a:rPr>
              <a:t>Siméprévir</a:t>
            </a:r>
            <a:r>
              <a:rPr lang="fr-FR" sz="3200" dirty="0" smtClean="0">
                <a:latin typeface="Arial" pitchFamily="34" charset="0"/>
                <a:cs typeface="Arial" pitchFamily="34" charset="0"/>
              </a:rPr>
              <a:t> (SMV): anti protéase NS3 de </a:t>
            </a:r>
          </a:p>
          <a:p>
            <a:pPr>
              <a:lnSpc>
                <a:spcPct val="150000"/>
              </a:lnSpc>
            </a:pPr>
            <a:r>
              <a:rPr lang="fr-FR" sz="3200" dirty="0" smtClean="0">
                <a:latin typeface="Arial" pitchFamily="34" charset="0"/>
                <a:cs typeface="Arial" pitchFamily="34" charset="0"/>
              </a:rPr>
              <a:t>    2</a:t>
            </a:r>
            <a:r>
              <a:rPr lang="fr-FR" sz="3200" baseline="30000" dirty="0" smtClean="0">
                <a:latin typeface="Arial" pitchFamily="34" charset="0"/>
                <a:cs typeface="Arial" pitchFamily="34" charset="0"/>
              </a:rPr>
              <a:t>ème</a:t>
            </a:r>
            <a:r>
              <a:rPr lang="fr-FR" sz="3200" dirty="0" smtClean="0">
                <a:latin typeface="Arial" pitchFamily="34" charset="0"/>
                <a:cs typeface="Arial" pitchFamily="34" charset="0"/>
              </a:rPr>
              <a:t> génération : prise orale unique</a:t>
            </a:r>
          </a:p>
          <a:p>
            <a:pPr>
              <a:lnSpc>
                <a:spcPct val="150000"/>
              </a:lnSpc>
              <a:buFont typeface="Wingdings" pitchFamily="2" charset="2"/>
              <a:buChar char="§"/>
            </a:pPr>
            <a:r>
              <a:rPr lang="fr-FR" sz="3200" dirty="0" smtClean="0">
                <a:latin typeface="Arial" pitchFamily="34" charset="0"/>
                <a:cs typeface="Arial" pitchFamily="34" charset="0"/>
              </a:rPr>
              <a:t>  </a:t>
            </a:r>
            <a:r>
              <a:rPr lang="fr-FR" sz="3200" dirty="0" err="1" smtClean="0">
                <a:latin typeface="Arial" pitchFamily="34" charset="0"/>
                <a:cs typeface="Arial" pitchFamily="34" charset="0"/>
              </a:rPr>
              <a:t>Sofosbuvir</a:t>
            </a:r>
            <a:r>
              <a:rPr lang="fr-FR" sz="3200" dirty="0" smtClean="0">
                <a:latin typeface="Arial" pitchFamily="34" charset="0"/>
                <a:cs typeface="Arial" pitchFamily="34" charset="0"/>
              </a:rPr>
              <a:t> : un inhibiteur de la polymérase .</a:t>
            </a:r>
          </a:p>
          <a:p>
            <a:pPr>
              <a:lnSpc>
                <a:spcPct val="150000"/>
              </a:lnSpc>
            </a:pPr>
            <a:r>
              <a:rPr lang="fr-FR" sz="3200" dirty="0" smtClean="0">
                <a:latin typeface="Arial" pitchFamily="34" charset="0"/>
                <a:cs typeface="Arial" pitchFamily="34" charset="0"/>
              </a:rPr>
              <a:t>   </a:t>
            </a:r>
            <a:r>
              <a:rPr lang="fr-FR" sz="3200" dirty="0" err="1" smtClean="0">
                <a:latin typeface="Arial" pitchFamily="34" charset="0"/>
                <a:cs typeface="Arial" pitchFamily="34" charset="0"/>
              </a:rPr>
              <a:t>ttt</a:t>
            </a:r>
            <a:r>
              <a:rPr lang="fr-FR" sz="3200" dirty="0" smtClean="0">
                <a:latin typeface="Arial" pitchFamily="34" charset="0"/>
                <a:cs typeface="Arial" pitchFamily="34" charset="0"/>
              </a:rPr>
              <a:t> oral en prise unique sans collation. </a:t>
            </a:r>
          </a:p>
          <a:p>
            <a:pPr>
              <a:lnSpc>
                <a:spcPct val="150000"/>
              </a:lnSpc>
            </a:pPr>
            <a:r>
              <a:rPr lang="fr-FR" sz="3200" dirty="0" smtClean="0">
                <a:latin typeface="Arial" pitchFamily="34" charset="0"/>
                <a:cs typeface="Arial" pitchFamily="34" charset="0"/>
              </a:rPr>
              <a:t>   Pas d’interaction médicamenteuse</a:t>
            </a:r>
          </a:p>
          <a:p>
            <a:pPr>
              <a:lnSpc>
                <a:spcPct val="150000"/>
              </a:lnSpc>
            </a:pPr>
            <a:r>
              <a:rPr lang="fr-FR" sz="3200" dirty="0" smtClean="0">
                <a:latin typeface="Arial" pitchFamily="34" charset="0"/>
                <a:cs typeface="Arial" pitchFamily="34" charset="0"/>
              </a:rPr>
              <a:t> </a:t>
            </a:r>
            <a:endParaRPr lang="fr-FR" sz="3200" dirty="0" smtClean="0"/>
          </a:p>
          <a:p>
            <a:pPr algn="ctr">
              <a:lnSpc>
                <a:spcPct val="150000"/>
              </a:lnSpc>
            </a:pPr>
            <a:endParaRPr lang="fr-FR" sz="3200" dirty="0" smtClean="0">
              <a:latin typeface="Arial" pitchFamily="34" charset="0"/>
              <a:cs typeface="Arial" pitchFamily="34" charset="0"/>
            </a:endParaRPr>
          </a:p>
          <a:p>
            <a:pPr algn="ctr">
              <a:lnSpc>
                <a:spcPct val="150000"/>
              </a:lnSpc>
            </a:pPr>
            <a:endParaRPr lang="fr-FR" sz="3200" dirty="0" smtClean="0">
              <a:latin typeface="Arial" pitchFamily="34" charset="0"/>
              <a:cs typeface="Arial" pitchFamily="34" charset="0"/>
            </a:endParaRPr>
          </a:p>
          <a:p>
            <a:pPr algn="ctr">
              <a:lnSpc>
                <a:spcPct val="150000"/>
              </a:lnSpc>
            </a:pPr>
            <a:r>
              <a:rPr lang="fr-FR" sz="3200" dirty="0" smtClean="0">
                <a:latin typeface="Arial" pitchFamily="34" charset="0"/>
                <a:cs typeface="Arial" pitchFamily="34" charset="0"/>
              </a:rPr>
              <a:t> </a:t>
            </a:r>
          </a:p>
          <a:p>
            <a:pPr algn="ctr"/>
            <a:endParaRPr lang="fr-FR" sz="2800" dirty="0">
              <a:latin typeface="Arial" pitchFamily="34" charset="0"/>
              <a:cs typeface="Arial" pitchFamily="34" charset="0"/>
            </a:endParaRPr>
          </a:p>
        </p:txBody>
      </p:sp>
      <p:sp>
        <p:nvSpPr>
          <p:cNvPr id="11" name="Rectangle 10"/>
          <p:cNvSpPr/>
          <p:nvPr/>
        </p:nvSpPr>
        <p:spPr>
          <a:xfrm>
            <a:off x="395536" y="5445224"/>
            <a:ext cx="8208912" cy="584775"/>
          </a:xfrm>
          <a:prstGeom prst="rect">
            <a:avLst/>
          </a:prstGeom>
          <a:solidFill>
            <a:schemeClr val="bg1">
              <a:lumMod val="75000"/>
            </a:schemeClr>
          </a:solidFill>
        </p:spPr>
        <p:txBody>
          <a:bodyPr wrap="square">
            <a:spAutoFit/>
          </a:bodyPr>
          <a:lstStyle/>
          <a:p>
            <a:pPr>
              <a:buNone/>
            </a:pPr>
            <a:r>
              <a:rPr lang="fr-FR" sz="3200" b="1" dirty="0" smtClean="0">
                <a:latin typeface="Arial" pitchFamily="34" charset="0"/>
                <a:cs typeface="Arial" pitchFamily="34" charset="0"/>
              </a:rPr>
              <a:t>Viennent d’avoir l’AMM en France (2014)</a:t>
            </a: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1357290" y="71414"/>
            <a:ext cx="6464760" cy="621282"/>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fontScale="85000"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pic>
        <p:nvPicPr>
          <p:cNvPr id="6" name="Picture 2"/>
          <p:cNvPicPr>
            <a:picLocks noChangeAspect="1" noChangeArrowheads="1"/>
          </p:cNvPicPr>
          <p:nvPr/>
        </p:nvPicPr>
        <p:blipFill>
          <a:blip r:embed="rId2" cstate="print"/>
          <a:srcRect/>
          <a:stretch>
            <a:fillRect/>
          </a:stretch>
        </p:blipFill>
        <p:spPr bwMode="auto">
          <a:xfrm>
            <a:off x="1475656" y="1700808"/>
            <a:ext cx="6048672" cy="4185012"/>
          </a:xfrm>
          <a:prstGeom prst="rect">
            <a:avLst/>
          </a:prstGeom>
          <a:noFill/>
          <a:ln w="9525">
            <a:solidFill>
              <a:srgbClr val="00642D"/>
            </a:solidFill>
            <a:miter lim="800000"/>
            <a:headEnd/>
            <a:tailEnd/>
          </a:ln>
        </p:spPr>
      </p:pic>
      <p:sp>
        <p:nvSpPr>
          <p:cNvPr id="9" name="ZoneTexte 8"/>
          <p:cNvSpPr txBox="1"/>
          <p:nvPr/>
        </p:nvSpPr>
        <p:spPr>
          <a:xfrm>
            <a:off x="3059832" y="836712"/>
            <a:ext cx="3096344" cy="646331"/>
          </a:xfrm>
          <a:prstGeom prst="rect">
            <a:avLst/>
          </a:prstGeom>
          <a:solidFill>
            <a:schemeClr val="accent2">
              <a:lumMod val="20000"/>
              <a:lumOff val="80000"/>
            </a:schemeClr>
          </a:solidFill>
          <a:effectLst>
            <a:innerShdw blurRad="63500" dist="50800" dir="18900000">
              <a:prstClr val="black">
                <a:alpha val="50000"/>
              </a:prstClr>
            </a:innerShdw>
          </a:effectLst>
        </p:spPr>
        <p:txBody>
          <a:bodyPr wrap="square" rtlCol="0">
            <a:spAutoFit/>
          </a:bodyPr>
          <a:lstStyle/>
          <a:p>
            <a:r>
              <a:rPr lang="fr-FR" sz="3200" dirty="0" smtClean="0">
                <a:solidFill>
                  <a:srgbClr val="C00000"/>
                </a:solidFill>
                <a:latin typeface="Arial" pitchFamily="34" charset="0"/>
                <a:cs typeface="Arial" pitchFamily="34" charset="0"/>
              </a:rPr>
              <a:t> </a:t>
            </a:r>
            <a:r>
              <a:rPr lang="fr-FR" sz="3600" dirty="0" smtClean="0">
                <a:solidFill>
                  <a:srgbClr val="C00000"/>
                </a:solidFill>
                <a:latin typeface="Arial" pitchFamily="34" charset="0"/>
                <a:cs typeface="Arial" pitchFamily="34" charset="0"/>
              </a:rPr>
              <a:t>Nouveautés </a:t>
            </a:r>
            <a:endParaRPr lang="fr-FR" sz="3600" dirty="0">
              <a:solidFill>
                <a:srgbClr val="C00000"/>
              </a:solidFill>
              <a:latin typeface="Arial" pitchFamily="34" charset="0"/>
              <a:cs typeface="Arial" pitchFamily="34" charset="0"/>
            </a:endParaRPr>
          </a:p>
        </p:txBody>
      </p:sp>
      <p:sp>
        <p:nvSpPr>
          <p:cNvPr id="11" name="Flèche vers le bas 10"/>
          <p:cNvSpPr/>
          <p:nvPr/>
        </p:nvSpPr>
        <p:spPr>
          <a:xfrm rot="4934096">
            <a:off x="6071278" y="1949844"/>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vers le bas 11"/>
          <p:cNvSpPr/>
          <p:nvPr/>
        </p:nvSpPr>
        <p:spPr>
          <a:xfrm rot="19528387">
            <a:off x="3150412" y="2400054"/>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7" name="Picture 2"/>
          <p:cNvPicPr>
            <a:picLocks noGrp="1" noChangeAspect="1" noChangeArrowheads="1"/>
          </p:cNvPicPr>
          <p:nvPr>
            <p:ph idx="1"/>
          </p:nvPr>
        </p:nvPicPr>
        <p:blipFill>
          <a:blip r:embed="rId2" cstate="print"/>
          <a:srcRect/>
          <a:stretch>
            <a:fillRect/>
          </a:stretch>
        </p:blipFill>
        <p:spPr>
          <a:xfrm>
            <a:off x="179512" y="1700808"/>
            <a:ext cx="8640960" cy="4896544"/>
          </a:xfrm>
        </p:spPr>
      </p:pic>
      <p:sp>
        <p:nvSpPr>
          <p:cNvPr id="4" name="Titre 1"/>
          <p:cNvSpPr txBox="1">
            <a:spLocks/>
          </p:cNvSpPr>
          <p:nvPr/>
        </p:nvSpPr>
        <p:spPr>
          <a:xfrm>
            <a:off x="1357290" y="71414"/>
            <a:ext cx="6464760"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fontScale="85000"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5" name="ZoneTexte 4"/>
          <p:cNvSpPr txBox="1"/>
          <p:nvPr/>
        </p:nvSpPr>
        <p:spPr>
          <a:xfrm>
            <a:off x="2843808" y="908720"/>
            <a:ext cx="3312368" cy="646331"/>
          </a:xfrm>
          <a:prstGeom prst="rect">
            <a:avLst/>
          </a:prstGeom>
          <a:solidFill>
            <a:schemeClr val="accent2">
              <a:lumMod val="20000"/>
              <a:lumOff val="80000"/>
            </a:schemeClr>
          </a:solidFill>
          <a:effectLst>
            <a:innerShdw blurRad="63500" dist="50800" dir="18900000">
              <a:prstClr val="black">
                <a:alpha val="50000"/>
              </a:prstClr>
            </a:innerShdw>
          </a:effectLst>
        </p:spPr>
        <p:txBody>
          <a:bodyPr wrap="square" rtlCol="0">
            <a:spAutoFit/>
          </a:bodyPr>
          <a:lstStyle/>
          <a:p>
            <a:r>
              <a:rPr lang="fr-FR" sz="3600" dirty="0" smtClean="0">
                <a:solidFill>
                  <a:srgbClr val="C00000"/>
                </a:solidFill>
                <a:latin typeface="Arial" pitchFamily="34" charset="0"/>
                <a:cs typeface="Arial" pitchFamily="34" charset="0"/>
              </a:rPr>
              <a:t>Quadrithérapie</a:t>
            </a:r>
          </a:p>
        </p:txBody>
      </p:sp>
      <p:sp>
        <p:nvSpPr>
          <p:cNvPr id="6" name="Ellipse 5"/>
          <p:cNvSpPr/>
          <p:nvPr/>
        </p:nvSpPr>
        <p:spPr>
          <a:xfrm>
            <a:off x="6228184" y="3212976"/>
            <a:ext cx="648072"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1357290" y="71414"/>
            <a:ext cx="6464760" cy="764704"/>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fontScale="85000"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Ttt</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de</a:t>
            </a:r>
            <a:r>
              <a:rPr kumimoji="0" lang="fr-FR" sz="4400" b="0" i="0" u="none" strike="noStrike" kern="1200" cap="none" spc="0" normalizeH="0" noProof="0" dirty="0" smtClean="0">
                <a:ln>
                  <a:noFill/>
                </a:ln>
                <a:solidFill>
                  <a:schemeClr val="accent6">
                    <a:lumMod val="50000"/>
                  </a:schemeClr>
                </a:solidFill>
                <a:effectLst/>
                <a:uLnTx/>
                <a:uFillTx/>
                <a:latin typeface="Arial" pitchFamily="34" charset="0"/>
                <a:ea typeface="+mj-ea"/>
                <a:cs typeface="Arial" pitchFamily="34" charset="0"/>
              </a:rPr>
              <a:t> l’</a:t>
            </a:r>
            <a:r>
              <a:rPr lang="fr-FR" sz="4400" dirty="0" smtClean="0">
                <a:solidFill>
                  <a:schemeClr val="accent6">
                    <a:lumMod val="50000"/>
                  </a:schemeClr>
                </a:solidFill>
                <a:latin typeface="Arial" pitchFamily="34" charset="0"/>
                <a:ea typeface="+mj-ea"/>
                <a:cs typeface="Arial" pitchFamily="34" charset="0"/>
              </a:rPr>
              <a:t>h</a:t>
            </a:r>
            <a:r>
              <a:rPr kumimoji="0" lang="fr-FR" sz="4400" b="0" i="0" u="none" strike="noStrike" kern="1200" cap="none" spc="0" normalizeH="0" baseline="0" noProof="0" dirty="0" err="1" smtClean="0">
                <a:ln>
                  <a:noFill/>
                </a:ln>
                <a:solidFill>
                  <a:schemeClr val="accent6">
                    <a:lumMod val="50000"/>
                  </a:schemeClr>
                </a:solidFill>
                <a:effectLst/>
                <a:uLnTx/>
                <a:uFillTx/>
                <a:latin typeface="Arial" pitchFamily="34" charset="0"/>
                <a:ea typeface="+mj-ea"/>
                <a:cs typeface="Arial" pitchFamily="34" charset="0"/>
              </a:rPr>
              <a:t>épatite</a:t>
            </a:r>
            <a:r>
              <a:rPr kumimoji="0" lang="fr-FR" sz="4400" b="0" i="0" u="none" strike="noStrike" kern="1200" cap="none" spc="0" normalizeH="0" baseline="0" noProof="0" dirty="0" smtClean="0">
                <a:ln>
                  <a:noFill/>
                </a:ln>
                <a:solidFill>
                  <a:schemeClr val="accent6">
                    <a:lumMod val="50000"/>
                  </a:schemeClr>
                </a:solidFill>
                <a:effectLst/>
                <a:uLnTx/>
                <a:uFillTx/>
                <a:latin typeface="Arial" pitchFamily="34" charset="0"/>
                <a:ea typeface="+mj-ea"/>
                <a:cs typeface="Arial" pitchFamily="34" charset="0"/>
              </a:rPr>
              <a:t> chronique C </a:t>
            </a:r>
            <a:endParaRPr kumimoji="0" lang="fr-FR" sz="4400" b="0" i="0" u="none" strike="noStrike" kern="1200" cap="none" spc="0" normalizeH="0" baseline="0" noProof="0" dirty="0">
              <a:ln>
                <a:noFill/>
              </a:ln>
              <a:solidFill>
                <a:schemeClr val="accent6">
                  <a:lumMod val="50000"/>
                </a:schemeClr>
              </a:solidFill>
              <a:effectLst/>
              <a:uLnTx/>
              <a:uFillTx/>
              <a:latin typeface="Arial" pitchFamily="34" charset="0"/>
              <a:ea typeface="+mj-ea"/>
              <a:cs typeface="Arial" pitchFamily="34" charset="0"/>
            </a:endParaRPr>
          </a:p>
        </p:txBody>
      </p:sp>
      <p:sp>
        <p:nvSpPr>
          <p:cNvPr id="5" name="ZoneTexte 4"/>
          <p:cNvSpPr txBox="1"/>
          <p:nvPr/>
        </p:nvSpPr>
        <p:spPr>
          <a:xfrm>
            <a:off x="2483768" y="980728"/>
            <a:ext cx="4752528" cy="646331"/>
          </a:xfrm>
          <a:prstGeom prst="rect">
            <a:avLst/>
          </a:prstGeom>
          <a:solidFill>
            <a:schemeClr val="accent2">
              <a:lumMod val="20000"/>
              <a:lumOff val="80000"/>
            </a:schemeClr>
          </a:solidFill>
          <a:effectLst>
            <a:innerShdw blurRad="63500" dist="50800" dir="18900000">
              <a:prstClr val="black">
                <a:alpha val="50000"/>
              </a:prstClr>
            </a:innerShdw>
          </a:effectLst>
        </p:spPr>
        <p:txBody>
          <a:bodyPr wrap="square" rtlCol="0">
            <a:spAutoFit/>
          </a:bodyPr>
          <a:lstStyle/>
          <a:p>
            <a:r>
              <a:rPr lang="fr-FR" sz="3600" dirty="0" err="1" smtClean="0">
                <a:solidFill>
                  <a:srgbClr val="C00000"/>
                </a:solidFill>
                <a:latin typeface="Arial" pitchFamily="34" charset="0"/>
                <a:cs typeface="Arial" pitchFamily="34" charset="0"/>
              </a:rPr>
              <a:t>Ttt</a:t>
            </a:r>
            <a:r>
              <a:rPr lang="fr-FR" sz="3600" dirty="0" smtClean="0">
                <a:solidFill>
                  <a:srgbClr val="C00000"/>
                </a:solidFill>
                <a:latin typeface="Arial" pitchFamily="34" charset="0"/>
                <a:cs typeface="Arial" pitchFamily="34" charset="0"/>
              </a:rPr>
              <a:t> sans </a:t>
            </a:r>
            <a:r>
              <a:rPr lang="fr-FR" sz="3600" dirty="0" err="1" smtClean="0">
                <a:solidFill>
                  <a:srgbClr val="C00000"/>
                </a:solidFill>
                <a:latin typeface="Arial" pitchFamily="34" charset="0"/>
                <a:cs typeface="Arial" pitchFamily="34" charset="0"/>
              </a:rPr>
              <a:t>intérféron</a:t>
            </a:r>
            <a:endParaRPr lang="fr-FR" sz="3600" dirty="0" smtClean="0">
              <a:solidFill>
                <a:srgbClr val="C00000"/>
              </a:solidFill>
              <a:latin typeface="Arial" pitchFamily="34" charset="0"/>
              <a:cs typeface="Arial" pitchFamily="34" charset="0"/>
            </a:endParaRPr>
          </a:p>
        </p:txBody>
      </p:sp>
      <p:sp>
        <p:nvSpPr>
          <p:cNvPr id="9" name="ZoneTexte 8"/>
          <p:cNvSpPr txBox="1"/>
          <p:nvPr/>
        </p:nvSpPr>
        <p:spPr>
          <a:xfrm>
            <a:off x="395536" y="1916832"/>
            <a:ext cx="8496944" cy="3046988"/>
          </a:xfrm>
          <a:prstGeom prst="rect">
            <a:avLst/>
          </a:prstGeom>
          <a:noFill/>
        </p:spPr>
        <p:txBody>
          <a:bodyPr wrap="square" rtlCol="0">
            <a:spAutoFit/>
          </a:bodyPr>
          <a:lstStyle/>
          <a:p>
            <a:pPr>
              <a:lnSpc>
                <a:spcPct val="150000"/>
              </a:lnSpc>
              <a:buFont typeface="Arial" pitchFamily="34" charset="0"/>
              <a:buChar char="•"/>
            </a:pPr>
            <a:r>
              <a:rPr lang="fr-FR" sz="3200" dirty="0" smtClean="0">
                <a:latin typeface="Arial" pitchFamily="34" charset="0"/>
                <a:cs typeface="Arial" pitchFamily="34" charset="0"/>
              </a:rPr>
              <a:t> Malades non cirrhotiques , génotype 1 </a:t>
            </a:r>
          </a:p>
          <a:p>
            <a:pPr>
              <a:lnSpc>
                <a:spcPct val="150000"/>
              </a:lnSpc>
              <a:buFont typeface="Arial" pitchFamily="34" charset="0"/>
              <a:buChar char="•"/>
            </a:pPr>
            <a:r>
              <a:rPr lang="fr-FR" sz="3200" dirty="0" smtClean="0">
                <a:latin typeface="Arial" pitchFamily="34" charset="0"/>
                <a:cs typeface="Arial" pitchFamily="34" charset="0"/>
              </a:rPr>
              <a:t> Association : une anti protéase +  une  </a:t>
            </a:r>
          </a:p>
          <a:p>
            <a:pPr>
              <a:lnSpc>
                <a:spcPct val="150000"/>
              </a:lnSpc>
            </a:pPr>
            <a:r>
              <a:rPr lang="fr-FR" sz="3200" dirty="0" smtClean="0">
                <a:latin typeface="Arial" pitchFamily="34" charset="0"/>
                <a:cs typeface="Arial" pitchFamily="34" charset="0"/>
              </a:rPr>
              <a:t>  </a:t>
            </a:r>
            <a:r>
              <a:rPr lang="fr-FR" sz="3200" dirty="0" err="1" smtClean="0">
                <a:latin typeface="Arial" pitchFamily="34" charset="0"/>
                <a:cs typeface="Arial" pitchFamily="34" charset="0"/>
              </a:rPr>
              <a:t>antipolymérase</a:t>
            </a:r>
            <a:r>
              <a:rPr lang="fr-FR" sz="3200" dirty="0" smtClean="0">
                <a:latin typeface="Arial" pitchFamily="34" charset="0"/>
                <a:cs typeface="Arial" pitchFamily="34" charset="0"/>
              </a:rPr>
              <a:t> + une anti NS5A+ </a:t>
            </a:r>
            <a:r>
              <a:rPr lang="fr-FR" sz="3200" dirty="0" err="1" smtClean="0">
                <a:latin typeface="Arial" pitchFamily="34" charset="0"/>
                <a:cs typeface="Arial" pitchFamily="34" charset="0"/>
              </a:rPr>
              <a:t>Ribavirine</a:t>
            </a:r>
            <a:endParaRPr lang="fr-FR" sz="3200" dirty="0" smtClean="0">
              <a:latin typeface="Arial" pitchFamily="34" charset="0"/>
              <a:cs typeface="Arial" pitchFamily="34" charset="0"/>
            </a:endParaRPr>
          </a:p>
          <a:p>
            <a:pPr>
              <a:lnSpc>
                <a:spcPct val="150000"/>
              </a:lnSpc>
              <a:buFont typeface="Arial" pitchFamily="34" charset="0"/>
              <a:buChar char="•"/>
            </a:pPr>
            <a:r>
              <a:rPr lang="fr-FR" sz="3200" dirty="0" smtClean="0">
                <a:latin typeface="Arial" pitchFamily="34" charset="0"/>
                <a:cs typeface="Arial" pitchFamily="34" charset="0"/>
              </a:rPr>
              <a:t> RVS à </a:t>
            </a:r>
            <a:r>
              <a:rPr lang="fr-FR" sz="3200" b="1" dirty="0" smtClean="0">
                <a:solidFill>
                  <a:srgbClr val="005C2A"/>
                </a:solidFill>
                <a:latin typeface="Arial" pitchFamily="34" charset="0"/>
                <a:cs typeface="Arial" pitchFamily="34" charset="0"/>
              </a:rPr>
              <a:t>S 24: 90-96 %</a:t>
            </a:r>
            <a:endParaRPr lang="fr-FR" sz="3200" b="1" dirty="0">
              <a:solidFill>
                <a:srgbClr val="005C2A"/>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504" y="908720"/>
            <a:ext cx="8892480" cy="5616624"/>
          </a:xfrm>
        </p:spPr>
        <p:txBody>
          <a:bodyPr>
            <a:normAutofit/>
          </a:bodyPr>
          <a:lstStyle/>
          <a:p>
            <a:pPr>
              <a:lnSpc>
                <a:spcPct val="150000"/>
              </a:lnSpc>
            </a:pPr>
            <a:r>
              <a:rPr lang="fr-FR" dirty="0" smtClean="0">
                <a:latin typeface="Arial" pitchFamily="34" charset="0"/>
                <a:cs typeface="Arial" pitchFamily="34" charset="0"/>
              </a:rPr>
              <a:t>Les infections par les virus B et C sont </a:t>
            </a:r>
            <a:r>
              <a:rPr lang="fr-FR" b="1" dirty="0" smtClean="0">
                <a:solidFill>
                  <a:srgbClr val="B9178B"/>
                </a:solidFill>
                <a:latin typeface="Arial" pitchFamily="34" charset="0"/>
                <a:cs typeface="Arial" pitchFamily="34" charset="0"/>
              </a:rPr>
              <a:t>asymptomatiques</a:t>
            </a:r>
            <a:r>
              <a:rPr lang="fr-FR" dirty="0" smtClean="0">
                <a:latin typeface="Arial" pitchFamily="34" charset="0"/>
                <a:cs typeface="Arial" pitchFamily="34" charset="0"/>
              </a:rPr>
              <a:t> à leur début</a:t>
            </a:r>
          </a:p>
          <a:p>
            <a:pPr>
              <a:lnSpc>
                <a:spcPct val="150000"/>
              </a:lnSpc>
            </a:pPr>
            <a:r>
              <a:rPr lang="fr-FR" dirty="0" smtClean="0">
                <a:latin typeface="Arial" pitchFamily="34" charset="0"/>
                <a:cs typeface="Arial" pitchFamily="34" charset="0"/>
              </a:rPr>
              <a:t>Leur méconnaissance fait qu’on fait leur </a:t>
            </a:r>
            <a:r>
              <a:rPr lang="fr-FR" b="1" dirty="0" smtClean="0">
                <a:solidFill>
                  <a:srgbClr val="B9178B"/>
                </a:solidFill>
                <a:latin typeface="Arial" pitchFamily="34" charset="0"/>
                <a:cs typeface="Arial" pitchFamily="34" charset="0"/>
              </a:rPr>
              <a:t>diagnostic à un stade tardif : Cirrhose</a:t>
            </a:r>
          </a:p>
          <a:p>
            <a:pPr>
              <a:lnSpc>
                <a:spcPct val="150000"/>
              </a:lnSpc>
            </a:pPr>
            <a:r>
              <a:rPr lang="fr-FR" dirty="0" smtClean="0">
                <a:latin typeface="Arial" pitchFamily="34" charset="0"/>
                <a:cs typeface="Arial" pitchFamily="34" charset="0"/>
              </a:rPr>
              <a:t>Quoique de plus en plus efficaces , les </a:t>
            </a:r>
            <a:r>
              <a:rPr lang="fr-FR" dirty="0" err="1" smtClean="0">
                <a:latin typeface="Arial" pitchFamily="34" charset="0"/>
                <a:cs typeface="Arial" pitchFamily="34" charset="0"/>
              </a:rPr>
              <a:t>ttt</a:t>
            </a:r>
            <a:r>
              <a:rPr lang="fr-FR" dirty="0" smtClean="0">
                <a:latin typeface="Arial" pitchFamily="34" charset="0"/>
                <a:cs typeface="Arial" pitchFamily="34" charset="0"/>
              </a:rPr>
              <a:t> antiviraux </a:t>
            </a:r>
            <a:r>
              <a:rPr lang="fr-FR" b="1" dirty="0" smtClean="0">
                <a:solidFill>
                  <a:srgbClr val="B9178B"/>
                </a:solidFill>
                <a:latin typeface="Arial" pitchFamily="34" charset="0"/>
                <a:cs typeface="Arial" pitchFamily="34" charset="0"/>
              </a:rPr>
              <a:t>ne mettent pas à l’abri du risque de CHC </a:t>
            </a:r>
          </a:p>
        </p:txBody>
      </p:sp>
      <p:sp>
        <p:nvSpPr>
          <p:cNvPr id="4" name="Titre 1"/>
          <p:cNvSpPr txBox="1">
            <a:spLocks/>
          </p:cNvSpPr>
          <p:nvPr/>
        </p:nvSpPr>
        <p:spPr>
          <a:xfrm>
            <a:off x="2699792" y="71414"/>
            <a:ext cx="3960440" cy="764704"/>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000" b="1" i="0" u="none" strike="noStrike" kern="1200" cap="none" spc="0" normalizeH="0" baseline="0" noProof="0" dirty="0" smtClean="0">
                <a:ln>
                  <a:noFill/>
                </a:ln>
                <a:solidFill>
                  <a:srgbClr val="002060"/>
                </a:solidFill>
                <a:effectLst/>
                <a:uLnTx/>
                <a:uFillTx/>
                <a:latin typeface="Arial" pitchFamily="34" charset="0"/>
                <a:ea typeface="+mj-ea"/>
                <a:cs typeface="Arial" pitchFamily="34" charset="0"/>
              </a:rPr>
              <a:t>Conclusion</a:t>
            </a:r>
            <a:r>
              <a:rPr kumimoji="0" lang="fr-FR" sz="4400" b="0" i="0" u="none" strike="noStrike" kern="1200" cap="none" spc="0" normalizeH="0" baseline="0" noProof="0" dirty="0" smtClean="0">
                <a:ln>
                  <a:noFill/>
                </a:ln>
                <a:solidFill>
                  <a:srgbClr val="7030A0"/>
                </a:solidFill>
                <a:effectLst/>
                <a:uLnTx/>
                <a:uFillTx/>
                <a:latin typeface="Arial" pitchFamily="34" charset="0"/>
                <a:ea typeface="+mj-ea"/>
                <a:cs typeface="Arial" pitchFamily="34" charset="0"/>
              </a:rPr>
              <a:t> </a:t>
            </a:r>
            <a:endParaRPr kumimoji="0" lang="fr-FR" sz="4400" b="0" i="0" u="none" strike="noStrike" kern="1200" cap="none" spc="0" normalizeH="0" baseline="0" noProof="0" dirty="0">
              <a:ln>
                <a:noFill/>
              </a:ln>
              <a:solidFill>
                <a:srgbClr val="7030A0"/>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8520" y="908720"/>
            <a:ext cx="9035480" cy="5949280"/>
          </a:xfrm>
        </p:spPr>
        <p:txBody>
          <a:bodyPr>
            <a:normAutofit fontScale="92500"/>
          </a:bodyPr>
          <a:lstStyle/>
          <a:p>
            <a:pPr>
              <a:lnSpc>
                <a:spcPct val="150000"/>
              </a:lnSpc>
            </a:pPr>
            <a:r>
              <a:rPr lang="fr-FR" sz="3800" dirty="0" smtClean="0">
                <a:latin typeface="Arial" pitchFamily="34" charset="0"/>
                <a:cs typeface="Arial" pitchFamily="34" charset="0"/>
              </a:rPr>
              <a:t>Les traitements anti viraux sont en évolution rapide avec des résultats de plus en plus encourageants surtout pour le virus C : Association de molécules,  </a:t>
            </a:r>
          </a:p>
          <a:p>
            <a:pPr>
              <a:lnSpc>
                <a:spcPct val="150000"/>
              </a:lnSpc>
              <a:buNone/>
            </a:pPr>
            <a:r>
              <a:rPr lang="fr-FR" sz="3800" dirty="0" smtClean="0">
                <a:latin typeface="Arial" pitchFamily="34" charset="0"/>
                <a:cs typeface="Arial" pitchFamily="34" charset="0"/>
              </a:rPr>
              <a:t>   des durées plus courtes de </a:t>
            </a:r>
            <a:r>
              <a:rPr lang="fr-FR" sz="3800" dirty="0" err="1" smtClean="0">
                <a:latin typeface="Arial" pitchFamily="34" charset="0"/>
                <a:cs typeface="Arial" pitchFamily="34" charset="0"/>
              </a:rPr>
              <a:t>ttt</a:t>
            </a:r>
            <a:r>
              <a:rPr lang="fr-FR" sz="3800" dirty="0" smtClean="0">
                <a:latin typeface="Arial" pitchFamily="34" charset="0"/>
                <a:cs typeface="Arial" pitchFamily="34" charset="0"/>
              </a:rPr>
              <a:t>  </a:t>
            </a:r>
          </a:p>
          <a:p>
            <a:pPr>
              <a:lnSpc>
                <a:spcPct val="150000"/>
              </a:lnSpc>
              <a:buNone/>
            </a:pPr>
            <a:r>
              <a:rPr lang="fr-FR" sz="3800" dirty="0" smtClean="0">
                <a:latin typeface="Arial" pitchFamily="34" charset="0"/>
                <a:cs typeface="Arial" pitchFamily="34" charset="0"/>
              </a:rPr>
              <a:t> </a:t>
            </a:r>
            <a:r>
              <a:rPr lang="fr-FR" sz="3000" i="1" dirty="0" smtClean="0">
                <a:latin typeface="Arial" pitchFamily="34" charset="0"/>
                <a:cs typeface="Arial" pitchFamily="34" charset="0"/>
              </a:rPr>
              <a:t>(12 ou 24 semaines)         </a:t>
            </a:r>
            <a:r>
              <a:rPr lang="fr-FR" sz="3800" b="1" dirty="0" smtClean="0">
                <a:solidFill>
                  <a:srgbClr val="B9178B"/>
                </a:solidFill>
                <a:latin typeface="Arial" pitchFamily="34" charset="0"/>
                <a:cs typeface="Arial" pitchFamily="34" charset="0"/>
              </a:rPr>
              <a:t>Guérison  du VHC ??</a:t>
            </a:r>
            <a:endParaRPr lang="fr-FR" sz="3800" dirty="0" smtClean="0"/>
          </a:p>
          <a:p>
            <a:pPr>
              <a:lnSpc>
                <a:spcPct val="150000"/>
              </a:lnSpc>
              <a:buNone/>
            </a:pPr>
            <a:r>
              <a:rPr lang="fr-FR" dirty="0" smtClean="0"/>
              <a:t>                                                                            </a:t>
            </a:r>
            <a:endParaRPr lang="fr-FR" dirty="0" smtClean="0">
              <a:latin typeface="Arial" pitchFamily="34" charset="0"/>
              <a:cs typeface="Arial" pitchFamily="34" charset="0"/>
            </a:endParaRPr>
          </a:p>
          <a:p>
            <a:pPr>
              <a:lnSpc>
                <a:spcPct val="150000"/>
              </a:lnSpc>
              <a:buNone/>
            </a:pPr>
            <a:endParaRPr lang="fr-FR" dirty="0"/>
          </a:p>
        </p:txBody>
      </p:sp>
      <p:sp>
        <p:nvSpPr>
          <p:cNvPr id="4" name="Titre 1"/>
          <p:cNvSpPr txBox="1">
            <a:spLocks/>
          </p:cNvSpPr>
          <p:nvPr/>
        </p:nvSpPr>
        <p:spPr>
          <a:xfrm>
            <a:off x="2699792" y="71414"/>
            <a:ext cx="3960440" cy="764704"/>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rPr>
              <a:t>   </a:t>
            </a:r>
            <a:r>
              <a:rPr kumimoji="0" lang="fr-FR" sz="4000" b="1" i="0" u="none" strike="noStrike" kern="1200" cap="none" spc="0" normalizeH="0" baseline="0" noProof="0" dirty="0" smtClean="0">
                <a:ln>
                  <a:noFill/>
                </a:ln>
                <a:solidFill>
                  <a:srgbClr val="002060"/>
                </a:solidFill>
                <a:effectLst/>
                <a:uLnTx/>
                <a:uFillTx/>
                <a:latin typeface="Arial" pitchFamily="34" charset="0"/>
                <a:ea typeface="+mj-ea"/>
                <a:cs typeface="Arial" pitchFamily="34" charset="0"/>
              </a:rPr>
              <a:t>Conclusion</a:t>
            </a:r>
            <a:r>
              <a:rPr kumimoji="0" lang="fr-FR" sz="4400" b="0" i="0" u="none" strike="noStrike" kern="1200" cap="none" spc="0" normalizeH="0" baseline="0" noProof="0" dirty="0" smtClean="0">
                <a:ln>
                  <a:noFill/>
                </a:ln>
                <a:solidFill>
                  <a:srgbClr val="7030A0"/>
                </a:solidFill>
                <a:effectLst/>
                <a:uLnTx/>
                <a:uFillTx/>
                <a:latin typeface="Arial" pitchFamily="34" charset="0"/>
                <a:ea typeface="+mj-ea"/>
                <a:cs typeface="Arial" pitchFamily="34" charset="0"/>
              </a:rPr>
              <a:t> </a:t>
            </a:r>
            <a:endParaRPr kumimoji="0" lang="fr-FR" sz="4400" b="0" i="0" u="none" strike="noStrike" kern="1200" cap="none" spc="0" normalizeH="0" baseline="0" noProof="0" dirty="0">
              <a:ln>
                <a:noFill/>
              </a:ln>
              <a:solidFill>
                <a:srgbClr val="7030A0"/>
              </a:solidFill>
              <a:effectLst/>
              <a:uLnTx/>
              <a:uFillTx/>
              <a:latin typeface="Arial" pitchFamily="34" charset="0"/>
              <a:ea typeface="+mj-ea"/>
              <a:cs typeface="Arial" pitchFamily="34" charset="0"/>
            </a:endParaRPr>
          </a:p>
        </p:txBody>
      </p:sp>
      <p:sp>
        <p:nvSpPr>
          <p:cNvPr id="5" name="Flèche droite 4"/>
          <p:cNvSpPr/>
          <p:nvPr/>
        </p:nvSpPr>
        <p:spPr>
          <a:xfrm>
            <a:off x="3635896" y="5445224"/>
            <a:ext cx="720080" cy="360040"/>
          </a:xfrm>
          <a:prstGeom prst="rightArrow">
            <a:avLst/>
          </a:prstGeom>
          <a:solidFill>
            <a:srgbClr val="B917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C:\Users\FC\Desktop\hépatites virales\merci.jpg"/>
          <p:cNvPicPr>
            <a:picLocks noChangeAspect="1" noChangeArrowheads="1"/>
          </p:cNvPicPr>
          <p:nvPr/>
        </p:nvPicPr>
        <p:blipFill>
          <a:blip r:embed="rId2" cstate="print"/>
          <a:srcRect/>
          <a:stretch>
            <a:fillRect/>
          </a:stretch>
        </p:blipFill>
        <p:spPr bwMode="auto">
          <a:xfrm>
            <a:off x="683568" y="1196752"/>
            <a:ext cx="7848872" cy="4032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ECTIONID" val="MUuUg1vD1dTP4nauJcPU4d"/>
</p:tagLst>
</file>

<file path=ppt/tags/tag2.xml><?xml version="1.0" encoding="utf-8"?>
<p:tagLst xmlns:a="http://schemas.openxmlformats.org/drawingml/2006/main" xmlns:r="http://schemas.openxmlformats.org/officeDocument/2006/relationships" xmlns:p="http://schemas.openxmlformats.org/presentationml/2006/main">
  <p:tag name="DVSHAPEID" val="Lq7zip3PHQvsNQziaJHu1L"/>
</p:tagLst>
</file>

<file path=ppt/tags/tag3.xml><?xml version="1.0" encoding="utf-8"?>
<p:tagLst xmlns:a="http://schemas.openxmlformats.org/drawingml/2006/main" xmlns:r="http://schemas.openxmlformats.org/officeDocument/2006/relationships" xmlns:p="http://schemas.openxmlformats.org/presentationml/2006/main">
  <p:tag name="DVSHAPEID" val="FyLAo5p7HPyCiOzmUcTgKD"/>
</p:tagLst>
</file>

<file path=ppt/tags/tag4.xml><?xml version="1.0" encoding="utf-8"?>
<p:tagLst xmlns:a="http://schemas.openxmlformats.org/drawingml/2006/main" xmlns:r="http://schemas.openxmlformats.org/officeDocument/2006/relationships" xmlns:p="http://schemas.openxmlformats.org/presentationml/2006/main">
  <p:tag name="DVSHAPEID" val="1vkfHA7CR3c1XJ1JbY1ISl"/>
</p:tagLst>
</file>

<file path=ppt/tags/tag5.xml><?xml version="1.0" encoding="utf-8"?>
<p:tagLst xmlns:a="http://schemas.openxmlformats.org/drawingml/2006/main" xmlns:r="http://schemas.openxmlformats.org/officeDocument/2006/relationships" xmlns:p="http://schemas.openxmlformats.org/presentationml/2006/main">
  <p:tag name="DVSHAPEID" val="fPULni5aTgiGpuhZJCrfVm"/>
</p:tagLst>
</file>

<file path=ppt/tags/tag6.xml><?xml version="1.0" encoding="utf-8"?>
<p:tagLst xmlns:a="http://schemas.openxmlformats.org/drawingml/2006/main" xmlns:r="http://schemas.openxmlformats.org/officeDocument/2006/relationships" xmlns:p="http://schemas.openxmlformats.org/presentationml/2006/main">
  <p:tag name="DVSHAPEID" val="6kDQnKMfS5ySrm2oTzVoqJ"/>
</p:tagLst>
</file>

<file path=ppt/tags/tag7.xml><?xml version="1.0" encoding="utf-8"?>
<p:tagLst xmlns:a="http://schemas.openxmlformats.org/drawingml/2006/main" xmlns:r="http://schemas.openxmlformats.org/officeDocument/2006/relationships" xmlns:p="http://schemas.openxmlformats.org/presentationml/2006/main">
  <p:tag name="DVSHAPEID" val="4HGq3IZW2wXnDPVey9Kklz"/>
</p:tagLst>
</file>

<file path=ppt/tags/tag8.xml><?xml version="1.0" encoding="utf-8"?>
<p:tagLst xmlns:a="http://schemas.openxmlformats.org/drawingml/2006/main" xmlns:r="http://schemas.openxmlformats.org/officeDocument/2006/relationships" xmlns:p="http://schemas.openxmlformats.org/presentationml/2006/main">
  <p:tag name="DVSHAPEID" val="23LwBUVyRmyugevqFDwBP8"/>
</p:tagLst>
</file>

<file path=ppt/tags/tag9.xml><?xml version="1.0" encoding="utf-8"?>
<p:tagLst xmlns:a="http://schemas.openxmlformats.org/drawingml/2006/main" xmlns:r="http://schemas.openxmlformats.org/officeDocument/2006/relationships" xmlns:p="http://schemas.openxmlformats.org/presentationml/2006/main">
  <p:tag name="DVSHAPEID" val="dfWdf97Vgk5UJTqS78ZTB0"/>
</p:tagLst>
</file>

<file path=ppt/tags/tag10.xml><?xml version="1.0" encoding="utf-8"?>
<p:tagLst xmlns:a="http://schemas.openxmlformats.org/drawingml/2006/main" xmlns:r="http://schemas.openxmlformats.org/officeDocument/2006/relationships" xmlns:p="http://schemas.openxmlformats.org/presentationml/2006/main">
  <p:tag name="DVSHAPEID" val="qv7X7Rom835cocoCAZ2gen"/>
</p:tagLst>
</file>

<file path=ppt/tags/tag11.xml><?xml version="1.0" encoding="utf-8"?>
<p:tagLst xmlns:a="http://schemas.openxmlformats.org/drawingml/2006/main" xmlns:r="http://schemas.openxmlformats.org/officeDocument/2006/relationships" xmlns:p="http://schemas.openxmlformats.org/presentationml/2006/main">
  <p:tag name="DVSHAPEID" val="J6ez6yBA3LIyjkvB01BJz7"/>
</p:tagLst>
</file>

<file path=ppt/tags/tag12.xml><?xml version="1.0" encoding="utf-8"?>
<p:tagLst xmlns:a="http://schemas.openxmlformats.org/drawingml/2006/main" xmlns:r="http://schemas.openxmlformats.org/officeDocument/2006/relationships" xmlns:p="http://schemas.openxmlformats.org/presentationml/2006/main">
  <p:tag name="DVSHAPEID" val="xsrzaVOQM133L1IxLQKxZj"/>
</p:tagLst>
</file>

<file path=ppt/tags/tag13.xml><?xml version="1.0" encoding="utf-8"?>
<p:tagLst xmlns:a="http://schemas.openxmlformats.org/drawingml/2006/main" xmlns:r="http://schemas.openxmlformats.org/officeDocument/2006/relationships" xmlns:p="http://schemas.openxmlformats.org/presentationml/2006/main">
  <p:tag name="DVSHAPEID" val="uQT46YZ0FuOCzM8wnGLcZG"/>
</p:tagLst>
</file>

<file path=ppt/tags/tag14.xml><?xml version="1.0" encoding="utf-8"?>
<p:tagLst xmlns:a="http://schemas.openxmlformats.org/drawingml/2006/main" xmlns:r="http://schemas.openxmlformats.org/officeDocument/2006/relationships" xmlns:p="http://schemas.openxmlformats.org/presentationml/2006/main">
  <p:tag name="DVSHAPEID" val="ugyuTtgLZ17dXBG6OQRLmy"/>
</p:tagLst>
</file>

<file path=ppt/tags/tag15.xml><?xml version="1.0" encoding="utf-8"?>
<p:tagLst xmlns:a="http://schemas.openxmlformats.org/drawingml/2006/main" xmlns:r="http://schemas.openxmlformats.org/officeDocument/2006/relationships" xmlns:p="http://schemas.openxmlformats.org/presentationml/2006/main">
  <p:tag name="DVSHAPEID" val="e9rVpes4MMkOmDvB5vJTvN"/>
</p:tagLst>
</file>

<file path=ppt/tags/tag16.xml><?xml version="1.0" encoding="utf-8"?>
<p:tagLst xmlns:a="http://schemas.openxmlformats.org/drawingml/2006/main" xmlns:r="http://schemas.openxmlformats.org/officeDocument/2006/relationships" xmlns:p="http://schemas.openxmlformats.org/presentationml/2006/main">
  <p:tag name="DVSHAPEID" val="Lq7zip3PHQvsNQziaJHu1L"/>
</p:tagLst>
</file>

<file path=ppt/tags/tag17.xml><?xml version="1.0" encoding="utf-8"?>
<p:tagLst xmlns:a="http://schemas.openxmlformats.org/drawingml/2006/main" xmlns:r="http://schemas.openxmlformats.org/officeDocument/2006/relationships" xmlns:p="http://schemas.openxmlformats.org/presentationml/2006/main">
  <p:tag name="DVSHAPEID" val="Lq7zip3PHQvsNQziaJHu1L"/>
</p:tagLst>
</file>

<file path=ppt/tags/tag18.xml><?xml version="1.0" encoding="utf-8"?>
<p:tagLst xmlns:a="http://schemas.openxmlformats.org/drawingml/2006/main" xmlns:r="http://schemas.openxmlformats.org/officeDocument/2006/relationships" xmlns:p="http://schemas.openxmlformats.org/presentationml/2006/main">
  <p:tag name="DVSHAPEID" val="Lq7zip3PHQvsNQziaJHu1L"/>
</p:tagLst>
</file>

<file path=ppt/tags/tag19.xml><?xml version="1.0" encoding="utf-8"?>
<p:tagLst xmlns:a="http://schemas.openxmlformats.org/drawingml/2006/main" xmlns:r="http://schemas.openxmlformats.org/officeDocument/2006/relationships" xmlns:p="http://schemas.openxmlformats.org/presentationml/2006/main">
  <p:tag name="DVSHAPEID" val="Lq7zip3PHQvsNQziaJHu1L"/>
</p:tagLst>
</file>

<file path=ppt/tags/tag20.xml><?xml version="1.0" encoding="utf-8"?>
<p:tagLst xmlns:a="http://schemas.openxmlformats.org/drawingml/2006/main" xmlns:r="http://schemas.openxmlformats.org/officeDocument/2006/relationships" xmlns:p="http://schemas.openxmlformats.org/presentationml/2006/main">
  <p:tag name="DVSHAPEID" val="Lq7zip3PHQvsNQziaJHu1L"/>
</p:tagLst>
</file>

<file path=ppt/tags/tag21.xml><?xml version="1.0" encoding="utf-8"?>
<p:tagLst xmlns:a="http://schemas.openxmlformats.org/drawingml/2006/main" xmlns:r="http://schemas.openxmlformats.org/officeDocument/2006/relationships" xmlns:p="http://schemas.openxmlformats.org/presentationml/2006/main">
  <p:tag name="DVSHAPEID" val="Lq7zip3PHQvsNQziaJHu1L"/>
</p:tagLst>
</file>

<file path=ppt/tags/tag22.xml><?xml version="1.0" encoding="utf-8"?>
<p:tagLst xmlns:a="http://schemas.openxmlformats.org/drawingml/2006/main" xmlns:r="http://schemas.openxmlformats.org/officeDocument/2006/relationships" xmlns:p="http://schemas.openxmlformats.org/presentationml/2006/main">
  <p:tag name="DVSHAPEID" val="Lq7zip3PHQvsNQziaJHu1L"/>
</p:tagLst>
</file>

<file path=ppt/tags/tag23.xml><?xml version="1.0" encoding="utf-8"?>
<p:tagLst xmlns:a="http://schemas.openxmlformats.org/drawingml/2006/main" xmlns:r="http://schemas.openxmlformats.org/officeDocument/2006/relationships" xmlns:p="http://schemas.openxmlformats.org/presentationml/2006/main">
  <p:tag name="DVSHAPEID" val="Lq7zip3PHQvsNQziaJHu1L"/>
</p:tagLst>
</file>

<file path=ppt/tags/tag24.xml><?xml version="1.0" encoding="utf-8"?>
<p:tagLst xmlns:a="http://schemas.openxmlformats.org/drawingml/2006/main" xmlns:r="http://schemas.openxmlformats.org/officeDocument/2006/relationships" xmlns:p="http://schemas.openxmlformats.org/presentationml/2006/main">
  <p:tag name="DVSHAPEID" val="Lq7zip3PHQvsNQziaJHu1L"/>
</p:tagLst>
</file>

<file path=ppt/tags/tag25.xml><?xml version="1.0" encoding="utf-8"?>
<p:tagLst xmlns:a="http://schemas.openxmlformats.org/drawingml/2006/main" xmlns:r="http://schemas.openxmlformats.org/officeDocument/2006/relationships" xmlns:p="http://schemas.openxmlformats.org/presentationml/2006/main">
  <p:tag name="DVSHAPEID" val="Lq7zip3PHQvsNQziaJHu1L"/>
</p:tagLst>
</file>

<file path=ppt/tags/tag26.xml><?xml version="1.0" encoding="utf-8"?>
<p:tagLst xmlns:a="http://schemas.openxmlformats.org/drawingml/2006/main" xmlns:r="http://schemas.openxmlformats.org/officeDocument/2006/relationships" xmlns:p="http://schemas.openxmlformats.org/presentationml/2006/main">
  <p:tag name="DVSHAPEID" val="Lq7zip3PHQvsNQziaJHu1L"/>
</p:tagLst>
</file>

<file path=ppt/tags/tag27.xml><?xml version="1.0" encoding="utf-8"?>
<p:tagLst xmlns:a="http://schemas.openxmlformats.org/drawingml/2006/main" xmlns:r="http://schemas.openxmlformats.org/officeDocument/2006/relationships" xmlns:p="http://schemas.openxmlformats.org/presentationml/2006/main">
  <p:tag name="DVSHAPEID" val="Lq7zip3PHQvsNQziaJHu1L"/>
</p:tagLst>
</file>

<file path=ppt/tags/tag28.xml><?xml version="1.0" encoding="utf-8"?>
<p:tagLst xmlns:a="http://schemas.openxmlformats.org/drawingml/2006/main" xmlns:r="http://schemas.openxmlformats.org/officeDocument/2006/relationships" xmlns:p="http://schemas.openxmlformats.org/presentationml/2006/main">
  <p:tag name="DVSHAPEID" val="Lq7zip3PHQvsNQziaJHu1L"/>
</p:tagLst>
</file>

<file path=ppt/tags/tag29.xml><?xml version="1.0" encoding="utf-8"?>
<p:tagLst xmlns:a="http://schemas.openxmlformats.org/drawingml/2006/main" xmlns:r="http://schemas.openxmlformats.org/officeDocument/2006/relationships" xmlns:p="http://schemas.openxmlformats.org/presentationml/2006/main">
  <p:tag name="DVSHAPEID" val="Lq7zip3PHQvsNQziaJHu1L"/>
</p:tagLst>
</file>

<file path=ppt/tags/tag30.xml><?xml version="1.0" encoding="utf-8"?>
<p:tagLst xmlns:a="http://schemas.openxmlformats.org/drawingml/2006/main" xmlns:r="http://schemas.openxmlformats.org/officeDocument/2006/relationships" xmlns:p="http://schemas.openxmlformats.org/presentationml/2006/main">
  <p:tag name="DVSECTIONID" val="jMgwLXEh6oCKNToate9q5j"/>
</p:tagLst>
</file>

<file path=ppt/tags/tag31.xml><?xml version="1.0" encoding="utf-8"?>
<p:tagLst xmlns:a="http://schemas.openxmlformats.org/drawingml/2006/main" xmlns:r="http://schemas.openxmlformats.org/officeDocument/2006/relationships" xmlns:p="http://schemas.openxmlformats.org/presentationml/2006/main">
  <p:tag name="DVSHAPEID" val="MkY1BwduBXF3ZNO0eOyND0"/>
</p:tagLst>
</file>

<file path=ppt/tags/tag32.xml><?xml version="1.0" encoding="utf-8"?>
<p:tagLst xmlns:a="http://schemas.openxmlformats.org/drawingml/2006/main" xmlns:r="http://schemas.openxmlformats.org/officeDocument/2006/relationships" xmlns:p="http://schemas.openxmlformats.org/presentationml/2006/main">
  <p:tag name="DVSHAPEID" val="ORG7VbBqkWXfpdiFA2tDpl"/>
</p:tagLst>
</file>

<file path=ppt/tags/tag33.xml><?xml version="1.0" encoding="utf-8"?>
<p:tagLst xmlns:a="http://schemas.openxmlformats.org/drawingml/2006/main" xmlns:r="http://schemas.openxmlformats.org/officeDocument/2006/relationships" xmlns:p="http://schemas.openxmlformats.org/presentationml/2006/main">
  <p:tag name="DVSHAPEID" val="4nnIT0Xt99zMw7ltB2TbCI"/>
</p:tagLst>
</file>

<file path=ppt/tags/tag34.xml><?xml version="1.0" encoding="utf-8"?>
<p:tagLst xmlns:a="http://schemas.openxmlformats.org/drawingml/2006/main" xmlns:r="http://schemas.openxmlformats.org/officeDocument/2006/relationships" xmlns:p="http://schemas.openxmlformats.org/presentationml/2006/main">
  <p:tag name="DVSHAPEID" val="6JnBHzevk0AtMiKciAsRMN"/>
</p:tagLst>
</file>

<file path=ppt/tags/tag35.xml><?xml version="1.0" encoding="utf-8"?>
<p:tagLst xmlns:a="http://schemas.openxmlformats.org/drawingml/2006/main" xmlns:r="http://schemas.openxmlformats.org/officeDocument/2006/relationships" xmlns:p="http://schemas.openxmlformats.org/presentationml/2006/main">
  <p:tag name="DVSHAPEID" val="FDHbj6rrKeIlhDkhjoeEPz"/>
</p:tagLst>
</file>

<file path=ppt/tags/tag36.xml><?xml version="1.0" encoding="utf-8"?>
<p:tagLst xmlns:a="http://schemas.openxmlformats.org/drawingml/2006/main" xmlns:r="http://schemas.openxmlformats.org/officeDocument/2006/relationships" xmlns:p="http://schemas.openxmlformats.org/presentationml/2006/main">
  <p:tag name="DVSHAPEID" val="c2k3JoKiILWi4KUwf84Tgl"/>
</p:tagLst>
</file>

<file path=ppt/tags/tag37.xml><?xml version="1.0" encoding="utf-8"?>
<p:tagLst xmlns:a="http://schemas.openxmlformats.org/drawingml/2006/main" xmlns:r="http://schemas.openxmlformats.org/officeDocument/2006/relationships" xmlns:p="http://schemas.openxmlformats.org/presentationml/2006/main">
  <p:tag name="DVSHAPEID" val="Lr17R0h4C8Y6qEQgm2HrwW"/>
</p:tagLst>
</file>

<file path=ppt/tags/tag38.xml><?xml version="1.0" encoding="utf-8"?>
<p:tagLst xmlns:a="http://schemas.openxmlformats.org/drawingml/2006/main" xmlns:r="http://schemas.openxmlformats.org/officeDocument/2006/relationships" xmlns:p="http://schemas.openxmlformats.org/presentationml/2006/main">
  <p:tag name="DVSHAPEID" val="pYyAnM85AWiQhS2CwJ0D8N"/>
</p:tagLst>
</file>

<file path=ppt/tags/tag39.xml><?xml version="1.0" encoding="utf-8"?>
<p:tagLst xmlns:a="http://schemas.openxmlformats.org/drawingml/2006/main" xmlns:r="http://schemas.openxmlformats.org/officeDocument/2006/relationships" xmlns:p="http://schemas.openxmlformats.org/presentationml/2006/main">
  <p:tag name="DVSHAPEID" val="jXjgFZM1cOPO12yhDvVxy2"/>
</p:tagLst>
</file>

<file path=ppt/tags/tag40.xml><?xml version="1.0" encoding="utf-8"?>
<p:tagLst xmlns:a="http://schemas.openxmlformats.org/drawingml/2006/main" xmlns:r="http://schemas.openxmlformats.org/officeDocument/2006/relationships" xmlns:p="http://schemas.openxmlformats.org/presentationml/2006/main">
  <p:tag name="DVSHAPEID" val="NAmYdKwXrSNBFBg769jzJu"/>
</p:tagLst>
</file>

<file path=ppt/tags/tag41.xml><?xml version="1.0" encoding="utf-8"?>
<p:tagLst xmlns:a="http://schemas.openxmlformats.org/drawingml/2006/main" xmlns:r="http://schemas.openxmlformats.org/officeDocument/2006/relationships" xmlns:p="http://schemas.openxmlformats.org/presentationml/2006/main">
  <p:tag name="DVSHAPEID" val="1sR03f6vIBfgaJTHL1venX"/>
</p:tagLst>
</file>

<file path=ppt/tags/tag42.xml><?xml version="1.0" encoding="utf-8"?>
<p:tagLst xmlns:a="http://schemas.openxmlformats.org/drawingml/2006/main" xmlns:r="http://schemas.openxmlformats.org/officeDocument/2006/relationships" xmlns:p="http://schemas.openxmlformats.org/presentationml/2006/main">
  <p:tag name="DVSHAPEID" val="1qnX0voLdZiiyT6dGgRV9c"/>
</p:tagLst>
</file>

<file path=ppt/tags/tag43.xml><?xml version="1.0" encoding="utf-8"?>
<p:tagLst xmlns:a="http://schemas.openxmlformats.org/drawingml/2006/main" xmlns:r="http://schemas.openxmlformats.org/officeDocument/2006/relationships" xmlns:p="http://schemas.openxmlformats.org/presentationml/2006/main">
  <p:tag name="DVSHAPEID" val="moqxdpnh4v64rrD6fA6Wng"/>
</p:tagLst>
</file>

<file path=ppt/tags/tag44.xml><?xml version="1.0" encoding="utf-8"?>
<p:tagLst xmlns:a="http://schemas.openxmlformats.org/drawingml/2006/main" xmlns:r="http://schemas.openxmlformats.org/officeDocument/2006/relationships" xmlns:p="http://schemas.openxmlformats.org/presentationml/2006/main">
  <p:tag name="DVSHAPEID" val="YRaZAylenrNP3YwshZoWVN"/>
</p:tagLst>
</file>

<file path=ppt/tags/tag45.xml><?xml version="1.0" encoding="utf-8"?>
<p:tagLst xmlns:a="http://schemas.openxmlformats.org/drawingml/2006/main" xmlns:r="http://schemas.openxmlformats.org/officeDocument/2006/relationships" xmlns:p="http://schemas.openxmlformats.org/presentationml/2006/main">
  <p:tag name="DVSHAPEID" val="cusFAz0gOdO5pyneOPWP8E"/>
</p:tagLst>
</file>

<file path=ppt/tags/tag46.xml><?xml version="1.0" encoding="utf-8"?>
<p:tagLst xmlns:a="http://schemas.openxmlformats.org/drawingml/2006/main" xmlns:r="http://schemas.openxmlformats.org/officeDocument/2006/relationships" xmlns:p="http://schemas.openxmlformats.org/presentationml/2006/main">
  <p:tag name="DVSHAPEID" val="gCnEzMi7yrlaFFxUYLe6DA"/>
</p:tagLst>
</file>

<file path=ppt/tags/tag47.xml><?xml version="1.0" encoding="utf-8"?>
<p:tagLst xmlns:a="http://schemas.openxmlformats.org/drawingml/2006/main" xmlns:r="http://schemas.openxmlformats.org/officeDocument/2006/relationships" xmlns:p="http://schemas.openxmlformats.org/presentationml/2006/main">
  <p:tag name="DVSHAPEID" val="0XyY53az05FxePiV0eYGEn"/>
</p:tagLst>
</file>

<file path=ppt/tags/tag48.xml><?xml version="1.0" encoding="utf-8"?>
<p:tagLst xmlns:a="http://schemas.openxmlformats.org/drawingml/2006/main" xmlns:r="http://schemas.openxmlformats.org/officeDocument/2006/relationships" xmlns:p="http://schemas.openxmlformats.org/presentationml/2006/main">
  <p:tag name="DVSHAPEID" val="KfTHGTRaB11GCp5BHeXZqf"/>
</p:tagLst>
</file>

<file path=ppt/tags/tag49.xml><?xml version="1.0" encoding="utf-8"?>
<p:tagLst xmlns:a="http://schemas.openxmlformats.org/drawingml/2006/main" xmlns:r="http://schemas.openxmlformats.org/officeDocument/2006/relationships" xmlns:p="http://schemas.openxmlformats.org/presentationml/2006/main">
  <p:tag name="DVSHAPEID" val="vydSQoxJJFWuJLgYhOpBU4"/>
</p:tagLst>
</file>

<file path=ppt/tags/tag50.xml><?xml version="1.0" encoding="utf-8"?>
<p:tagLst xmlns:a="http://schemas.openxmlformats.org/drawingml/2006/main" xmlns:r="http://schemas.openxmlformats.org/officeDocument/2006/relationships" xmlns:p="http://schemas.openxmlformats.org/presentationml/2006/main">
  <p:tag name="DVSHAPEID" val="KZcLwiRHhBKSCTuJbnsodg"/>
</p:tagLst>
</file>

<file path=ppt/tags/tag51.xml><?xml version="1.0" encoding="utf-8"?>
<p:tagLst xmlns:a="http://schemas.openxmlformats.org/drawingml/2006/main" xmlns:r="http://schemas.openxmlformats.org/officeDocument/2006/relationships" xmlns:p="http://schemas.openxmlformats.org/presentationml/2006/main">
  <p:tag name="DVSHAPEID" val="FIAj8pYSqTJqNeG4ReR2ol"/>
</p:tagLst>
</file>

<file path=ppt/tags/tag52.xml><?xml version="1.0" encoding="utf-8"?>
<p:tagLst xmlns:a="http://schemas.openxmlformats.org/drawingml/2006/main" xmlns:r="http://schemas.openxmlformats.org/officeDocument/2006/relationships" xmlns:p="http://schemas.openxmlformats.org/presentationml/2006/main">
  <p:tag name="DVSHAPEID" val="JR8mtyD28vRujtbcasIobR"/>
</p:tagLst>
</file>

<file path=ppt/tags/tag53.xml><?xml version="1.0" encoding="utf-8"?>
<p:tagLst xmlns:a="http://schemas.openxmlformats.org/drawingml/2006/main" xmlns:r="http://schemas.openxmlformats.org/officeDocument/2006/relationships" xmlns:p="http://schemas.openxmlformats.org/presentationml/2006/main">
  <p:tag name="DVSHAPEID" val="9b5g27vewaSkYJbLVqfoLd"/>
</p:tagLst>
</file>

<file path=ppt/tags/tag54.xml><?xml version="1.0" encoding="utf-8"?>
<p:tagLst xmlns:a="http://schemas.openxmlformats.org/drawingml/2006/main" xmlns:r="http://schemas.openxmlformats.org/officeDocument/2006/relationships" xmlns:p="http://schemas.openxmlformats.org/presentationml/2006/main">
  <p:tag name="DVSHAPEID" val="zjUdTF3pjZaSHXgdvwwTYG"/>
</p:tagLst>
</file>

<file path=ppt/tags/tag55.xml><?xml version="1.0" encoding="utf-8"?>
<p:tagLst xmlns:a="http://schemas.openxmlformats.org/drawingml/2006/main" xmlns:r="http://schemas.openxmlformats.org/officeDocument/2006/relationships" xmlns:p="http://schemas.openxmlformats.org/presentationml/2006/main">
  <p:tag name="DVSHAPEID" val="BZus1pxh8N6VCMmPdQb7QS"/>
</p:tagLst>
</file>

<file path=ppt/tags/tag56.xml><?xml version="1.0" encoding="utf-8"?>
<p:tagLst xmlns:a="http://schemas.openxmlformats.org/drawingml/2006/main" xmlns:r="http://schemas.openxmlformats.org/officeDocument/2006/relationships" xmlns:p="http://schemas.openxmlformats.org/presentationml/2006/main">
  <p:tag name="DVSHAPEID" val="a61duIUJRReSHVIqDES2Rn"/>
</p:tagLst>
</file>

<file path=ppt/tags/tag57.xml><?xml version="1.0" encoding="utf-8"?>
<p:tagLst xmlns:a="http://schemas.openxmlformats.org/drawingml/2006/main" xmlns:r="http://schemas.openxmlformats.org/officeDocument/2006/relationships" xmlns:p="http://schemas.openxmlformats.org/presentationml/2006/main">
  <p:tag name="DVSHAPEID" val="LLluRGiGIRPJOnqNUPmoVf"/>
</p:tagLst>
</file>

<file path=ppt/tags/tag58.xml><?xml version="1.0" encoding="utf-8"?>
<p:tagLst xmlns:a="http://schemas.openxmlformats.org/drawingml/2006/main" xmlns:r="http://schemas.openxmlformats.org/officeDocument/2006/relationships" xmlns:p="http://schemas.openxmlformats.org/presentationml/2006/main">
  <p:tag name="DVSHAPEID" val="GJ4q6McxfO0MkfSZQera8n"/>
</p:tagLst>
</file>

<file path=ppt/tags/tag59.xml><?xml version="1.0" encoding="utf-8"?>
<p:tagLst xmlns:a="http://schemas.openxmlformats.org/drawingml/2006/main" xmlns:r="http://schemas.openxmlformats.org/officeDocument/2006/relationships" xmlns:p="http://schemas.openxmlformats.org/presentationml/2006/main">
  <p:tag name="DVSHAPEID" val="2X6k0PJ2Fsrw5BqqzvubC0"/>
</p:tagLst>
</file>

<file path=ppt/tags/tag60.xml><?xml version="1.0" encoding="utf-8"?>
<p:tagLst xmlns:a="http://schemas.openxmlformats.org/drawingml/2006/main" xmlns:r="http://schemas.openxmlformats.org/officeDocument/2006/relationships" xmlns:p="http://schemas.openxmlformats.org/presentationml/2006/main">
  <p:tag name="DVSHAPEID" val="lOahzqEWFXK1e4iPUO4wvF"/>
</p:tagLst>
</file>

<file path=ppt/tags/tag61.xml><?xml version="1.0" encoding="utf-8"?>
<p:tagLst xmlns:a="http://schemas.openxmlformats.org/drawingml/2006/main" xmlns:r="http://schemas.openxmlformats.org/officeDocument/2006/relationships" xmlns:p="http://schemas.openxmlformats.org/presentationml/2006/main">
  <p:tag name="DVSHAPEID" val="pLUj6OI7nqRbGe0Elyt159"/>
</p:tagLst>
</file>

<file path=ppt/tags/tag62.xml><?xml version="1.0" encoding="utf-8"?>
<p:tagLst xmlns:a="http://schemas.openxmlformats.org/drawingml/2006/main" xmlns:r="http://schemas.openxmlformats.org/officeDocument/2006/relationships" xmlns:p="http://schemas.openxmlformats.org/presentationml/2006/main">
  <p:tag name="DVSHAPEID" val="yFRftXsZ7C2FopmfjQdyzk"/>
</p:tagLst>
</file>

<file path=ppt/tags/tag63.xml><?xml version="1.0" encoding="utf-8"?>
<p:tagLst xmlns:a="http://schemas.openxmlformats.org/drawingml/2006/main" xmlns:r="http://schemas.openxmlformats.org/officeDocument/2006/relationships" xmlns:p="http://schemas.openxmlformats.org/presentationml/2006/main">
  <p:tag name="DVSHAPEID" val="a3o3Ogsw3uAgcerRkLFnie"/>
</p:tagLst>
</file>

<file path=ppt/tags/tag64.xml><?xml version="1.0" encoding="utf-8"?>
<p:tagLst xmlns:a="http://schemas.openxmlformats.org/drawingml/2006/main" xmlns:r="http://schemas.openxmlformats.org/officeDocument/2006/relationships" xmlns:p="http://schemas.openxmlformats.org/presentationml/2006/main">
  <p:tag name="DVSHAPEID" val="80QBh5eCNxzevORq8cwBzy"/>
</p:tagLst>
</file>

<file path=ppt/tags/tag65.xml><?xml version="1.0" encoding="utf-8"?>
<p:tagLst xmlns:a="http://schemas.openxmlformats.org/drawingml/2006/main" xmlns:r="http://schemas.openxmlformats.org/officeDocument/2006/relationships" xmlns:p="http://schemas.openxmlformats.org/presentationml/2006/main">
  <p:tag name="DVSHAPEID" val="57c8OswrSb1VVnddYnhqG2"/>
</p:tagLst>
</file>

<file path=ppt/tags/tag66.xml><?xml version="1.0" encoding="utf-8"?>
<p:tagLst xmlns:a="http://schemas.openxmlformats.org/drawingml/2006/main" xmlns:r="http://schemas.openxmlformats.org/officeDocument/2006/relationships" xmlns:p="http://schemas.openxmlformats.org/presentationml/2006/main">
  <p:tag name="DVSHAPEID" val="GYJDZUCtRHFzVIp9hM6lEo"/>
</p:tagLst>
</file>

<file path=ppt/tags/tag67.xml><?xml version="1.0" encoding="utf-8"?>
<p:tagLst xmlns:a="http://schemas.openxmlformats.org/drawingml/2006/main" xmlns:r="http://schemas.openxmlformats.org/officeDocument/2006/relationships" xmlns:p="http://schemas.openxmlformats.org/presentationml/2006/main">
  <p:tag name="DVSHAPEID" val="Lq7zip3PHQvsNQziaJHu1L"/>
</p:tagLst>
</file>

<file path=ppt/tags/tag68.xml><?xml version="1.0" encoding="utf-8"?>
<p:tagLst xmlns:a="http://schemas.openxmlformats.org/drawingml/2006/main" xmlns:r="http://schemas.openxmlformats.org/officeDocument/2006/relationships" xmlns:p="http://schemas.openxmlformats.org/presentationml/2006/main">
  <p:tag name="DVSECTIONID" val="jMgwLXEh6oCKNToate9q5j"/>
</p:tagLst>
</file>

<file path=ppt/tags/tag69.xml><?xml version="1.0" encoding="utf-8"?>
<p:tagLst xmlns:a="http://schemas.openxmlformats.org/drawingml/2006/main" xmlns:r="http://schemas.openxmlformats.org/officeDocument/2006/relationships" xmlns:p="http://schemas.openxmlformats.org/presentationml/2006/main">
  <p:tag name="DVSHAPEID" val="MkY1BwduBXF3ZNO0eOyND0"/>
</p:tagLst>
</file>

<file path=ppt/tags/tag70.xml><?xml version="1.0" encoding="utf-8"?>
<p:tagLst xmlns:a="http://schemas.openxmlformats.org/drawingml/2006/main" xmlns:r="http://schemas.openxmlformats.org/officeDocument/2006/relationships" xmlns:p="http://schemas.openxmlformats.org/presentationml/2006/main">
  <p:tag name="DVSHAPEID" val="ORG7VbBqkWXfpdiFA2tDpl"/>
</p:tagLst>
</file>

<file path=ppt/tags/tag71.xml><?xml version="1.0" encoding="utf-8"?>
<p:tagLst xmlns:a="http://schemas.openxmlformats.org/drawingml/2006/main" xmlns:r="http://schemas.openxmlformats.org/officeDocument/2006/relationships" xmlns:p="http://schemas.openxmlformats.org/presentationml/2006/main">
  <p:tag name="DVSHAPEID" val="4nnIT0Xt99zMw7ltB2TbCI"/>
</p:tagLst>
</file>

<file path=ppt/tags/tag72.xml><?xml version="1.0" encoding="utf-8"?>
<p:tagLst xmlns:a="http://schemas.openxmlformats.org/drawingml/2006/main" xmlns:r="http://schemas.openxmlformats.org/officeDocument/2006/relationships" xmlns:p="http://schemas.openxmlformats.org/presentationml/2006/main">
  <p:tag name="DVSHAPEID" val="6JnBHzevk0AtMiKciAsRMN"/>
</p:tagLst>
</file>

<file path=ppt/tags/tag73.xml><?xml version="1.0" encoding="utf-8"?>
<p:tagLst xmlns:a="http://schemas.openxmlformats.org/drawingml/2006/main" xmlns:r="http://schemas.openxmlformats.org/officeDocument/2006/relationships" xmlns:p="http://schemas.openxmlformats.org/presentationml/2006/main">
  <p:tag name="DVSHAPEID" val="FDHbj6rrKeIlhDkhjoeEPz"/>
</p:tagLst>
</file>

<file path=ppt/tags/tag74.xml><?xml version="1.0" encoding="utf-8"?>
<p:tagLst xmlns:a="http://schemas.openxmlformats.org/drawingml/2006/main" xmlns:r="http://schemas.openxmlformats.org/officeDocument/2006/relationships" xmlns:p="http://schemas.openxmlformats.org/presentationml/2006/main">
  <p:tag name="DVSHAPEID" val="c2k3JoKiILWi4KUwf84Tgl"/>
</p:tagLst>
</file>

<file path=ppt/tags/tag75.xml><?xml version="1.0" encoding="utf-8"?>
<p:tagLst xmlns:a="http://schemas.openxmlformats.org/drawingml/2006/main" xmlns:r="http://schemas.openxmlformats.org/officeDocument/2006/relationships" xmlns:p="http://schemas.openxmlformats.org/presentationml/2006/main">
  <p:tag name="DVSHAPEID" val="Lr17R0h4C8Y6qEQgm2HrwW"/>
</p:tagLst>
</file>

<file path=ppt/tags/tag76.xml><?xml version="1.0" encoding="utf-8"?>
<p:tagLst xmlns:a="http://schemas.openxmlformats.org/drawingml/2006/main" xmlns:r="http://schemas.openxmlformats.org/officeDocument/2006/relationships" xmlns:p="http://schemas.openxmlformats.org/presentationml/2006/main">
  <p:tag name="DVSHAPEID" val="pYyAnM85AWiQhS2CwJ0D8N"/>
</p:tagLst>
</file>

<file path=ppt/tags/tag77.xml><?xml version="1.0" encoding="utf-8"?>
<p:tagLst xmlns:a="http://schemas.openxmlformats.org/drawingml/2006/main" xmlns:r="http://schemas.openxmlformats.org/officeDocument/2006/relationships" xmlns:p="http://schemas.openxmlformats.org/presentationml/2006/main">
  <p:tag name="DVSHAPEID" val="jXjgFZM1cOPO12yhDvVxy2"/>
</p:tagLst>
</file>

<file path=ppt/tags/tag78.xml><?xml version="1.0" encoding="utf-8"?>
<p:tagLst xmlns:a="http://schemas.openxmlformats.org/drawingml/2006/main" xmlns:r="http://schemas.openxmlformats.org/officeDocument/2006/relationships" xmlns:p="http://schemas.openxmlformats.org/presentationml/2006/main">
  <p:tag name="DVSHAPEID" val="NAmYdKwXrSNBFBg769jzJu"/>
</p:tagLst>
</file>

<file path=ppt/tags/tag79.xml><?xml version="1.0" encoding="utf-8"?>
<p:tagLst xmlns:a="http://schemas.openxmlformats.org/drawingml/2006/main" xmlns:r="http://schemas.openxmlformats.org/officeDocument/2006/relationships" xmlns:p="http://schemas.openxmlformats.org/presentationml/2006/main">
  <p:tag name="DVSHAPEID" val="1sR03f6vIBfgaJTHL1venX"/>
</p:tagLst>
</file>

<file path=ppt/tags/tag80.xml><?xml version="1.0" encoding="utf-8"?>
<p:tagLst xmlns:a="http://schemas.openxmlformats.org/drawingml/2006/main" xmlns:r="http://schemas.openxmlformats.org/officeDocument/2006/relationships" xmlns:p="http://schemas.openxmlformats.org/presentationml/2006/main">
  <p:tag name="DVSHAPEID" val="1qnX0voLdZiiyT6dGgRV9c"/>
</p:tagLst>
</file>

<file path=ppt/tags/tag81.xml><?xml version="1.0" encoding="utf-8"?>
<p:tagLst xmlns:a="http://schemas.openxmlformats.org/drawingml/2006/main" xmlns:r="http://schemas.openxmlformats.org/officeDocument/2006/relationships" xmlns:p="http://schemas.openxmlformats.org/presentationml/2006/main">
  <p:tag name="DVSHAPEID" val="moqxdpnh4v64rrD6fA6Wng"/>
</p:tagLst>
</file>

<file path=ppt/tags/tag82.xml><?xml version="1.0" encoding="utf-8"?>
<p:tagLst xmlns:a="http://schemas.openxmlformats.org/drawingml/2006/main" xmlns:r="http://schemas.openxmlformats.org/officeDocument/2006/relationships" xmlns:p="http://schemas.openxmlformats.org/presentationml/2006/main">
  <p:tag name="DVSHAPEID" val="YRaZAylenrNP3YwshZoWVN"/>
</p:tagLst>
</file>

<file path=ppt/tags/tag83.xml><?xml version="1.0" encoding="utf-8"?>
<p:tagLst xmlns:a="http://schemas.openxmlformats.org/drawingml/2006/main" xmlns:r="http://schemas.openxmlformats.org/officeDocument/2006/relationships" xmlns:p="http://schemas.openxmlformats.org/presentationml/2006/main">
  <p:tag name="DVSHAPEID" val="cusFAz0gOdO5pyneOPWP8E"/>
</p:tagLst>
</file>

<file path=ppt/tags/tag84.xml><?xml version="1.0" encoding="utf-8"?>
<p:tagLst xmlns:a="http://schemas.openxmlformats.org/drawingml/2006/main" xmlns:r="http://schemas.openxmlformats.org/officeDocument/2006/relationships" xmlns:p="http://schemas.openxmlformats.org/presentationml/2006/main">
  <p:tag name="DVSHAPEID" val="gCnEzMi7yrlaFFxUYLe6DA"/>
</p:tagLst>
</file>

<file path=ppt/tags/tag85.xml><?xml version="1.0" encoding="utf-8"?>
<p:tagLst xmlns:a="http://schemas.openxmlformats.org/drawingml/2006/main" xmlns:r="http://schemas.openxmlformats.org/officeDocument/2006/relationships" xmlns:p="http://schemas.openxmlformats.org/presentationml/2006/main">
  <p:tag name="DVSHAPEID" val="0XyY53az05FxePiV0eYGEn"/>
</p:tagLst>
</file>

<file path=ppt/tags/tag86.xml><?xml version="1.0" encoding="utf-8"?>
<p:tagLst xmlns:a="http://schemas.openxmlformats.org/drawingml/2006/main" xmlns:r="http://schemas.openxmlformats.org/officeDocument/2006/relationships" xmlns:p="http://schemas.openxmlformats.org/presentationml/2006/main">
  <p:tag name="DVSHAPEID" val="KfTHGTRaB11GCp5BHeXZqf"/>
</p:tagLst>
</file>

<file path=ppt/tags/tag87.xml><?xml version="1.0" encoding="utf-8"?>
<p:tagLst xmlns:a="http://schemas.openxmlformats.org/drawingml/2006/main" xmlns:r="http://schemas.openxmlformats.org/officeDocument/2006/relationships" xmlns:p="http://schemas.openxmlformats.org/presentationml/2006/main">
  <p:tag name="DVSHAPEID" val="vydSQoxJJFWuJLgYhOpBU4"/>
</p:tagLst>
</file>

<file path=ppt/tags/tag88.xml><?xml version="1.0" encoding="utf-8"?>
<p:tagLst xmlns:a="http://schemas.openxmlformats.org/drawingml/2006/main" xmlns:r="http://schemas.openxmlformats.org/officeDocument/2006/relationships" xmlns:p="http://schemas.openxmlformats.org/presentationml/2006/main">
  <p:tag name="DVSHAPEID" val="KZcLwiRHhBKSCTuJbnsodg"/>
</p:tagLst>
</file>

<file path=ppt/tags/tag89.xml><?xml version="1.0" encoding="utf-8"?>
<p:tagLst xmlns:a="http://schemas.openxmlformats.org/drawingml/2006/main" xmlns:r="http://schemas.openxmlformats.org/officeDocument/2006/relationships" xmlns:p="http://schemas.openxmlformats.org/presentationml/2006/main">
  <p:tag name="DVSHAPEID" val="FIAj8pYSqTJqNeG4ReR2ol"/>
</p:tagLst>
</file>

<file path=ppt/tags/tag90.xml><?xml version="1.0" encoding="utf-8"?>
<p:tagLst xmlns:a="http://schemas.openxmlformats.org/drawingml/2006/main" xmlns:r="http://schemas.openxmlformats.org/officeDocument/2006/relationships" xmlns:p="http://schemas.openxmlformats.org/presentationml/2006/main">
  <p:tag name="DVSHAPEID" val="JR8mtyD28vRujtbcasIobR"/>
</p:tagLst>
</file>

<file path=ppt/tags/tag91.xml><?xml version="1.0" encoding="utf-8"?>
<p:tagLst xmlns:a="http://schemas.openxmlformats.org/drawingml/2006/main" xmlns:r="http://schemas.openxmlformats.org/officeDocument/2006/relationships" xmlns:p="http://schemas.openxmlformats.org/presentationml/2006/main">
  <p:tag name="DVSHAPEID" val="zjUdTF3pjZaSHXgdvwwTYG"/>
</p:tagLst>
</file>

<file path=ppt/tags/tag92.xml><?xml version="1.0" encoding="utf-8"?>
<p:tagLst xmlns:a="http://schemas.openxmlformats.org/drawingml/2006/main" xmlns:r="http://schemas.openxmlformats.org/officeDocument/2006/relationships" xmlns:p="http://schemas.openxmlformats.org/presentationml/2006/main">
  <p:tag name="DVSHAPEID" val="LLluRGiGIRPJOnqNUPmoVf"/>
</p:tagLst>
</file>

<file path=ppt/tags/tag93.xml><?xml version="1.0" encoding="utf-8"?>
<p:tagLst xmlns:a="http://schemas.openxmlformats.org/drawingml/2006/main" xmlns:r="http://schemas.openxmlformats.org/officeDocument/2006/relationships" xmlns:p="http://schemas.openxmlformats.org/presentationml/2006/main">
  <p:tag name="DVSHAPEID" val="GJ4q6McxfO0MkfSZQera8n"/>
</p:tagLst>
</file>

<file path=ppt/tags/tag94.xml><?xml version="1.0" encoding="utf-8"?>
<p:tagLst xmlns:a="http://schemas.openxmlformats.org/drawingml/2006/main" xmlns:r="http://schemas.openxmlformats.org/officeDocument/2006/relationships" xmlns:p="http://schemas.openxmlformats.org/presentationml/2006/main">
  <p:tag name="DVSHAPEID" val="2X6k0PJ2Fsrw5BqqzvubC0"/>
</p:tagLst>
</file>

<file path=ppt/tags/tag95.xml><?xml version="1.0" encoding="utf-8"?>
<p:tagLst xmlns:a="http://schemas.openxmlformats.org/drawingml/2006/main" xmlns:r="http://schemas.openxmlformats.org/officeDocument/2006/relationships" xmlns:p="http://schemas.openxmlformats.org/presentationml/2006/main">
  <p:tag name="DVSHAPEID" val="lOahzqEWFXK1e4iPUO4wvF"/>
</p:tagLst>
</file>

<file path=ppt/tags/tag96.xml><?xml version="1.0" encoding="utf-8"?>
<p:tagLst xmlns:a="http://schemas.openxmlformats.org/drawingml/2006/main" xmlns:r="http://schemas.openxmlformats.org/officeDocument/2006/relationships" xmlns:p="http://schemas.openxmlformats.org/presentationml/2006/main">
  <p:tag name="DVSHAPEID" val="pLUj6OI7nqRbGe0Elyt159"/>
</p:tagLst>
</file>

<file path=ppt/tags/tag97.xml><?xml version="1.0" encoding="utf-8"?>
<p:tagLst xmlns:a="http://schemas.openxmlformats.org/drawingml/2006/main" xmlns:r="http://schemas.openxmlformats.org/officeDocument/2006/relationships" xmlns:p="http://schemas.openxmlformats.org/presentationml/2006/main">
  <p:tag name="DVSHAPEID" val="yFRftXsZ7C2FopmfjQdyzk"/>
</p:tagLst>
</file>

<file path=ppt/tags/tag98.xml><?xml version="1.0" encoding="utf-8"?>
<p:tagLst xmlns:a="http://schemas.openxmlformats.org/drawingml/2006/main" xmlns:r="http://schemas.openxmlformats.org/officeDocument/2006/relationships" xmlns:p="http://schemas.openxmlformats.org/presentationml/2006/main">
  <p:tag name="DVSHAPEID" val="a3o3Ogsw3uAgcerRkLFnie"/>
</p:tagLst>
</file>

<file path=ppt/tags/tag99.xml><?xml version="1.0" encoding="utf-8"?>
<p:tagLst xmlns:a="http://schemas.openxmlformats.org/drawingml/2006/main" xmlns:r="http://schemas.openxmlformats.org/officeDocument/2006/relationships" xmlns:p="http://schemas.openxmlformats.org/presentationml/2006/main">
  <p:tag name="DVSHAPEID" val="80QBh5eCNxzevORq8cwBzy"/>
</p:tagLst>
</file>

<file path=ppt/tags/tag100.xml><?xml version="1.0" encoding="utf-8"?>
<p:tagLst xmlns:a="http://schemas.openxmlformats.org/drawingml/2006/main" xmlns:r="http://schemas.openxmlformats.org/officeDocument/2006/relationships" xmlns:p="http://schemas.openxmlformats.org/presentationml/2006/main">
  <p:tag name="DVSHAPEID" val="GYJDZUCtRHFzVIp9hM6lEo"/>
</p:tagLst>
</file>

<file path=ppt/tags/tag101.xml><?xml version="1.0" encoding="utf-8"?>
<p:tagLst xmlns:a="http://schemas.openxmlformats.org/drawingml/2006/main" xmlns:r="http://schemas.openxmlformats.org/officeDocument/2006/relationships" xmlns:p="http://schemas.openxmlformats.org/presentationml/2006/main">
  <p:tag name="DVSHAPEID" val="Lq7zip3PHQvsNQziaJHu1L"/>
</p:tagLst>
</file>

<file path=ppt/tags/tag102.xml><?xml version="1.0" encoding="utf-8"?>
<p:tagLst xmlns:a="http://schemas.openxmlformats.org/drawingml/2006/main" xmlns:r="http://schemas.openxmlformats.org/officeDocument/2006/relationships" xmlns:p="http://schemas.openxmlformats.org/presentationml/2006/main">
  <p:tag name="DVSHAPEID" val="Lq7zip3PHQvsNQziaJHu1L"/>
</p:tagLst>
</file>

<file path=ppt/tags/tag103.xml><?xml version="1.0" encoding="utf-8"?>
<p:tagLst xmlns:a="http://schemas.openxmlformats.org/drawingml/2006/main" xmlns:r="http://schemas.openxmlformats.org/officeDocument/2006/relationships" xmlns:p="http://schemas.openxmlformats.org/presentationml/2006/main">
  <p:tag name="DVSHAPEID" val="Lq7zip3PHQvsNQziaJHu1L"/>
</p:tagLst>
</file>

<file path=ppt/tags/tag104.xml><?xml version="1.0" encoding="utf-8"?>
<p:tagLst xmlns:a="http://schemas.openxmlformats.org/drawingml/2006/main" xmlns:r="http://schemas.openxmlformats.org/officeDocument/2006/relationships" xmlns:p="http://schemas.openxmlformats.org/presentationml/2006/main">
  <p:tag name="DVSHAPEID" val="Lq7zip3PHQvsNQziaJHu1L"/>
</p:tagLst>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3912</TotalTime>
  <Words>4772</Words>
  <Application>Microsoft Office PowerPoint</Application>
  <PresentationFormat>Affichage à l'écran (4:3)</PresentationFormat>
  <Paragraphs>1018</Paragraphs>
  <Slides>136</Slides>
  <Notes>9</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136</vt:i4>
      </vt:variant>
    </vt:vector>
  </HeadingPairs>
  <TitlesOfParts>
    <vt:vector size="138" baseType="lpstr">
      <vt:lpstr>Thème Office</vt:lpstr>
      <vt:lpstr>Chart</vt:lpstr>
      <vt:lpstr>Les hépatites virales B et C . Manifestations cliniques et complications</vt:lpstr>
      <vt:lpstr>Introduction</vt:lpstr>
      <vt:lpstr>VHB</vt:lpstr>
      <vt:lpstr>VHC</vt:lpstr>
      <vt:lpstr>Plan</vt:lpstr>
      <vt:lpstr>Plan</vt:lpstr>
      <vt:lpstr>Hépatites aigues </vt:lpstr>
      <vt:lpstr> Durée d’incubation</vt:lpstr>
      <vt:lpstr> Diagnostic positif</vt:lpstr>
      <vt:lpstr> Diagnostic positif</vt:lpstr>
      <vt:lpstr>Hépatites aigues </vt:lpstr>
      <vt:lpstr>Diapositive 12</vt:lpstr>
      <vt:lpstr>Diapositive 13</vt:lpstr>
      <vt:lpstr>Hépatites aigues </vt:lpstr>
      <vt:lpstr>Hépatites aigues </vt:lpstr>
      <vt:lpstr>Diapositive 16</vt:lpstr>
      <vt:lpstr>Diapositive 17</vt:lpstr>
      <vt:lpstr>Hépatites aigues </vt:lpstr>
      <vt:lpstr>Hépatites aigues </vt:lpstr>
      <vt:lpstr>Diapositive 20</vt:lpstr>
      <vt:lpstr> Diagnostic positif</vt:lpstr>
      <vt:lpstr>Plan </vt:lpstr>
      <vt:lpstr>Diapositive 23</vt:lpstr>
      <vt:lpstr>   Evolution</vt:lpstr>
      <vt:lpstr>   Evolution</vt:lpstr>
      <vt:lpstr>Diapositive 26</vt:lpstr>
      <vt:lpstr>Infection chronique par le VHB</vt:lpstr>
      <vt:lpstr>Infection chronique par le VHB</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Plan </vt:lpstr>
      <vt:lpstr>Diapositive 43</vt:lpstr>
      <vt:lpstr>La cirrhose </vt:lpstr>
      <vt:lpstr>La cirrhose </vt:lpstr>
      <vt:lpstr>La cirrhose </vt:lpstr>
      <vt:lpstr>Diapositive 47</vt:lpstr>
      <vt:lpstr>Diapositive 48</vt:lpstr>
      <vt:lpstr>La cirrhose </vt:lpstr>
      <vt:lpstr>La cirrhose </vt:lpstr>
      <vt:lpstr>Diapositive 51</vt:lpstr>
      <vt:lpstr>La sévérité: classification de CHILD-PUGH</vt:lpstr>
      <vt:lpstr>Diapositive 53</vt:lpstr>
      <vt:lpstr>Diapositive 54</vt:lpstr>
      <vt:lpstr>Diapositive 55</vt:lpstr>
      <vt:lpstr>Diapositive 56</vt:lpstr>
      <vt:lpstr>Diapositive 57</vt:lpstr>
      <vt:lpstr>Diapositive 58</vt:lpstr>
      <vt:lpstr>Diapositive 59</vt:lpstr>
      <vt:lpstr>Plan </vt:lpstr>
      <vt:lpstr>Diapositive 61</vt:lpstr>
      <vt:lpstr>Diapositive 62</vt:lpstr>
      <vt:lpstr>Diapositive 63</vt:lpstr>
      <vt:lpstr>Diapositive 64</vt:lpstr>
      <vt:lpstr>Diapositive 65</vt:lpstr>
      <vt:lpstr>Plan</vt:lpstr>
      <vt:lpstr>Diapositive 67</vt:lpstr>
      <vt:lpstr>Diapositive 68</vt:lpstr>
      <vt:lpstr>Plan</vt:lpstr>
      <vt:lpstr>Diapositive 70</vt:lpstr>
      <vt:lpstr>L’éradication du VHC diminue la mortalité</vt:lpstr>
      <vt:lpstr>Diapositive 72</vt:lpstr>
      <vt:lpstr>Diapositive 73</vt:lpstr>
      <vt:lpstr>Diapositive 74</vt:lpstr>
      <vt:lpstr> </vt:lpstr>
      <vt:lpstr>Diapositive 76</vt:lpstr>
      <vt:lpstr>Diapositive 77</vt:lpstr>
      <vt:lpstr>Diapositive 78</vt:lpstr>
      <vt:lpstr>Diapositive 79</vt:lpstr>
      <vt:lpstr>Diapositive 80</vt:lpstr>
      <vt:lpstr>Diapositive 81</vt:lpstr>
      <vt:lpstr>Diapositive 82</vt:lpstr>
      <vt:lpstr>Diapositive 83</vt:lpstr>
      <vt:lpstr>Diapositive 84</vt:lpstr>
      <vt:lpstr>Diapositive 85</vt:lpstr>
      <vt:lpstr>Diapositive 86</vt:lpstr>
      <vt:lpstr>Diapositive 87</vt:lpstr>
      <vt:lpstr>Diapositive 88</vt:lpstr>
      <vt:lpstr>Diapositive 89</vt:lpstr>
      <vt:lpstr>Diapositive 90</vt:lpstr>
      <vt:lpstr>Diapositive 91</vt:lpstr>
      <vt:lpstr>Diapositive 92</vt:lpstr>
      <vt:lpstr>Diapositive 93</vt:lpstr>
      <vt:lpstr> INF et séroconversion de l’Ag HBe en fonction du génotype </vt:lpstr>
      <vt:lpstr>Diapositive 95</vt:lpstr>
      <vt:lpstr>  Perte de l’Ag HBs chez les Patients sous ETV ou LAM</vt:lpstr>
      <vt:lpstr>Diapositive 97</vt:lpstr>
      <vt:lpstr>Risque de CHC chez les patients  traités par ETV/TDF</vt:lpstr>
      <vt:lpstr>Risque de CHC chez les patients  traités par ETV/TDF</vt:lpstr>
      <vt:lpstr>Diapositive 100</vt:lpstr>
      <vt:lpstr>Diapositive 101</vt:lpstr>
      <vt:lpstr>Diapositive 102</vt:lpstr>
      <vt:lpstr>Diapositive 103</vt:lpstr>
      <vt:lpstr>Diapositive 104</vt:lpstr>
      <vt:lpstr>Diapositive 105</vt:lpstr>
      <vt:lpstr>Interféron pégylé</vt:lpstr>
      <vt:lpstr>Diapositive 107</vt:lpstr>
      <vt:lpstr>Diapositive 108</vt:lpstr>
      <vt:lpstr>Telaprevir: présentation et mode d’emploi</vt:lpstr>
      <vt:lpstr>Diapositive 110</vt:lpstr>
      <vt:lpstr>Diapositive 111</vt:lpstr>
      <vt:lpstr>Diapositive 112</vt:lpstr>
      <vt:lpstr>Diapositive 113</vt:lpstr>
      <vt:lpstr>Diapositive 114</vt:lpstr>
      <vt:lpstr>     Précautions avec les anti protéases      </vt:lpstr>
      <vt:lpstr>Diapositive 116</vt:lpstr>
      <vt:lpstr>Diapositive 117</vt:lpstr>
      <vt:lpstr>Diapositive 118</vt:lpstr>
      <vt:lpstr>     Telaprevir : Atteinte cutanée      </vt:lpstr>
      <vt:lpstr>Diapositive 120</vt:lpstr>
      <vt:lpstr>Diapositive 121</vt:lpstr>
      <vt:lpstr>Diapositive 122</vt:lpstr>
      <vt:lpstr>Diapositive 123</vt:lpstr>
      <vt:lpstr>Diapositive 124</vt:lpstr>
      <vt:lpstr>Diapositive 125</vt:lpstr>
      <vt:lpstr>         Perspectives     </vt:lpstr>
      <vt:lpstr>Diapositive 127</vt:lpstr>
      <vt:lpstr>Molécules     2011  </vt:lpstr>
      <vt:lpstr>Molécules     2013  </vt:lpstr>
      <vt:lpstr>Diapositive 130</vt:lpstr>
      <vt:lpstr>Diapositive 131</vt:lpstr>
      <vt:lpstr>Diapositive 132</vt:lpstr>
      <vt:lpstr>Diapositive 133</vt:lpstr>
      <vt:lpstr>Diapositive 134</vt:lpstr>
      <vt:lpstr>Diapositive 135</vt:lpstr>
      <vt:lpstr>Diapositive 136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hépatites virales B et C . Manifestations cliniques et complications</dc:title>
  <dc:creator>FC</dc:creator>
  <cp:lastModifiedBy>MICROSOFT</cp:lastModifiedBy>
  <cp:revision>397</cp:revision>
  <dcterms:modified xsi:type="dcterms:W3CDTF">2014-02-24T13:56:29Z</dcterms:modified>
</cp:coreProperties>
</file>